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256" r:id="rId2"/>
    <p:sldId id="325" r:id="rId3"/>
    <p:sldId id="326" r:id="rId4"/>
    <p:sldId id="327" r:id="rId5"/>
    <p:sldId id="328" r:id="rId6"/>
    <p:sldId id="329" r:id="rId7"/>
    <p:sldId id="330" r:id="rId8"/>
    <p:sldId id="331" r:id="rId9"/>
    <p:sldId id="332" r:id="rId10"/>
    <p:sldId id="333" r:id="rId11"/>
    <p:sldId id="335" r:id="rId12"/>
    <p:sldId id="336" r:id="rId13"/>
    <p:sldId id="337" r:id="rId14"/>
    <p:sldId id="338" r:id="rId15"/>
    <p:sldId id="339" r:id="rId16"/>
    <p:sldId id="340" r:id="rId17"/>
    <p:sldId id="341" r:id="rId18"/>
    <p:sldId id="342" r:id="rId19"/>
    <p:sldId id="343" r:id="rId20"/>
    <p:sldId id="344" r:id="rId21"/>
    <p:sldId id="345" r:id="rId22"/>
    <p:sldId id="346" r:id="rId23"/>
    <p:sldId id="347" r:id="rId24"/>
    <p:sldId id="348" r:id="rId25"/>
    <p:sldId id="349" r:id="rId26"/>
    <p:sldId id="350" r:id="rId27"/>
    <p:sldId id="351" r:id="rId28"/>
    <p:sldId id="352" r:id="rId29"/>
    <p:sldId id="354" r:id="rId30"/>
    <p:sldId id="355" r:id="rId31"/>
    <p:sldId id="356" r:id="rId32"/>
    <p:sldId id="289" r:id="rId33"/>
    <p:sldId id="357" r:id="rId34"/>
    <p:sldId id="292" r:id="rId35"/>
    <p:sldId id="358" r:id="rId36"/>
    <p:sldId id="365" r:id="rId37"/>
    <p:sldId id="361" r:id="rId38"/>
    <p:sldId id="363" r:id="rId39"/>
    <p:sldId id="362" r:id="rId40"/>
    <p:sldId id="364" r:id="rId41"/>
    <p:sldId id="366" r:id="rId42"/>
    <p:sldId id="367" r:id="rId43"/>
    <p:sldId id="368" r:id="rId44"/>
    <p:sldId id="369" r:id="rId45"/>
    <p:sldId id="370" r:id="rId46"/>
    <p:sldId id="265" r:id="rId47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61" autoAdjust="0"/>
    <p:restoredTop sz="94092" autoAdjust="0"/>
  </p:normalViewPr>
  <p:slideViewPr>
    <p:cSldViewPr>
      <p:cViewPr>
        <p:scale>
          <a:sx n="90" d="100"/>
          <a:sy n="90" d="100"/>
        </p:scale>
        <p:origin x="-438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52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AB6997-0596-4E80-8D26-F7BBA66BC1E6}" type="datetimeFigureOut">
              <a:rPr lang="th-TH" smtClean="0"/>
              <a:pPr/>
              <a:t>19/06/58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764B-9C44-4417-A60A-F1DFB93D24F0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47902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C764B-9C44-4417-A60A-F1DFB93D24F0}" type="slidenum">
              <a:rPr lang="th-TH" smtClean="0"/>
              <a:pPr/>
              <a:t>1</a:t>
            </a:fld>
            <a:endParaRPr lang="th-T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C764B-9C44-4417-A60A-F1DFB93D24F0}" type="slidenum">
              <a:rPr lang="th-TH" smtClean="0"/>
              <a:pPr/>
              <a:t>46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none" baseline="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C33D2E2-2E3D-434E-A582-E633471B51B6}" type="datetimeFigureOut">
              <a:rPr lang="th-TH" smtClean="0"/>
              <a:pPr/>
              <a:t>19/06/58</a:t>
            </a:fld>
            <a:endParaRPr lang="th-TH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0C468FA-CC96-4388-BB0A-FEFCB155801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3D2E2-2E3D-434E-A582-E633471B51B6}" type="datetimeFigureOut">
              <a:rPr lang="th-TH" smtClean="0"/>
              <a:pPr/>
              <a:t>19/06/58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68FA-CC96-4388-BB0A-FEFCB155801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4C33D2E2-2E3D-434E-A582-E633471B51B6}" type="datetimeFigureOut">
              <a:rPr lang="th-TH" smtClean="0"/>
              <a:pPr/>
              <a:t>19/06/58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th-TH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0C468FA-CC96-4388-BB0A-FEFCB155801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3D2E2-2E3D-434E-A582-E633471B51B6}" type="datetimeFigureOut">
              <a:rPr lang="th-TH" smtClean="0"/>
              <a:pPr/>
              <a:t>19/06/58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0C468FA-CC96-4388-BB0A-FEFCB155801C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3D2E2-2E3D-434E-A582-E633471B51B6}" type="datetimeFigureOut">
              <a:rPr lang="th-TH" smtClean="0"/>
              <a:pPr/>
              <a:t>19/06/58</a:t>
            </a:fld>
            <a:endParaRPr lang="th-TH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0C468FA-CC96-4388-BB0A-FEFCB155801C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C33D2E2-2E3D-434E-A582-E633471B51B6}" type="datetimeFigureOut">
              <a:rPr lang="th-TH" smtClean="0"/>
              <a:pPr/>
              <a:t>19/06/58</a:t>
            </a:fld>
            <a:endParaRPr lang="th-TH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0C468FA-CC96-4388-BB0A-FEFCB155801C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C33D2E2-2E3D-434E-A582-E633471B51B6}" type="datetimeFigureOut">
              <a:rPr lang="th-TH" smtClean="0"/>
              <a:pPr/>
              <a:t>19/06/58</a:t>
            </a:fld>
            <a:endParaRPr lang="th-TH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0C468FA-CC96-4388-BB0A-FEFCB155801C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th-TH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3D2E2-2E3D-434E-A582-E633471B51B6}" type="datetimeFigureOut">
              <a:rPr lang="th-TH" smtClean="0"/>
              <a:pPr/>
              <a:t>19/06/58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0C468FA-CC96-4388-BB0A-FEFCB155801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3D2E2-2E3D-434E-A582-E633471B51B6}" type="datetimeFigureOut">
              <a:rPr lang="th-TH" smtClean="0"/>
              <a:pPr/>
              <a:t>19/06/58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0C468FA-CC96-4388-BB0A-FEFCB155801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3D2E2-2E3D-434E-A582-E633471B51B6}" type="datetimeFigureOut">
              <a:rPr lang="th-TH" smtClean="0"/>
              <a:pPr/>
              <a:t>19/06/58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0C468FA-CC96-4388-BB0A-FEFCB155801C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4C33D2E2-2E3D-434E-A582-E633471B51B6}" type="datetimeFigureOut">
              <a:rPr lang="th-TH" smtClean="0"/>
              <a:pPr/>
              <a:t>19/06/58</a:t>
            </a:fld>
            <a:endParaRPr lang="th-TH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0C468FA-CC96-4388-BB0A-FEFCB155801C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C33D2E2-2E3D-434E-A582-E633471B51B6}" type="datetimeFigureOut">
              <a:rPr lang="th-TH" smtClean="0"/>
              <a:pPr/>
              <a:t>19/06/58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0C468FA-CC96-4388-BB0A-FEFCB155801C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4038600"/>
            <a:ext cx="8305800" cy="1828800"/>
          </a:xfrm>
        </p:spPr>
        <p:txBody>
          <a:bodyPr>
            <a:normAutofit/>
          </a:bodyPr>
          <a:lstStyle/>
          <a:p>
            <a:r>
              <a:rPr lang="th-TH" b="1" dirty="0" smtClean="0"/>
              <a:t>บทที่ 4 ระบบเครือข่ายท้องถิ่น</a:t>
            </a:r>
            <a:br>
              <a:rPr lang="th-TH" b="1" dirty="0" smtClean="0"/>
            </a:br>
            <a:r>
              <a:rPr lang="en-US" sz="3600" b="1" dirty="0" smtClean="0"/>
              <a:t>(Local  Area Networks System)</a:t>
            </a:r>
            <a:endParaRPr lang="th-TH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h-TH" b="1" dirty="0" smtClean="0"/>
              <a:t>อ.จุฑาวุฒิ </a:t>
            </a:r>
            <a:r>
              <a:rPr lang="th-TH" b="1" dirty="0" err="1" smtClean="0"/>
              <a:t>จันทรมา</a:t>
            </a:r>
            <a:r>
              <a:rPr lang="th-TH" b="1" dirty="0" smtClean="0"/>
              <a:t>ลี                           </a:t>
            </a:r>
            <a:r>
              <a:rPr lang="en-US" b="1" dirty="0" smtClean="0"/>
              <a:t>Computer Science</a:t>
            </a:r>
            <a:endParaRPr lang="th-TH" b="1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6019800"/>
            <a:ext cx="2209800" cy="762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b="1" dirty="0" smtClean="0"/>
              <a:t>ม.ราช</a:t>
            </a:r>
            <a:r>
              <a:rPr lang="th-TH" b="1" dirty="0" err="1" smtClean="0"/>
              <a:t>ภัฏ</a:t>
            </a:r>
            <a:r>
              <a:rPr lang="th-TH" b="1" dirty="0" smtClean="0"/>
              <a:t>สวนดุสิต</a:t>
            </a:r>
            <a:endParaRPr lang="th-TH" b="1" dirty="0"/>
          </a:p>
        </p:txBody>
      </p:sp>
      <p:pic>
        <p:nvPicPr>
          <p:cNvPr id="1026" name="Picture 2" descr="http://www.blogsmonitor.com/news/gallery/local-area-network/local_area_networ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1"/>
            <a:ext cx="5181600" cy="272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9" y="381000"/>
            <a:ext cx="83820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rPr>
              <a:t>Token Ring</a:t>
            </a:r>
            <a:endParaRPr lang="th-TH" sz="3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209800" y="5638800"/>
            <a:ext cx="33073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ภาพที่ 4.4 </a:t>
            </a:r>
            <a:r>
              <a:rPr lang="en-US" b="1" dirty="0" err="1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Multiring</a:t>
            </a:r>
            <a:r>
              <a:rPr lang="en-US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Network</a:t>
            </a:r>
            <a:endParaRPr lang="th-TH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AutoShape 6" descr="data:image/jpeg;base64,/9j/4AAQSkZJRgABAQAAAQABAAD/2wCEAAkGBhQSEBUUEhQWFBUUGBgWGBgYFhcXHBcWFRgXFxUYGBoYHCYeGBokHBYVIC8gJCcpLCwsFx4xNTAqNSYrLCkBCQoKDgwOGg8PGiwkHyQqLiwsLCwsLSwpLCwsLCwsLCwsLCwsLCksLCwsLCwsLCwsLCwsLCwsLCwpLCwpKSwsLP/AABEIALUBFgMBIgACEQEDEQH/xAAbAAABBQEBAAAAAAAAAAAAAAAAAQIEBQYDB//EAEwQAAIBAgQDBQQGBAsHAwUAAAECEQADBBIhMQUiQQYTUWFxIzKBkUJSobHB0RQzQ2IHFRZTVHKCkpPS8CRjosLD4fGDo9QXNHSUsv/EABoBAQADAQEBAAAAAAAAAAAAAAABAgQDBQb/xAA0EQACAQMCAgcFCAMAAAAAAAAAAQIDBBESITFBBRMUIlFhoVJxkbHhFTJCgcHR8PEjM2L/2gAMAwEAAhEDEQA/APZaKU0UAlFBNJQC0kUtJQCRSiiloBIoilpYoBsUsUopwFAMiiKfFJQCRRFOoigG5aXLTopYoBmWjLT4pwFAMCUZa6RSRQHMrTStdoppFAcooiukU2KAZFEU4ikNANiiKruI8TdLgRFXVQ2Zs0STGUZevXU9a7YzHhRCshuHYEzt7xIUzA8fMVGQSooiuWCusyAvlnX3ZjQ7ida7RUgYRSV0pIoBkUlPiigOsUuWliligGFaZNQO01zLhLxE+74x1A36V5pxjH2rhXubRtACDNwvmOmvl1+fSqSngzXFwqK3PWi4o7weIrxI2wdwD8BTTh0+qvyFV6x+Bg+1P+fX6Ht+ceI+YphxKDd0Hq6j8a8T7hPqp8lpwsL9VfkPyp1jIfSjX4PX6HszcUsje9aHrcT865Nx/DDfEWB/61v/ADV5AEHgPkKdFR1jI+1H7Pqes/yown9Kw3+Pa/zU8dpsJ/SsP/jW/wA682sWZw/SObWNjmB8f93vpGaNazOGxLknmY+RJGkiTvv0+NTrfI9ChUqVVlrGx7ce0+F/pNn4XFP3GuX8r8H/AEm1p4NP3V4m2JbvABcbfUSdPKK1WEc933zOcrquQgKxLKzCCXtiCczEHU66nQVDm0stHWfWJpRwehHtjg/6Qn2/lSp2wwhMC8pJ0gK5MnQaBfGvM+NXhnRQ5dfaQYQRkNufcUTOfrOq1DXH3FazbDxbe/azLCaxcVhzZcw1UHQ/jUqeTzql9OnV6uSR7Ae0FkdX/wAG9/krk3anDjdm+Ntx94ryC7aGY6Dc9B40gUeAprZnfSsk8aV8T109r8MP2g+MD7yKae2uF/nU/wAS0PvevJqSaayr6Vn7KPWf5bYX+dT/ABLP+ekPbnCfzq/37Z/568nmgNU6yPtWp4I9Ubt7hfrz6FP81NXt7hyYXMxOwGST5Dmryw12wTkXUP7yj5kCo1MldKVG8NI9BP8ACZh+lu8fgn4vRY/hIsu2VbV4mJiLe3TQPJ+VYW4thGIKYiIaNE1FskOd9QNNemu9WXBsAtk9+t7M2VlCqjKWI0AJFzUZoMRuBtFTlmqjc1pTxPh5GrtfwgWmu913V0NJXXuokCd8/hVxwnjSYguFVlNsqDmy65gSCCpOmhrzzjXAUW3cuPcLPq2oUCNkUIo00jbX1o7K4l1uOqNE2zGU3FkqD4glvGIHrU95bmlVpKpok+PDgXl/jyX8SAk8vegag5hmtCdNvcHrPSKtixRZVFI+l7Q2yPMAW2DH1IrD4XHo+KRlzKxJXW2uVuUn3g0zoumXrvWw7y8VAFtukEI/37VSMjXCWpZLDhWKuO5AMW12EDb1iauK44O2yoA7Fm6yZrvFdUWGxSU6KSKkDaWiKWgOtBFMD0F6Ape2rxgrvnlHzZa8siSANSTA9ToK9L7dXP8AYmHiyD/iB/CvNAeYeo+8VxazPB4XSb769xIv8Nup79tlgxqOvh6124XfFpmZgQSjKrgKxtuYhwrEA9RvInSr48Qsd1BAIGGRTFs6PnYEidjqBm/Kn2buGS8Str3b6BZAbkNoaavEls2uw0r0o2sFxUjJ1SUlKnOP5/T6FZhsQ1zD3LVtXe5mZ3cD9YGIy5yLgjY6MG8utVGJwj22y3FKN4GJ/wBa1pjjLBtqGtzCYrLoghmuShkNOmunymqftTiw122VEeyVT7u4A+qSNiP+1c6tulFywyayTgu8m14fz9SpvXMqk+AqBg+JlnhyLQnc27j6SANLYPiTrGgqZicK7WLjhZVZBOZRqMpOhMnQjYfcap7SgW1MQSXnbWGI6elYopczb0fbwnBynHO5efxmpt93+lKEeQwGExHunOJMxJg7CDzDwoXjrtH+2vJiZw20gncxOwHT3vKqgYVyhuBZUGJkbgFtpnYb1KHZ+9JU5AQxQyxIDLlkFkBA95SNevjpXReSPXjFRWESR2ju5ZGLuTrp+jIIhc2+fXXTp4+VQv49uhWAuMZEwcOjSxBbdrxKklyM2sRMHakXgV0kABTImefSc5EjJMnu20AO4+FcT5RUMnCZMwXHbl+6O8EBSyqOUHUKrEhRp+rWp2MuZcjn6Dq3yM/hVRZSMUsMqBhZOugGa1ZJJ9SW186teKpKsgIfUCVIIOh2Mx18apJbnhdIQ01YyQzG8UIvXlCe5dupv1S46+H7tR240w+h9tVl7iJZ3f8AnLlx+n7R2c/a1c2vkwCfPpXTSjerSg99JajjZ+p9tOXizHZB8zVMb2u/prSd7+9v5700onstD2UWv8en6g+Zo/jpuiiq1iPoz1+QpusiATqNACZmY29D8jTSiezUfZRZvxd/Bab/AB086QD6eFQrjsxK6swJlY1WJLaDUAAGuLIxUtlbKoktBgD16xufAa00ot2ej7K+Bsuz3FbuIW8mW2zJDICluc98uHAzDXMAwjyNTsTj0TPbEjIbmUhgF5+sbaVluEi4iBiilTcS7zJqRbkKwndRmePVvE1ecJ9p7AJbGl1VZbWZphyBBaPpDWNMq+FU54PPuaidTEHh8B5xveszjYtprOwFXvY+1ba8wuW1eBK5rbuVOoMFPd0PxqhM53J+mxfQfXOcan3tGGtWHA8f3N9X5deUly6gBvNNRrHlrr419Dp122F4Hh05ulfJy8fmSMTwgYdZK/q77XFiVATNmEAiYyKFjpO+lelcOaba/KsdiUNy3j1ZFzrlcKHkQAje/OzBSTr1NabstezYdZ3gT6xrXz0eJ9xgtQKWliiugG00inkUkUAyilooBIpppTSGgMx2/eMKo8bqj/guH8K89I1mvRu2qg2rcgEK1x4IBEpZcAkMCDBcHUGsZaxOblt2wGksIWyvKFJiFtCSDrPlFcX97J4l/FSqbvkchbGk4gLI1BZhlbSJ193eT4beFLctKGj9JtGfqszbAZtidJJg+WtTbmJeyPaW4KgSf0gLrDmYWBrpoPq+dQbmNvhipuvKzMXGjQSdZ6fhWvtlTxMThTit16P9x9oIZm+Bqd9CR9GJJ+Omv7u9R+PoLdtCD3ksRKiAzQJyjMTl0nrHiSas7LXkeXvAgBiV74sT7J2HLP7s/CsiLUXFmSdJMk5iJBM9PQbVSpcTksNkySjH7v8APiyPdkhmeCY0GsLrqB4nx/OldfZoPBro6D9ow+Hzrpd0Vx4ATGnXSR1H7uwnqaZeHIv9a91B/at4afEb71xjwPW6P/1v3nQWBbuN3hRxaNslRDK5dA0LOhyyQSRuPOr7Em0kNGHysdCVUAhi4LZmygwAGOswOpKiqrgmIw9rmvg3JIJQWbdwFAWD22N7SHUgjKRqOYwIq2v9uEuKUfDhF7t1RlCXWS4Qq2myvkDZRPNmzfM10WDcyFjjYdVT9KwtuCOYFJKqLgJMNrOeTsNE1BBFUWIsIoUpcDzMxkMRlI1R2Gskb7oSJBBOwPbbCy04a7DZSALdgBCEKmCt5W94q2YQZXYGDWV4riVuYi5cRMiOVKqQAQAiIZCyJJUtp9bqZJh4JWTjiG5rWp9y0Y1iRyzHjFvfyq0vKMh9V+1gPxqjxre4fCyPLVb2MHp9Her7FCEfy/BgR91c5Hi9J7Tiyxv3cO9hfYo1y5bVLspEgqCxDKQ2bN13HQ6UxcWkk/o9rVxdjKYzqoQHLOUcoGkQdzrrVTZxRWAeusT4/V8P6v3VNR5EjUf60PgfKmowSuq3HOx1DIBC2bajLct7H3Lzi5cGp6sAQd12EDSlxHF3WSEtaG02ttfeRsinygH08ZrnUbH+439Un+6Vb8KjUyI3VVveTLS1xRTbK9ymcNcSSilMt1puCBLHMMh9ZiOpxJb6gsioYKBwtu4uZEF1VDSDycoEj68b1W2veuRpzAj4ov4g1oTxq1GZwzELuXvZhoSwnPsfKKsp43NdCu5VMTljGCltXr9mVZAuYm4AQ2guKqMRMe9kM77inHA4m8QqglbiqtslXKoCjKTaMwscuvTux4CjiGNR3UoH2nMQ0EGIAJdtQc87bjfep1ni1oWwuQ+LA2A6ltOYe1Qk8u7A9NBGpzwXhXxXlqlt+ZCxXthcdnCNDBUaWY6EgZoEkszCTrO5qHw54xCkwR3ls6iRDZZkHQjfSrO7j7MCLMmDqbXdAGABC2iS2snmM9JqswthCWDOUYW0KjLmJIz7xsZ7sf2vKoyYZLvbPPPP9lji7YS4QTsFUllCyyezMnMZ/VnTxnUxJZbxQVgQ4EEGQ+U/3l1HqK0/Z/guHxAdrlvvIdgrHPblS7PAUNoAbkDU7Ejerf8AkXg/5gf37n+avWoXkYU9DRoq9Fyr1FWi0uBwwtxDjSGPLi8KCTNsg5cwZgVjMIue8QCYqZ2BxgNkqZkE7xsTnXbT3XWpS8LtC13QT2YBXLmfYggic0xBI361V9kcGLOLu2l90GQPCdAPkteY+Ox9Gs43NtQaa6kVzzmrEnQ0lMFynZqAKSnf66/hRQHI0URTaAzva8A92pOWUva6afqxrJA6+NY44O0ksXS5A92VM5hoQIMkT8xWr7ZIWICiSLT/APFctDrWUwOAdXJYZRlYSQr6+AE7+fSub4nj3m9Rd3Pmdzaw5gxYQaGFYgawYPLJ8wSRvXHFXsOsgLbbOS3IVOSOgzLyjXYacvpUm7YLM3OG97azbUGbYUcvQGWG3SajYm65Yg3UyyGnNh1OYIqkkZ+kRvsBUGaey4L0FGPtXGhUykJeIy5BvZcc0CSNPGs5fs8+YE6NBBiNQsZRuTrJrW4i93jSb/eZUuwC9jrZuZoCOWOy9PHwrKXhr/b/AORKiQmu5v8AzgQr6ybw8l+8UuDdbqkIwOW7d0CxGe4WAhNBoyiBIB0FSLJdu/tW7aO7+4Ssv3jKgQKZ05lEf1jPSLLguCNtM+W/auG3mCiy36wlWyEFSQZHrIq8Fk32LUYNZ5lb/E7Ho3+G56T0HgCfQGhuAvqSLmm8Wbmm2/huPmPGtWzgoA3e5gbeWVPiyXCRl1GQ/Ksn2mu3la2bAZgbWe7mVTluCA8SBEgDl19zTer4RvUk+A5uAN17wetm4NZKgfMEeoimHhwUe8duqEaQWnU+Ck1e2rCsqMe8VzafMA7D2vd2msxDAQL3emNtBOgFdnse5BvGFt5gGJDlT7QybnKAubSIg6RU4RGtGHxzrJQBpS23MQYIz3m3mAZu/ZUx7SzI6k/Pf4V2xuDcC2j2yt2DnJYHOdCzFdeaSfUdJqTxXFteYNcbUQoMACBmKrAgASx1rlM8jpCUamIriRGI0VogqOg38dPtNLaDq2nNPXy8GHX1GvhO1dyuh21jQbEdIjpqSI8eu1cdg0dAPOJI+BBFczy86WTbF8N5HePLxHiKTFLKkfWDD5qT+FcracwnyPz6+uhE+dSbugBgmDrGpgqwJA670KY0y2I+FaWJ+slpvsafwqTXHD4RDbBN5rbgZVy2nuK6qAUaUUwSSRBiI9JscHgbBtyz3ncGDz27I+gZQXcrFSM+pEz4aGpwaI2zqPOpL3srf0NegI9GYD5AxVnguzHeWw4Y8xICjOxgBjmJziNUbTfSfKufEbNlTFvvRyZtT3oLZmAWbbwGiDvAESZMVGbjF21aFvImS4GnvLRnfWGzNIBE6KSKsvMvC3xPE3leTIFi5afaRqBzM25BMDXX3W+VPwOJTMSZZQSFykbPbzLqfogx8qp7dxRud7aMuiiAzsYMjUlVE7+8NqueEcMuXe8uIihC0gZkUDKCzhFLTAX8qnSa69nGnHVF58j0fsqyxlT3QJEkEiZJmOuwrRZaxPYw6nyYx5yEn7DW2qyPVtpaqUWEVU4W73fEj4XLeb4oyD/qP8qthVJxw5cRh38WZD8Ucj7YozQbdhIqO1qKW1c0BpztViBirSlKUfGloBkUtOooDgwphp5/1/qKbQGR7YYgi5ysqt3QyyyrJN1SYzkDZTWXus1zS9eQiD9K2x19Pvq67en26f1PxNZRn13rg3ufPXtXFVotsSy6lcSSdAM+ugzLrltH6GWI8WmoKWlLc91Nd4F+dTrvZjxrgBQEPgTt08dvnUZ8jG6jly+ZYXbuHSWR2nLcXUOZa4pRAJQZfe3JqjO3pc/6f/au+JXYHTntj/3FpiW9x+//ANN/ypnJ3hJyjwwMwOA767fQHLohmJ2ZOkjx8elanA2+7AFooWIAY902o8DnAB3212rN8NxLWr950OUwATp7sBjufFVPwOh2p9+673GZjzFpPTmuMdQPMzp5RU54YO1KrGmvu5ZJvX7YJAW3pInIOgAMSPEVV8Twdx7me3aL23QryKYZ++50OUZQxAXU7g+eva6kAfW5tP6qyYHxE/hUqzx32F2ySotAZpEibfeZkuSDGU8xzCAcp1NXjLxOtGrPOXFnW7fWy3dlVm3cNv8AVJupdQRI2OUkHwNJh+MBQCBBGkhVEBSxPTy3qsxAJzTnLgpplaRccubasI95tIHXNpTFR5gW7hLNkVe6uHNcAm/aAy6spzyu4g+dMs4ylWztF/AlYvineMuxhmWQoE6DWRv8qjNb5dROsx6KY+2K5BNEZEuFWDXQRbuEG0sK1xTl1QErr0zCut9mBPJdAXu/2Tj9cVFs6j6ZZQPHy3qu7Obp1pPLi/gBXmI9D/d7z/tTLiTnj6qiI8AoHrMN8q6OpUkEEEMVIIKkMM0ggwRqh3/GuiiI+B+WtQcJJraSG28LdZcyW3cKiBiqk5ffMnTTYVZcN4ZevCQhjXmIIBKgyPHNynT0rhh7VshhcbEqCD/9uAZi4VOcHcarp6+FWnBBnJZUuXmYWsz3VdlblhlV5YBxmiDuG31irYWDXb28KuNQ1+xdyTKpJn6REkCfSTVdxHgvcznQZRJLLLCFME6awCIrXNw/URg7e43bfcmZB6aH7ap+0dnTmsd2chAKgsqtOYK0iIJJJ6zG9c4ttm+5sKNOnmOc+8qsDwEXWjKiDTV2VTzRl5C2eDO5AGh1q2w/ZXC5VzlSxBMi8yAZgzCAJiNNh0PvTpG7P3BoQqmEUlmuIqk5lMBYGZCF5SJgg76VoVsOpU93hRBUTmnZsnRf3qmTa4FrG1pNZaz78/sZgdi8Kqtma71IZG7wsoVTv+jquklfRR1JAqeMcFGGvlUV1VkJHeCGJULmJHmQfAeAFaftDg8wAazbuEKwBtuwyZI/VgI0mVZiPCBvrVNxKw5SzcOHdFzBe8Z2fPnQ9D+rBKkx4+uvRSyjhfcXEtuzWOh43Ahh/aBU/Zl+VbdeLIdIM/1lHx3rF9ieEtfc5SFKIASZ0J0Gg31U+lbTC9mrtssRiFUnfKpHL0nn1qUarLPVLI1+LIpGaBP7wPrtVL2m4opVSokI4fNrqqQX0j1+VXt3stde4C+KDADRTbYnXrJu+nToKzXF8M5u3ENq8UUG0HFm4VII5mBAIiTG/wBGpZtN3w1ptr6R8qlMKpOyeIL4S2WnMVB16yJkTuN6udalcAOUUtIlOipAgooooCOaaTTnNMoDC9vm9ug8Lf3sfyqjfjbKmULaUZAhOSTlAYDVideZtRvNX/a1FbHW1bVSqKdY95nGpGoAME+QrL9p8IltEKqQZOYlyd8oVcssoPNO86+lcHs2eFcQqSqTlD3DsL2iNvRTbPMG9wDUCBAt5QPUCfONK7N2nuwRn0IQaIf2ZJX46/lFURx9k2MqWiLpibhd+jZmhRoAVBXbrPSoiX42GsA/S1J1E8uw8OvWal6jmra6W2/xLe/i8zhmzEl1djlPRgxJnTptVjawwN0AQQ0nQz0xI/5RWUbijD6PhuenUnzPy8qVeOspzKoUjYyTB6HbzPzPiZjSzrStq0OMfUncTswLxj9og/8Abf8AKtBwnC+1usMpNpsPGYMYE35IgxPKDLSNNqzuJxneYa7cIiby6Dp7O7+VXt7H91fuArmFzE4dNyI5sRr5+h0qFk50oqFfvrb+yTguNd3iRZuZEW294G42YyMTaDwVXKFgFFEeE9a5sRdwxXvVm7hP0N/9muFlVDd10eJLOsaddqquLcSa1ir120cl1TYgjX3sJazGGBGzdB5713w/aI5GXv5CvCQVGkqWABjdc4k9a6KW256lSv1WElyJ3EuM3Yxd0pmZLy7WLihhhVS7aaS0LIuMCpIOm4kV14nx02mW7btu3d3zfBaxcTW/CXt/eEXQQPFV30qivcTZu89rHeFX98e/kVLhIHU5BselNvY8suV7inpOg05D46GUGoip1GZ3z5L0JdvijK9pFtEKjX8GOT9lfZWzCV/WSo0O0nTaqd+P32tozIo7y1bDwqEA4W4Gt5QwOgASSZO/hpIuY1JzZxOcXNDPMo169dfOoGLdShAIO5UKejZZA/dIjfUQajPLBEbutKS29CViMQXxDszZi94FmgCT3aQYUADVnOg1makXWAEnSeUepB/I1FsFWa4dDBQiDs2UA7HpFT2t6gfP4gj8aqYriP8All7yRw7EYhSWs98skSbaudZ3QhSGgtqhn3vnFwmLvlyUV7oEW2BFxgotmVbNbKssQdSdiQZmr7sgcyEAxzmJVGJzCzcIBYSssxfSNVFYy/xC7Yu3BbuFJZSwVis5lFwHTWOaJqVvsaqNtNqLjJpM0OE4szicqzodHxH0lDDe8ejUt++XiQBExGbqMpkliTppvtWR/TiPdDbEaA9dQNG2FJcxTtsboMdM0ffU6WTOyrTe9T5musYhkACkgKCoU8y5TMrlaRl1OkVIwU3bmVjbEAGf0fDtu6L1t+Lgz5VhBcvf70/F6veyFzLiPazlZWXUkSdCslgY5gupBiDvUOLKxs50+9KeUuW5pr3Dz3ebvY5syBbNpM2f9oe7UEnKgaZ0FVONhVbUkW7pXWASyahoG2isPiBVxdvIFcAybdsqCCh5DaVBk2znKTOWI8PCFjcQ1lzcRbdwC5zZlLSzpcK8pImIcfAb13owWmWrwM904tx0+O+7fiaPsBfQK5aAVuLzDeSxCoT4Gdq3eMtrmkgyRGxIAUzJG25HyryzgTNib6/q1Kmw4hXVdC06AlQZjwEAR1B9acK0Eicuu1UR7Fpjqlgi4MgFSpLBpEwIJXQmQNBpsNKsa4rcWdBr6fD8BSXMai+8yjSdSBp4x8Kk1FPcw7Pgb9tWFtl75VYfQIZijRB2GUxFYLiVvKLJPEjbleaLbubm0tlhcg0aPGa2icbsW2xYZlIcpcABnN3lsWyoHXW03zqm/irBxy4CB/8Aig/fVWSVfD8TYGJRrfELhKkZUay3MZghmJAgyB0r02zczKG8QD8xWHThNn9ngyrdP9nVYPQyNta2+Es5baqdwADURDH0tBFFXII7imRT7lMAoDz3tJilOPJZsqoVBbwCAkn5zVVxrEres2lt3BzXnOeGgMWVhoFaYAXYGfnB2nDNcxDhSR7UkgjlUEgkyZPoJMCYqhyOMOkAgm5mWDBiDBHVdt9K4JLi0eM61Sm5bbN5+A+12fUlA1zKTce0eW+xXIGjTuJJMDToDJ2p1ns5bYKRcYl7b3Aot3N7eUFJKKPpav7oikS8yBeZiyl399oLMACx8MoHvf8Aimd+31m6HdgPIwDKr4KOZjvV9SOivvI6Hs1bhmDFgLSXQe5uwyuSPrCAOUz1zdKkP2WVWYHvOV0TTD3RyuFObmu6akiNuXfWjA8VW0Dnsrd5pJuM2mmiwu7HXQGFG+tdBxAv3WW1aXvkxUAnNka13hReaJUi4CZ3yDbap1eBpo3HWvC4lRxLBm1bv24aFug6qV0yXFDESY3AmSNd6suN3Pbg+OKsMB5A3STHh7VPWa5X+MlrDlLVgd5gkxiqUDc6XFD2zpPdgbA9etS7GRsVZfKpDGzcAKhlK3bVtoyQARmcwdNIjaq6cs5ytcyc2x+NuWlxBuFLQIKKzM91c84aygzZXGUKVnTU+HUwbNwRbGdT7E2TmW4TnZswYjNAuQAFUaSW5YiLxeNXHGTu7KqVXVbQQlossdZABlzULDY0nPnuC2FynNkL6QCsiYAkk5umWrKXIp2t50/oQr15SkwpDLZVj3NyQbYZnKmTzMe6DHXMGMAVxv27Ra4wtooNy1eAGHZRlUL3iaoYt588oSSdTOpqbib1y2/dOYlc4mJUjcEQBlEAjymehrph+MX7UlGAYoRIUHmVpUAHxBqdSTFS6lCWllYLUZctq2yrcvMCbQEm6Myq2YA5QG5Z92AOlV2J7yO7VUjuXsOMilsgzFiWMTcJkBhB23O+nv8AFHe/hyxBzOj3VMx3b4SwWkBxCd666QNbm+pBo8E82rUhjee3dF0lGkXXsu1tSCdXL92QIGu1MvkbYttJ54khbTuzOVMd2v0VGipcCyEEST8TFSsQCp1BBzAQQQdWjY+f3VFwD3yIRWzPhbVoAifbIQLq8wjP3dxQc2ysdSCauEwlzEL3pdWiSczAHQhyQug95htpLegNGjzLqliWVu2ROH8RazmyKjZSGGcOYZLa/UddOSkPELdtkDLbYq5L5rVxtBaKINLoDCcrQAIOs6RUm3wJ+8VDHMM09PpwJOkkKT6MOlQsZgDbaHRcxUP0OhE6mNxsfCKZaMyq1ae6E71cqt3dpmW1cAHdyr3LjAgtL6hQsKdCM5GtLeW0wf2dtcyIo9jb3UkudzBII1GpjWkwSRdtEqMouW86lREF1zAjbbpqPx0yYNMltmS0t+bgVCiguAmYcsLOoMMASJgbyLLLNNKtVqLOUjPjGWw5Pd28puh/1FnRVVVA8AdNtj8Yppxo5QFVId7ki3bTnuXGaJTWNdiY8DVnxpbYspyol8ugIAKnIVZZIO3MvxEVngwI9Z032iR5iI0/8VDZwuLios03IuGx7y5JEuuVtJEZcv0iTMdSafjOJWnt93zFhkKk5d1GVc7KBmMMwEn4eFVhMWyOuUg5WUidYgypGkkabSdo0rtiLru19HXNlLANsQkDmYFs9uCZ5hOgIMVMcnO3pOerU9sFr2Pxn6PfzsYXIyHQnZj0UE+HSt//ACnEQEfx1S8Pvt15jh8TrB1JDnTUAFhAnx3rS/ygD3XZ5KFEVbZMQ0EO4KhipELBBBG4G8wmbLOsknFywjQ3O1yKcpUz1EOD8cyCsn2iw1m+z4hvfa4FhjqLfcoAFH1Qyt/eqJjsdmIIJJygFj1IEEjrGgidaMLiiRkYFgddiYjxjYRU6jpSu3Kt1beUT+zeHQYvDkKCCtxdQNCsFTr1lmr01TXl3BMYFxlkDbvCJ8ijEfaq16qRUxZ6FN5Qi0s+NNJptWOh0ormDRQDLlMHSnNNNNAeXYpf1svkS6LqMG7wHN3jHOkAq+hGm8iqzE4cG4wtEuBIDZXjKseInw5eumu1XvHbXeLdSY1BHkxyQaiWcIVuXSWHPdUAeChQAPXT7KwSuM8jNUs+sSTZS/oLb5TsG90k+Wkczfu+6sU8cOefdOmugJJLb5TGp8X6aAVf21ll1/buPgBT+EYcl7Gh926TodNVAnw2rn1z8DP9lx9plBh+CsXBuW7mQTyqvkYAkiNYk7+tXGGtWlyj9GyDM6tocwtEcpDK2rlgpYgCdQZ3rYrgvI/I1X4rhz5mhHOg+g35V0VWceRNGx6vhIorLggTayt3TZuUx36n2WUZzFs5n5dpNNusRb5EhzatxAA7vEad6wmZ91AOgyyKvDwx5Ps33H0G/Kl/im5/Nt7x+idqt18/A09n2xqZibGBa9bVwVFs8oYnLmZZEAbkyp0AJ5Z6aSBwIqpF0K1llNtxna2QrRPMy6CYOoK6VsOxPDXs27K3FyODdOWVJgm5ryk/WGvnVh20wjXMMyrGYhgMzBRJAjVjFXjq0auZmXR1NVNWpmE7QkFS0El21c3FZgTbuW1QqqwF9pI189oAr8IuV1lQ4D9zkaSrXEkw37sD47Vc43gbHvJa1BNgib1se4Dn+l6etPXhHPPeWIGL739fb/VkGT72+u1cXOpngaJ2VKctcm8nPC9q2AQC2uXM5Cguim3bTIbeUbAFAw1ImdBNPudqTHeFQRlZ8ktonLlI1jTL9reNMtcEjIO8s6NemLqnS5OXb11rnb7M3CsZrc/o5tGCx5yxI2XbXf7KuqtXHA7KhBczliOPkow7tAVVdY+lfBUOPACQY6ECPKrFgq2UGPbjD7DRiCcwn6JiI860b9kLpVxyy1uyBy3ozWyC21o6bwa7Xey1wuzaQcTbvj2eI91VAcGLXvbxuKq51fA5ztKM3mXzMnbsZyukFmux1ymxmkeYaB6edcDAUkLp3BvxPSSMm3SNG89q2+G7JuGtncLdvXD7K8DkuiMolNwSflXG12BuhEBacuHey0Wn1LGQwmNBrp18qZqsorC2T4erMfdtQGG4VbfxW/Op9K6rhAGyxobww5+CllbbflA+Nax+wtwqwlpa1atyLX0rZ97W4NDrp9tdz2Lcsx5xN61eHsk07uAw/XCcwnXpOxpiqW7Fbez8zHYSxmyaRmN7bo9mYA9YmuRTlzAa9z34HmTDL6QorfYPsQVZSe8OW7cuxlsiRcEFP13rrTU7AwFEXiFtPZ3sCQ5mTznUdKaKpKs7ZfhRhjh1BYRovdRJ+hekN6HfWttgOFPcAXv7v1ASzHlM6MQQzjXYt4bV1PYCVIi7rbt2yS9oH2WobQHm/OtHw3gbowOgEgmXk6eACAa+tXjGomT2ejFd2JRf/T3/AHg/wrv/AMiuifweJ1Yf4TD77prcZaQ2614RXs9L2UZKz/B3hzvr/ZH5mrHD9kLFpXyj3lK7LpPUab+dXiWwKcRTBaNGnF5SR5/xLs8tpe9tnmtsj6ge6rqX2/dzVvbbSoPiAaoeMWAcPdB27twf7pq14VczWEJ+qB8tKY3OqWCSBSlRSA06pA3LRSmigORFMyeVdJpQaAqrvAlJJzXBJ2DKAPTln7afb4Mo63T/AOqw/wD5IqzyzQF/1NRpQK88GU9bv/7F7/PSrwNP958b94/e9WIFKBTCBCXhNsdD8Xc/eaR+D2juin1k/jU+imECs/iGx/NWz/ZB++uicEsDa1a/w1/Kp9LTCBGt4NFnIirO5VQPnArocOCIIkeBAP311oqQcFwqjYAegAp+TzNdKKAZk9fnR3fr8zT6KAZ3Q/0TQLQ8KfRQDO6HgKBaHgKfRQDcg8BS5RS0UAkUtFFAFEUUUAUUUUAhNANBFAFAUvGrM2rq/WRxp5qfH1qbwZgcPaI2ZFYf2hP40uPTY/68q48BTLYC6QpZViQMoYwBJOg2+FQCeKdNMFOqQBFJSzRQHMUtJSgUAopRSRThQCiiKSloApaKKABS0UUAlLRRQBRRRQBRRRQBRRRQBRRRQBRRRQBRRRQBRRRQBRRRQBTXWadRQHG5h8ywxMfI/OlywAAAANB6DaulIRQDAtOpQKCaAKSiigGUClooBSKUUUUAsUsUUUARRRRQC0UUUAUUUUAUUUUAUUUUAUUUUAUUUUAUUUUAUUUUAUUUUAUUUUAUUUUAlFFFAIaKKKASiiigP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8" descr="data:image/jpeg;base64,/9j/4AAQSkZJRgABAQAAAQABAAD/2wCEAAkGBhQSEBUUEhQWFBUUGBgWGBgYFhcXHBcWFRgXFxUYGBoYHCYeGBokHBYVIC8gJCcpLCwsFx4xNTAqNSYrLCkBCQoKDgwOGg8PGiwkHyQqLiwsLCwsLSwpLCwsLCwsLCwsLCwsLCksLCwsLCwsLCwsLCwsLCwsLCwpLCwpKSwsLP/AABEIALUBFgMBIgACEQEDEQH/xAAbAAABBQEBAAAAAAAAAAAAAAAAAQIEBQYDB//EAEwQAAIBAgQDBQQGBAsHAwUAAAECEQADBBIhMQUiQQYTUWFxIzKBkUJSobHB0RQzQ2IHFRZTVHKCkpPS8CRjosLD4fGDo9QXNHSUsv/EABoBAQADAQEBAAAAAAAAAAAAAAABAgQDBQb/xAA0EQACAQMCAgcFCAMAAAAAAAAAAQIDBBESITFBBRMUIlFhoVJxkbHhFTJCgcHR8PEjM2L/2gAMAwEAAhEDEQA/APZaKU0UAlFBNJQC0kUtJQCRSiiloBIoilpYoBsUsUopwFAMiiKfFJQCRRFOoigG5aXLTopYoBmWjLT4pwFAMCUZa6RSRQHMrTStdoppFAcooiukU2KAZFEU4ikNANiiKruI8TdLgRFXVQ2Zs0STGUZevXU9a7YzHhRCshuHYEzt7xIUzA8fMVGQSooiuWCusyAvlnX3ZjQ7ida7RUgYRSV0pIoBkUlPiigOsUuWliligGFaZNQO01zLhLxE+74x1A36V5pxjH2rhXubRtACDNwvmOmvl1+fSqSngzXFwqK3PWi4o7weIrxI2wdwD8BTTh0+qvyFV6x+Bg+1P+fX6Ht+ceI+YphxKDd0Hq6j8a8T7hPqp8lpwsL9VfkPyp1jIfSjX4PX6HszcUsje9aHrcT865Nx/DDfEWB/61v/ADV5AEHgPkKdFR1jI+1H7Pqes/yown9Kw3+Pa/zU8dpsJ/SsP/jW/wA682sWZw/SObWNjmB8f93vpGaNazOGxLknmY+RJGkiTvv0+NTrfI9ChUqVVlrGx7ce0+F/pNn4XFP3GuX8r8H/AEm1p4NP3V4m2JbvABcbfUSdPKK1WEc933zOcrquQgKxLKzCCXtiCczEHU66nQVDm0stHWfWJpRwehHtjg/6Qn2/lSp2wwhMC8pJ0gK5MnQaBfGvM+NXhnRQ5dfaQYQRkNufcUTOfrOq1DXH3FazbDxbe/azLCaxcVhzZcw1UHQ/jUqeTzql9OnV6uSR7Ae0FkdX/wAG9/krk3anDjdm+Ntx94ryC7aGY6Dc9B40gUeAprZnfSsk8aV8T109r8MP2g+MD7yKae2uF/nU/wAS0PvevJqSaayr6Vn7KPWf5bYX+dT/ABLP+ekPbnCfzq/37Z/568nmgNU6yPtWp4I9Ubt7hfrz6FP81NXt7hyYXMxOwGST5Dmryw12wTkXUP7yj5kCo1MldKVG8NI9BP8ACZh+lu8fgn4vRY/hIsu2VbV4mJiLe3TQPJ+VYW4thGIKYiIaNE1FskOd9QNNemu9WXBsAtk9+t7M2VlCqjKWI0AJFzUZoMRuBtFTlmqjc1pTxPh5GrtfwgWmu913V0NJXXuokCd8/hVxwnjSYguFVlNsqDmy65gSCCpOmhrzzjXAUW3cuPcLPq2oUCNkUIo00jbX1o7K4l1uOqNE2zGU3FkqD4glvGIHrU95bmlVpKpok+PDgXl/jyX8SAk8vegag5hmtCdNvcHrPSKtixRZVFI+l7Q2yPMAW2DH1IrD4XHo+KRlzKxJXW2uVuUn3g0zoumXrvWw7y8VAFtukEI/37VSMjXCWpZLDhWKuO5AMW12EDb1iauK44O2yoA7Fm6yZrvFdUWGxSU6KSKkDaWiKWgOtBFMD0F6Ape2rxgrvnlHzZa8siSANSTA9ToK9L7dXP8AYmHiyD/iB/CvNAeYeo+8VxazPB4XSb769xIv8Nup79tlgxqOvh6124XfFpmZgQSjKrgKxtuYhwrEA9RvInSr48Qsd1BAIGGRTFs6PnYEidjqBm/Kn2buGS8Str3b6BZAbkNoaavEls2uw0r0o2sFxUjJ1SUlKnOP5/T6FZhsQ1zD3LVtXe5mZ3cD9YGIy5yLgjY6MG8utVGJwj22y3FKN4GJ/wBa1pjjLBtqGtzCYrLoghmuShkNOmunymqftTiw122VEeyVT7u4A+qSNiP+1c6tulFywyayTgu8m14fz9SpvXMqk+AqBg+JlnhyLQnc27j6SANLYPiTrGgqZicK7WLjhZVZBOZRqMpOhMnQjYfcap7SgW1MQSXnbWGI6elYopczb0fbwnBynHO5efxmpt93+lKEeQwGExHunOJMxJg7CDzDwoXjrtH+2vJiZw20gncxOwHT3vKqgYVyhuBZUGJkbgFtpnYb1KHZ+9JU5AQxQyxIDLlkFkBA95SNevjpXReSPXjFRWESR2ju5ZGLuTrp+jIIhc2+fXXTp4+VQv49uhWAuMZEwcOjSxBbdrxKklyM2sRMHakXgV0kABTImefSc5EjJMnu20AO4+FcT5RUMnCZMwXHbl+6O8EBSyqOUHUKrEhRp+rWp2MuZcjn6Dq3yM/hVRZSMUsMqBhZOugGa1ZJJ9SW186teKpKsgIfUCVIIOh2Mx18apJbnhdIQ01YyQzG8UIvXlCe5dupv1S46+H7tR240w+h9tVl7iJZ3f8AnLlx+n7R2c/a1c2vkwCfPpXTSjerSg99JajjZ+p9tOXizHZB8zVMb2u/prSd7+9v5700onstD2UWv8en6g+Zo/jpuiiq1iPoz1+QpusiATqNACZmY29D8jTSiezUfZRZvxd/Bab/AB086QD6eFQrjsxK6swJlY1WJLaDUAAGuLIxUtlbKoktBgD16xufAa00ot2ej7K+Bsuz3FbuIW8mW2zJDICluc98uHAzDXMAwjyNTsTj0TPbEjIbmUhgF5+sbaVluEi4iBiilTcS7zJqRbkKwndRmePVvE1ecJ9p7AJbGl1VZbWZphyBBaPpDWNMq+FU54PPuaidTEHh8B5xveszjYtprOwFXvY+1ba8wuW1eBK5rbuVOoMFPd0PxqhM53J+mxfQfXOcan3tGGtWHA8f3N9X5deUly6gBvNNRrHlrr419Dp122F4Hh05ulfJy8fmSMTwgYdZK/q77XFiVATNmEAiYyKFjpO+lelcOaba/KsdiUNy3j1ZFzrlcKHkQAje/OzBSTr1NabstezYdZ3gT6xrXz0eJ9xgtQKWliiugG00inkUkUAyilooBIpppTSGgMx2/eMKo8bqj/guH8K89I1mvRu2qg2rcgEK1x4IBEpZcAkMCDBcHUGsZaxOblt2wGksIWyvKFJiFtCSDrPlFcX97J4l/FSqbvkchbGk4gLI1BZhlbSJ193eT4beFLctKGj9JtGfqszbAZtidJJg+WtTbmJeyPaW4KgSf0gLrDmYWBrpoPq+dQbmNvhipuvKzMXGjQSdZ6fhWvtlTxMThTit16P9x9oIZm+Bqd9CR9GJJ+Omv7u9R+PoLdtCD3ksRKiAzQJyjMTl0nrHiSas7LXkeXvAgBiV74sT7J2HLP7s/CsiLUXFmSdJMk5iJBM9PQbVSpcTksNkySjH7v8APiyPdkhmeCY0GsLrqB4nx/OldfZoPBro6D9ow+Hzrpd0Vx4ATGnXSR1H7uwnqaZeHIv9a91B/at4afEb71xjwPW6P/1v3nQWBbuN3hRxaNslRDK5dA0LOhyyQSRuPOr7Em0kNGHysdCVUAhi4LZmygwAGOswOpKiqrgmIw9rmvg3JIJQWbdwFAWD22N7SHUgjKRqOYwIq2v9uEuKUfDhF7t1RlCXWS4Qq2myvkDZRPNmzfM10WDcyFjjYdVT9KwtuCOYFJKqLgJMNrOeTsNE1BBFUWIsIoUpcDzMxkMRlI1R2Gskb7oSJBBOwPbbCy04a7DZSALdgBCEKmCt5W94q2YQZXYGDWV4riVuYi5cRMiOVKqQAQAiIZCyJJUtp9bqZJh4JWTjiG5rWp9y0Y1iRyzHjFvfyq0vKMh9V+1gPxqjxre4fCyPLVb2MHp9Her7FCEfy/BgR91c5Hi9J7Tiyxv3cO9hfYo1y5bVLspEgqCxDKQ2bN13HQ6UxcWkk/o9rVxdjKYzqoQHLOUcoGkQdzrrVTZxRWAeusT4/V8P6v3VNR5EjUf60PgfKmowSuq3HOx1DIBC2bajLct7H3Lzi5cGp6sAQd12EDSlxHF3WSEtaG02ttfeRsinygH08ZrnUbH+439Un+6Vb8KjUyI3VVveTLS1xRTbK9ymcNcSSilMt1puCBLHMMh9ZiOpxJb6gsioYKBwtu4uZEF1VDSDycoEj68b1W2veuRpzAj4ov4g1oTxq1GZwzELuXvZhoSwnPsfKKsp43NdCu5VMTljGCltXr9mVZAuYm4AQ2guKqMRMe9kM77inHA4m8QqglbiqtslXKoCjKTaMwscuvTux4CjiGNR3UoH2nMQ0EGIAJdtQc87bjfep1ni1oWwuQ+LA2A6ltOYe1Qk8u7A9NBGpzwXhXxXlqlt+ZCxXthcdnCNDBUaWY6EgZoEkszCTrO5qHw54xCkwR3ls6iRDZZkHQjfSrO7j7MCLMmDqbXdAGABC2iS2snmM9JqswthCWDOUYW0KjLmJIz7xsZ7sf2vKoyYZLvbPPPP9lji7YS4QTsFUllCyyezMnMZ/VnTxnUxJZbxQVgQ4EEGQ+U/3l1HqK0/Z/guHxAdrlvvIdgrHPblS7PAUNoAbkDU7Ejerf8AkXg/5gf37n+avWoXkYU9DRoq9Fyr1FWi0uBwwtxDjSGPLi8KCTNsg5cwZgVjMIue8QCYqZ2BxgNkqZkE7xsTnXbT3XWpS8LtC13QT2YBXLmfYggic0xBI361V9kcGLOLu2l90GQPCdAPkteY+Ox9Gs43NtQaa6kVzzmrEnQ0lMFynZqAKSnf66/hRQHI0URTaAzva8A92pOWUva6afqxrJA6+NY44O0ksXS5A92VM5hoQIMkT8xWr7ZIWICiSLT/APFctDrWUwOAdXJYZRlYSQr6+AE7+fSub4nj3m9Rd3Pmdzaw5gxYQaGFYgawYPLJ8wSRvXHFXsOsgLbbOS3IVOSOgzLyjXYacvpUm7YLM3OG97azbUGbYUcvQGWG3SajYm65Yg3UyyGnNh1OYIqkkZ+kRvsBUGaey4L0FGPtXGhUykJeIy5BvZcc0CSNPGs5fs8+YE6NBBiNQsZRuTrJrW4i93jSb/eZUuwC9jrZuZoCOWOy9PHwrKXhr/b/AORKiQmu5v8AzgQr6ybw8l+8UuDdbqkIwOW7d0CxGe4WAhNBoyiBIB0FSLJdu/tW7aO7+4Ssv3jKgQKZ05lEf1jPSLLguCNtM+W/auG3mCiy36wlWyEFSQZHrIq8Fk32LUYNZ5lb/E7Ho3+G56T0HgCfQGhuAvqSLmm8Wbmm2/huPmPGtWzgoA3e5gbeWVPiyXCRl1GQ/Ksn2mu3la2bAZgbWe7mVTluCA8SBEgDl19zTer4RvUk+A5uAN17wetm4NZKgfMEeoimHhwUe8duqEaQWnU+Ck1e2rCsqMe8VzafMA7D2vd2msxDAQL3emNtBOgFdnse5BvGFt5gGJDlT7QybnKAubSIg6RU4RGtGHxzrJQBpS23MQYIz3m3mAZu/ZUx7SzI6k/Pf4V2xuDcC2j2yt2DnJYHOdCzFdeaSfUdJqTxXFteYNcbUQoMACBmKrAgASx1rlM8jpCUamIriRGI0VogqOg38dPtNLaDq2nNPXy8GHX1GvhO1dyuh21jQbEdIjpqSI8eu1cdg0dAPOJI+BBFczy86WTbF8N5HePLxHiKTFLKkfWDD5qT+FcracwnyPz6+uhE+dSbugBgmDrGpgqwJA670KY0y2I+FaWJ+slpvsafwqTXHD4RDbBN5rbgZVy2nuK6qAUaUUwSSRBiI9JscHgbBtyz3ncGDz27I+gZQXcrFSM+pEz4aGpwaI2zqPOpL3srf0NegI9GYD5AxVnguzHeWw4Y8xICjOxgBjmJziNUbTfSfKufEbNlTFvvRyZtT3oLZmAWbbwGiDvAESZMVGbjF21aFvImS4GnvLRnfWGzNIBE6KSKsvMvC3xPE3leTIFi5afaRqBzM25BMDXX3W+VPwOJTMSZZQSFykbPbzLqfogx8qp7dxRud7aMuiiAzsYMjUlVE7+8NqueEcMuXe8uIihC0gZkUDKCzhFLTAX8qnSa69nGnHVF58j0fsqyxlT3QJEkEiZJmOuwrRZaxPYw6nyYx5yEn7DW2qyPVtpaqUWEVU4W73fEj4XLeb4oyD/qP8qthVJxw5cRh38WZD8Ucj7YozQbdhIqO1qKW1c0BpztViBirSlKUfGloBkUtOooDgwphp5/1/qKbQGR7YYgi5ysqt3QyyyrJN1SYzkDZTWXus1zS9eQiD9K2x19Pvq67en26f1PxNZRn13rg3ufPXtXFVotsSy6lcSSdAM+ugzLrltH6GWI8WmoKWlLc91Nd4F+dTrvZjxrgBQEPgTt08dvnUZ8jG6jly+ZYXbuHSWR2nLcXUOZa4pRAJQZfe3JqjO3pc/6f/au+JXYHTntj/3FpiW9x+//ANN/ypnJ3hJyjwwMwOA767fQHLohmJ2ZOkjx8elanA2+7AFooWIAY902o8DnAB3212rN8NxLWr950OUwATp7sBjufFVPwOh2p9+673GZjzFpPTmuMdQPMzp5RU54YO1KrGmvu5ZJvX7YJAW3pInIOgAMSPEVV8Twdx7me3aL23QryKYZ++50OUZQxAXU7g+eva6kAfW5tP6qyYHxE/hUqzx32F2ySotAZpEibfeZkuSDGU8xzCAcp1NXjLxOtGrPOXFnW7fWy3dlVm3cNv8AVJupdQRI2OUkHwNJh+MBQCBBGkhVEBSxPTy3qsxAJzTnLgpplaRccubasI95tIHXNpTFR5gW7hLNkVe6uHNcAm/aAy6spzyu4g+dMs4ylWztF/AlYvineMuxhmWQoE6DWRv8qjNb5dROsx6KY+2K5BNEZEuFWDXQRbuEG0sK1xTl1QErr0zCut9mBPJdAXu/2Tj9cVFs6j6ZZQPHy3qu7Obp1pPLi/gBXmI9D/d7z/tTLiTnj6qiI8AoHrMN8q6OpUkEEEMVIIKkMM0ggwRqh3/GuiiI+B+WtQcJJraSG28LdZcyW3cKiBiqk5ffMnTTYVZcN4ZevCQhjXmIIBKgyPHNynT0rhh7VshhcbEqCD/9uAZi4VOcHcarp6+FWnBBnJZUuXmYWsz3VdlblhlV5YBxmiDuG31irYWDXb28KuNQ1+xdyTKpJn6REkCfSTVdxHgvcznQZRJLLLCFME6awCIrXNw/URg7e43bfcmZB6aH7ap+0dnTmsd2chAKgsqtOYK0iIJJJ6zG9c4ttm+5sKNOnmOc+8qsDwEXWjKiDTV2VTzRl5C2eDO5AGh1q2w/ZXC5VzlSxBMi8yAZgzCAJiNNh0PvTpG7P3BoQqmEUlmuIqk5lMBYGZCF5SJgg76VoVsOpU93hRBUTmnZsnRf3qmTa4FrG1pNZaz78/sZgdi8Kqtma71IZG7wsoVTv+jquklfRR1JAqeMcFGGvlUV1VkJHeCGJULmJHmQfAeAFaftDg8wAazbuEKwBtuwyZI/VgI0mVZiPCBvrVNxKw5SzcOHdFzBe8Z2fPnQ9D+rBKkx4+uvRSyjhfcXEtuzWOh43Ahh/aBU/Zl+VbdeLIdIM/1lHx3rF9ieEtfc5SFKIASZ0J0Gg31U+lbTC9mrtssRiFUnfKpHL0nn1qUarLPVLI1+LIpGaBP7wPrtVL2m4opVSokI4fNrqqQX0j1+VXt3stde4C+KDADRTbYnXrJu+nToKzXF8M5u3ENq8UUG0HFm4VII5mBAIiTG/wBGpZtN3w1ptr6R8qlMKpOyeIL4S2WnMVB16yJkTuN6udalcAOUUtIlOipAgooooCOaaTTnNMoDC9vm9ug8Lf3sfyqjfjbKmULaUZAhOSTlAYDVideZtRvNX/a1FbHW1bVSqKdY95nGpGoAME+QrL9p8IltEKqQZOYlyd8oVcssoPNO86+lcHs2eFcQqSqTlD3DsL2iNvRTbPMG9wDUCBAt5QPUCfONK7N2nuwRn0IQaIf2ZJX46/lFURx9k2MqWiLpibhd+jZmhRoAVBXbrPSoiX42GsA/S1J1E8uw8OvWal6jmra6W2/xLe/i8zhmzEl1djlPRgxJnTptVjawwN0AQQ0nQz0xI/5RWUbijD6PhuenUnzPy8qVeOspzKoUjYyTB6HbzPzPiZjSzrStq0OMfUncTswLxj9og/8Abf8AKtBwnC+1usMpNpsPGYMYE35IgxPKDLSNNqzuJxneYa7cIiby6Dp7O7+VXt7H91fuArmFzE4dNyI5sRr5+h0qFk50oqFfvrb+yTguNd3iRZuZEW294G42YyMTaDwVXKFgFFEeE9a5sRdwxXvVm7hP0N/9muFlVDd10eJLOsaddqquLcSa1ir120cl1TYgjX3sJazGGBGzdB5713w/aI5GXv5CvCQVGkqWABjdc4k9a6KW256lSv1WElyJ3EuM3Yxd0pmZLy7WLihhhVS7aaS0LIuMCpIOm4kV14nx02mW7btu3d3zfBaxcTW/CXt/eEXQQPFV30qivcTZu89rHeFX98e/kVLhIHU5BselNvY8suV7inpOg05D46GUGoip1GZ3z5L0JdvijK9pFtEKjX8GOT9lfZWzCV/WSo0O0nTaqd+P32tozIo7y1bDwqEA4W4Gt5QwOgASSZO/hpIuY1JzZxOcXNDPMo169dfOoGLdShAIO5UKejZZA/dIjfUQajPLBEbutKS29CViMQXxDszZi94FmgCT3aQYUADVnOg1makXWAEnSeUepB/I1FsFWa4dDBQiDs2UA7HpFT2t6gfP4gj8aqYriP8All7yRw7EYhSWs98skSbaudZ3QhSGgtqhn3vnFwmLvlyUV7oEW2BFxgotmVbNbKssQdSdiQZmr7sgcyEAxzmJVGJzCzcIBYSssxfSNVFYy/xC7Yu3BbuFJZSwVis5lFwHTWOaJqVvsaqNtNqLjJpM0OE4szicqzodHxH0lDDe8ejUt++XiQBExGbqMpkliTppvtWR/TiPdDbEaA9dQNG2FJcxTtsboMdM0ffU6WTOyrTe9T5musYhkACkgKCoU8y5TMrlaRl1OkVIwU3bmVjbEAGf0fDtu6L1t+Lgz5VhBcvf70/F6veyFzLiPazlZWXUkSdCslgY5gupBiDvUOLKxs50+9KeUuW5pr3Dz3ebvY5syBbNpM2f9oe7UEnKgaZ0FVONhVbUkW7pXWASyahoG2isPiBVxdvIFcAybdsqCCh5DaVBk2znKTOWI8PCFjcQ1lzcRbdwC5zZlLSzpcK8pImIcfAb13owWmWrwM904tx0+O+7fiaPsBfQK5aAVuLzDeSxCoT4Gdq3eMtrmkgyRGxIAUzJG25HyryzgTNib6/q1Kmw4hXVdC06AlQZjwEAR1B9acK0Eicuu1UR7Fpjqlgi4MgFSpLBpEwIJXQmQNBpsNKsa4rcWdBr6fD8BSXMai+8yjSdSBp4x8Kk1FPcw7Pgb9tWFtl75VYfQIZijRB2GUxFYLiVvKLJPEjbleaLbubm0tlhcg0aPGa2icbsW2xYZlIcpcABnN3lsWyoHXW03zqm/irBxy4CB/8Aig/fVWSVfD8TYGJRrfELhKkZUay3MZghmJAgyB0r02zczKG8QD8xWHThNn9ngyrdP9nVYPQyNta2+Es5baqdwADURDH0tBFFXII7imRT7lMAoDz3tJilOPJZsqoVBbwCAkn5zVVxrEres2lt3BzXnOeGgMWVhoFaYAXYGfnB2nDNcxDhSR7UkgjlUEgkyZPoJMCYqhyOMOkAgm5mWDBiDBHVdt9K4JLi0eM61Sm5bbN5+A+12fUlA1zKTce0eW+xXIGjTuJJMDToDJ2p1ns5bYKRcYl7b3Aot3N7eUFJKKPpav7oikS8yBeZiyl399oLMACx8MoHvf8Aimd+31m6HdgPIwDKr4KOZjvV9SOivvI6Hs1bhmDFgLSXQe5uwyuSPrCAOUz1zdKkP2WVWYHvOV0TTD3RyuFObmu6akiNuXfWjA8VW0Dnsrd5pJuM2mmiwu7HXQGFG+tdBxAv3WW1aXvkxUAnNka13hReaJUi4CZ3yDbap1eBpo3HWvC4lRxLBm1bv24aFug6qV0yXFDESY3AmSNd6suN3Pbg+OKsMB5A3STHh7VPWa5X+MlrDlLVgd5gkxiqUDc6XFD2zpPdgbA9etS7GRsVZfKpDGzcAKhlK3bVtoyQARmcwdNIjaq6cs5ytcyc2x+NuWlxBuFLQIKKzM91c84aygzZXGUKVnTU+HUwbNwRbGdT7E2TmW4TnZswYjNAuQAFUaSW5YiLxeNXHGTu7KqVXVbQQlossdZABlzULDY0nPnuC2FynNkL6QCsiYAkk5umWrKXIp2t50/oQr15SkwpDLZVj3NyQbYZnKmTzMe6DHXMGMAVxv27Ra4wtooNy1eAGHZRlUL3iaoYt588oSSdTOpqbib1y2/dOYlc4mJUjcEQBlEAjymehrph+MX7UlGAYoRIUHmVpUAHxBqdSTFS6lCWllYLUZctq2yrcvMCbQEm6Myq2YA5QG5Z92AOlV2J7yO7VUjuXsOMilsgzFiWMTcJkBhB23O+nv8AFHe/hyxBzOj3VMx3b4SwWkBxCd666QNbm+pBo8E82rUhjee3dF0lGkXXsu1tSCdXL92QIGu1MvkbYttJ54khbTuzOVMd2v0VGipcCyEEST8TFSsQCp1BBzAQQQdWjY+f3VFwD3yIRWzPhbVoAifbIQLq8wjP3dxQc2ysdSCauEwlzEL3pdWiSczAHQhyQug95htpLegNGjzLqliWVu2ROH8RazmyKjZSGGcOYZLa/UddOSkPELdtkDLbYq5L5rVxtBaKINLoDCcrQAIOs6RUm3wJ+8VDHMM09PpwJOkkKT6MOlQsZgDbaHRcxUP0OhE6mNxsfCKZaMyq1ae6E71cqt3dpmW1cAHdyr3LjAgtL6hQsKdCM5GtLeW0wf2dtcyIo9jb3UkudzBII1GpjWkwSRdtEqMouW86lREF1zAjbbpqPx0yYNMltmS0t+bgVCiguAmYcsLOoMMASJgbyLLLNNKtVqLOUjPjGWw5Pd28puh/1FnRVVVA8AdNtj8Yppxo5QFVId7ki3bTnuXGaJTWNdiY8DVnxpbYspyol8ugIAKnIVZZIO3MvxEVngwI9Z032iR5iI0/8VDZwuLios03IuGx7y5JEuuVtJEZcv0iTMdSafjOJWnt93zFhkKk5d1GVc7KBmMMwEn4eFVhMWyOuUg5WUidYgypGkkabSdo0rtiLru19HXNlLANsQkDmYFs9uCZ5hOgIMVMcnO3pOerU9sFr2Pxn6PfzsYXIyHQnZj0UE+HSt//ACnEQEfx1S8Pvt15jh8TrB1JDnTUAFhAnx3rS/ygD3XZ5KFEVbZMQ0EO4KhipELBBBG4G8wmbLOsknFywjQ3O1yKcpUz1EOD8cyCsn2iw1m+z4hvfa4FhjqLfcoAFH1Qyt/eqJjsdmIIJJygFj1IEEjrGgidaMLiiRkYFgddiYjxjYRU6jpSu3Kt1beUT+zeHQYvDkKCCtxdQNCsFTr1lmr01TXl3BMYFxlkDbvCJ8ijEfaq16qRUxZ6FN5Qi0s+NNJptWOh0ormDRQDLlMHSnNNNNAeXYpf1svkS6LqMG7wHN3jHOkAq+hGm8iqzE4cG4wtEuBIDZXjKseInw5eumu1XvHbXeLdSY1BHkxyQaiWcIVuXSWHPdUAeChQAPXT7KwSuM8jNUs+sSTZS/oLb5TsG90k+Wkczfu+6sU8cOefdOmugJJLb5TGp8X6aAVf21ll1/buPgBT+EYcl7Gh926TodNVAnw2rn1z8DP9lx9plBh+CsXBuW7mQTyqvkYAkiNYk7+tXGGtWlyj9GyDM6tocwtEcpDK2rlgpYgCdQZ3rYrgvI/I1X4rhz5mhHOg+g35V0VWceRNGx6vhIorLggTayt3TZuUx36n2WUZzFs5n5dpNNusRb5EhzatxAA7vEad6wmZ91AOgyyKvDwx5Ps33H0G/Kl/im5/Nt7x+idqt18/A09n2xqZibGBa9bVwVFs8oYnLmZZEAbkyp0AJ5Z6aSBwIqpF0K1llNtxna2QrRPMy6CYOoK6VsOxPDXs27K3FyODdOWVJgm5ryk/WGvnVh20wjXMMyrGYhgMzBRJAjVjFXjq0auZmXR1NVNWpmE7QkFS0El21c3FZgTbuW1QqqwF9pI189oAr8IuV1lQ4D9zkaSrXEkw37sD47Vc43gbHvJa1BNgib1se4Dn+l6etPXhHPPeWIGL739fb/VkGT72+u1cXOpngaJ2VKctcm8nPC9q2AQC2uXM5Cguim3bTIbeUbAFAw1ImdBNPudqTHeFQRlZ8ktonLlI1jTL9reNMtcEjIO8s6NemLqnS5OXb11rnb7M3CsZrc/o5tGCx5yxI2XbXf7KuqtXHA7KhBczliOPkow7tAVVdY+lfBUOPACQY6ECPKrFgq2UGPbjD7DRiCcwn6JiI860b9kLpVxyy1uyBy3ozWyC21o6bwa7Xey1wuzaQcTbvj2eI91VAcGLXvbxuKq51fA5ztKM3mXzMnbsZyukFmux1ymxmkeYaB6edcDAUkLp3BvxPSSMm3SNG89q2+G7JuGtncLdvXD7K8DkuiMolNwSflXG12BuhEBacuHey0Wn1LGQwmNBrp18qZqsorC2T4erMfdtQGG4VbfxW/Op9K6rhAGyxobww5+CllbbflA+Nax+wtwqwlpa1atyLX0rZ97W4NDrp9tdz2Lcsx5xN61eHsk07uAw/XCcwnXpOxpiqW7Fbez8zHYSxmyaRmN7bo9mYA9YmuRTlzAa9z34HmTDL6QorfYPsQVZSe8OW7cuxlsiRcEFP13rrTU7AwFEXiFtPZ3sCQ5mTznUdKaKpKs7ZfhRhjh1BYRovdRJ+hekN6HfWttgOFPcAXv7v1ASzHlM6MQQzjXYt4bV1PYCVIi7rbt2yS9oH2WobQHm/OtHw3gbowOgEgmXk6eACAa+tXjGomT2ejFd2JRf/T3/AHg/wrv/AMiuifweJ1Yf4TD77prcZaQ2614RXs9L2UZKz/B3hzvr/ZH5mrHD9kLFpXyj3lK7LpPUab+dXiWwKcRTBaNGnF5SR5/xLs8tpe9tnmtsj6ge6rqX2/dzVvbbSoPiAaoeMWAcPdB27twf7pq14VczWEJ+qB8tKY3OqWCSBSlRSA06pA3LRSmigORFMyeVdJpQaAqrvAlJJzXBJ2DKAPTln7afb4Mo63T/AOqw/wD5IqzyzQF/1NRpQK88GU9bv/7F7/PSrwNP958b94/e9WIFKBTCBCXhNsdD8Xc/eaR+D2juin1k/jU+imECs/iGx/NWz/ZB++uicEsDa1a/w1/Kp9LTCBGt4NFnIirO5VQPnArocOCIIkeBAP311oqQcFwqjYAegAp+TzNdKKAZk9fnR3fr8zT6KAZ3Q/0TQLQ8KfRQDO6HgKBaHgKfRQDcg8BS5RS0UAkUtFFAFEUUUAUUUUAhNANBFAFAUvGrM2rq/WRxp5qfH1qbwZgcPaI2ZFYf2hP40uPTY/68q48BTLYC6QpZViQMoYwBJOg2+FQCeKdNMFOqQBFJSzRQHMUtJSgUAopRSRThQCiiKSloApaKKABS0UUAlLRRQBRRRQBRRRQBRRRQBRRRQBRRRQBRRRQBRRRQBRRRQBTXWadRQHG5h8ywxMfI/OlywAAAANB6DaulIRQDAtOpQKCaAKSiigGUClooBSKUUUUAsUsUUUARRRRQC0UUUAUUUUAUUUUAUUUUAUUUUAUUUUAUUUUAUUUUAUUUUAUUUUAUUUUAlFFFAIaKKKASiiigP//Z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5122" name="Picture 2" descr="http://www.casecomms.com/newsletters/201112/graphics/quadhoming_ringcouplin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05000"/>
            <a:ext cx="48768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973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4338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rPr>
              <a:t>การเปรียบเทียบมาตรฐาน 802.3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rPr>
              <a:t>, 802.4 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rPr>
              <a:t>และ 802.5</a:t>
            </a:r>
            <a:endParaRPr lang="th-TH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507412" cy="4640262"/>
          </a:xfrm>
        </p:spPr>
        <p:txBody>
          <a:bodyPr>
            <a:normAutofit/>
          </a:bodyPr>
          <a:lstStyle/>
          <a:p>
            <a:pPr algn="thaiDist" eaLnBrk="1" hangingPunct="1">
              <a:buFont typeface="Wingdings 2" pitchFamily="18" charset="2"/>
              <a:buNone/>
            </a:pPr>
            <a:r>
              <a:rPr lang="th-TH" alt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  โปรโตคอลใน 802.3</a:t>
            </a:r>
            <a:r>
              <a:rPr lang="th-TH" altLang="th-TH" sz="28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มีรูปแบบที่ง่ายเหมาะแก่การนำไปใช้กับงานทั่ว ๆ ไป สามารถทำการเพิ่มสถานีใหม่ได้ทุกขณะ ซึ่งหากเครือข่ายไม่ใหญ่โตมากนัก ก็สามารถทำงานได้อย่างมีประสิทธิภาพสูงเนื่องจากสามารถส่งข้อมูลได้ในขณะที่ต้องการ</a:t>
            </a:r>
          </a:p>
          <a:p>
            <a:pPr algn="thaiDist">
              <a:buNone/>
            </a:pPr>
            <a:r>
              <a:rPr lang="th-TH" altLang="th-TH" sz="28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         แต่อย่างไรก็ตาม ระบบ 802.3 นั้นมีส่วนประกอบที่เป็นอนาล็อกอยู่มาก แต่ละสถานีจะต้องสามารถรับฟังสัญญาณที่เบามาก ซึ่งส่งมาจากสถานีที่อยู่ไกลออกไปแม้ในขณะที่ตนเองกำลังส่งสัญญาณ การชนกันของสัญญาณ (</a:t>
            </a:r>
            <a:r>
              <a:rPr lang="en-US" altLang="th-TH" sz="2800" dirty="0" smtClean="0">
                <a:latin typeface="TH SarabunPSK" pitchFamily="34" charset="-34"/>
                <a:cs typeface="TH SarabunPSK" pitchFamily="34" charset="-34"/>
              </a:rPr>
              <a:t>Collision</a:t>
            </a: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) ก็ต้องตรวจจับด้วยวิธีแบบอนาล็อกจึงทำให้แต่ละเฟรมจะต้องมีขนาดไม่ต่ำกว่า 64 บิต ซึ่งเกินความจำเป็นและทำให้ระบบมีปริมาณสัญญาณมากเกินไป ถึงแม้ในกรณีที่มีการส่งข้อมูลสั่น ๆ ก็ตาม </a:t>
            </a:r>
            <a:r>
              <a:rPr lang="th-TH" altLang="th-TH" sz="2800" dirty="0">
                <a:latin typeface="TH SarabunPSK" pitchFamily="34" charset="-34"/>
                <a:cs typeface="TH SarabunPSK" pitchFamily="34" charset="-34"/>
              </a:rPr>
              <a:t>ยังเป็นระบบที่ไม่สามารถกำหนดระยะเวลารอคอยได้แน่นอน จึงไม่เหมาะสมกับการนำมาใช้ในระบบเรียลไทม์ (</a:t>
            </a:r>
            <a:r>
              <a:rPr lang="en-US" altLang="th-TH" sz="2800" dirty="0">
                <a:latin typeface="TH SarabunPSK" pitchFamily="34" charset="-34"/>
                <a:cs typeface="TH SarabunPSK" pitchFamily="34" charset="-34"/>
              </a:rPr>
              <a:t>real-time system</a:t>
            </a:r>
            <a:r>
              <a:rPr lang="th-TH" altLang="th-TH" sz="2800" dirty="0">
                <a:latin typeface="TH SarabunPSK" pitchFamily="34" charset="-34"/>
                <a:cs typeface="TH SarabunPSK" pitchFamily="34" charset="-34"/>
              </a:rPr>
              <a:t>) </a:t>
            </a:r>
          </a:p>
          <a:p>
            <a:pPr algn="thaiDist">
              <a:buNone/>
            </a:pPr>
            <a:endParaRPr lang="th-TH" altLang="th-TH" sz="2800" dirty="0" smtClean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83445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4338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rPr>
              <a:t>การเปรียบเทียบมาตรฐาน 802.3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rPr>
              <a:t>, 802.4 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rPr>
              <a:t>และ 802.5</a:t>
            </a:r>
            <a:endParaRPr lang="th-TH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597900" cy="4495800"/>
          </a:xfrm>
        </p:spPr>
        <p:txBody>
          <a:bodyPr>
            <a:normAutofit/>
          </a:bodyPr>
          <a:lstStyle/>
          <a:p>
            <a:pPr algn="thaiDist" eaLnBrk="1" hangingPunct="1">
              <a:buFont typeface="Wingdings 2" pitchFamily="18" charset="2"/>
              <a:buNone/>
            </a:pPr>
            <a:r>
              <a:rPr lang="th-TH" alt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  โปรโตคอลใน 802.4 หรือ</a:t>
            </a:r>
            <a:r>
              <a:rPr lang="th-TH" altLang="th-TH" sz="2800" b="1" dirty="0" err="1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โทเก้น</a:t>
            </a:r>
            <a:r>
              <a:rPr lang="th-TH" alt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บัส</a:t>
            </a:r>
            <a:r>
              <a:rPr lang="th-TH" altLang="th-TH" sz="28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ใช้สายเคเบิลแบบโคแอก</a:t>
            </a:r>
            <a:r>
              <a:rPr lang="th-TH" altLang="th-TH" sz="2800" dirty="0" err="1" smtClean="0">
                <a:latin typeface="TH SarabunPSK" pitchFamily="34" charset="-34"/>
                <a:cs typeface="TH SarabunPSK" pitchFamily="34" charset="-34"/>
              </a:rPr>
              <a:t>เชียล</a:t>
            </a: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 (</a:t>
            </a:r>
            <a:r>
              <a:rPr lang="en-US" altLang="th-TH" sz="2800" dirty="0" smtClean="0">
                <a:latin typeface="TH SarabunPSK" pitchFamily="34" charset="-34"/>
                <a:cs typeface="TH SarabunPSK" pitchFamily="34" charset="-34"/>
              </a:rPr>
              <a:t>coaxial cable</a:t>
            </a: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) ที่มีความเชื่อถือได้สูงมาก สามารถกำหนดระยะเวลารอคอยได้ใกล้เคียงกับความจริง แต่การสูญเสีย</a:t>
            </a:r>
            <a:r>
              <a:rPr lang="th-TH" altLang="th-TH" sz="2800" dirty="0" err="1" smtClean="0">
                <a:latin typeface="TH SarabunPSK" pitchFamily="34" charset="-34"/>
                <a:cs typeface="TH SarabunPSK" pitchFamily="34" charset="-34"/>
              </a:rPr>
              <a:t>โทเก้น</a:t>
            </a: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ไปในบางขณะอาจทำให้เกิดปัญหาร้ายแรงขึ้นในระบบได้ ระบบนี้ยังสามารถทำงานได้อย่างดีในระบบที่มีการส่งข้อมูลปริมาณมาก นอกจากนี้สายสื่อสายยังสามารถแบ่งเป็นหลายช่องสื่อสารเพื่อใช้ประโยชน์ร่วมกับระบบอื่นได้อีกด้วย</a:t>
            </a:r>
          </a:p>
          <a:p>
            <a:pPr algn="thaiDist" eaLnBrk="1" hangingPunct="1">
              <a:buFont typeface="Wingdings 2" pitchFamily="18" charset="2"/>
              <a:buNone/>
            </a:pPr>
            <a:r>
              <a:rPr lang="th-TH" altLang="th-TH" sz="28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            ข้อด้อยคือ ระบบนี้ยังคงใช้เทคโนโลยีของ</a:t>
            </a:r>
            <a:r>
              <a:rPr lang="th-TH" altLang="th-TH" sz="2800" dirty="0" err="1" smtClean="0">
                <a:latin typeface="TH SarabunPSK" pitchFamily="34" charset="-34"/>
                <a:cs typeface="TH SarabunPSK" pitchFamily="34" charset="-34"/>
              </a:rPr>
              <a:t>สัญญาณอะนาล็</a:t>
            </a: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อกเป็นส่วนประกอบหลัก โปรโตคอลที่ใช้ก็มีความซับซ้อนมาก และทุกสถานีต้องรอคอยก่อนการส่งข้อมูลเสมอ แม้ว่าในขณะนั้นจะไม่มีสถานีใดกำลังส่งข้อมูลอยู่เลยก็ตาม การนำสายใยแก้วนำแสงมาใช้งานในระบบนี้ก็ไม่ประสบความสำเร็จเท่าที่ควร</a:t>
            </a:r>
          </a:p>
        </p:txBody>
      </p:sp>
    </p:spTree>
    <p:extLst>
      <p:ext uri="{BB962C8B-B14F-4D97-AF65-F5344CB8AC3E}">
        <p14:creationId xmlns:p14="http://schemas.microsoft.com/office/powerpoint/2010/main" val="3733633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4338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rPr>
              <a:t>การเปรียบเทียบมาตรฐาน 802.3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rPr>
              <a:t>, 802.4 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rPr>
              <a:t>และ 802.5</a:t>
            </a:r>
            <a:endParaRPr lang="th-TH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597900" cy="4495800"/>
          </a:xfrm>
        </p:spPr>
        <p:txBody>
          <a:bodyPr>
            <a:normAutofit/>
          </a:bodyPr>
          <a:lstStyle/>
          <a:p>
            <a:pPr algn="thaiDist" eaLnBrk="1" hangingPunct="1">
              <a:buFont typeface="Wingdings 2" pitchFamily="18" charset="2"/>
              <a:buNone/>
            </a:pPr>
            <a:r>
              <a:rPr lang="th-TH" alt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  โปรโตคอลใน 802.5 หรือ</a:t>
            </a:r>
            <a:r>
              <a:rPr lang="th-TH" altLang="th-TH" sz="2800" b="1" dirty="0" err="1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โทเก้นริง</a:t>
            </a:r>
            <a:r>
              <a:rPr lang="th-TH" altLang="th-TH" sz="28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ใช้การ</a:t>
            </a:r>
            <a:r>
              <a:rPr lang="th-TH" altLang="th-TH" sz="2800" dirty="0" err="1" smtClean="0">
                <a:latin typeface="TH SarabunPSK" pitchFamily="34" charset="-34"/>
                <a:cs typeface="TH SarabunPSK" pitchFamily="34" charset="-34"/>
              </a:rPr>
              <a:t>เชื่ม</a:t>
            </a: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ต่อแบบจุด-ต่อ-จุด จึงทำให้ติดตั้งได้ง่ายและสามารถนำระบบดิจิตอลเข้ามาใช้ได้โดยสะดวก สามารถเลือกใช้สื่อแบบใดก็ได้ตั้งแต่สายธรรมดาไปจนถึงสายเคเบิลใยแก้ว ระบบนี้เป็นระบบที่สนับสนุนการกำหนดระดับความสำคัญให้กับเฟรมข้อมูล การส่งเฟรมทั้งขนาดสั้นมากและยาวมากก็สามารถทำได้ง่ายซึ่งมีข้อจำกัดอยู่ที่ระยะเวลาครอบครอง</a:t>
            </a:r>
            <a:r>
              <a:rPr lang="th-TH" altLang="th-TH" sz="2800" dirty="0" err="1" smtClean="0">
                <a:latin typeface="TH SarabunPSK" pitchFamily="34" charset="-34"/>
                <a:cs typeface="TH SarabunPSK" pitchFamily="34" charset="-34"/>
              </a:rPr>
              <a:t>โทเก้น</a:t>
            </a: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เท่านั้น</a:t>
            </a:r>
          </a:p>
          <a:p>
            <a:pPr algn="thaiDist">
              <a:buNone/>
            </a:pPr>
            <a:r>
              <a:rPr lang="th-TH" altLang="th-TH" sz="28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       </a:t>
            </a:r>
            <a:r>
              <a:rPr lang="th-TH" altLang="th-TH" sz="28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     ข้อด้อยคือ การใช้วิธีการควบคุมรวมสู่ศูนย์กลางไว้ที่สถานีผู้ดูแลซึ่งทำให้กลายเป็นจุดเปราะบางที่สุดของระบบ แม้ว่าสถานีผู้ดูแลจะสามารถเปลี่ยนใหม่ได้โดยอัตโนมัติ แต่ถ้าสถานีผู้ดูแลยังคงทำงานผิดพลาดอาจสร้างปัญหาอย่างมากให้แก่ระบบทั้งระบบได้    </a:t>
            </a:r>
          </a:p>
        </p:txBody>
      </p:sp>
    </p:spTree>
    <p:extLst>
      <p:ext uri="{BB962C8B-B14F-4D97-AF65-F5344CB8AC3E}">
        <p14:creationId xmlns:p14="http://schemas.microsoft.com/office/powerpoint/2010/main" val="2109420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4338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rPr>
              <a:t>Ethernet</a:t>
            </a:r>
            <a:endParaRPr lang="th-TH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597900" cy="4724400"/>
          </a:xfrm>
        </p:spPr>
        <p:txBody>
          <a:bodyPr>
            <a:normAutofit/>
          </a:bodyPr>
          <a:lstStyle/>
          <a:p>
            <a:pPr algn="thaiDist" eaLnBrk="1" hangingPunct="1">
              <a:buFont typeface="Wingdings 2" pitchFamily="18" charset="2"/>
              <a:buNone/>
            </a:pPr>
            <a:r>
              <a:rPr lang="th-TH" alt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en-US" alt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Ethernet </a:t>
            </a: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เป็นเครือข่ายที่นิยมใช้กันมากที่สุดในปัจจุบัน ซึ่งติดตั้งได้ง่าย ไม่มีความสลับซับซ้อน ประกอบกับมีราคาต้นทุนต่ำและยังมีอุปกรณ์ต่าง ๆ ที่สนับสนุนมากมายที่สามารถนำมาเชื่อมต่อกับระบบให้มีประสิทธิภาพสูงสุดหรือเชื่อมต่อกับเครื่องข่ายขนาดใหญ่ เช่น เมนเฟรมคอมพิวเตอร์</a:t>
            </a:r>
          </a:p>
          <a:p>
            <a:pPr algn="thaiDist">
              <a:buNone/>
            </a:pPr>
            <a:r>
              <a:rPr lang="th-TH" altLang="th-TH" sz="28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          	ระบบ </a:t>
            </a:r>
            <a:r>
              <a:rPr lang="en-US" altLang="th-TH" sz="2800" dirty="0" smtClean="0">
                <a:latin typeface="TH SarabunPSK" pitchFamily="34" charset="-34"/>
                <a:cs typeface="TH SarabunPSK" pitchFamily="34" charset="-34"/>
              </a:rPr>
              <a:t>Ethernet </a:t>
            </a: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มีการพัฒนาด้านความเร็วและประสิทธิภาพของระบบอยู่เสมอ ปัจจุบันได้มีการพัฒนาความเร็วถึง กิกะบิตหรือที่เรียกว่า </a:t>
            </a:r>
            <a:r>
              <a:rPr lang="en-US" altLang="th-TH" sz="2800" dirty="0" err="1" smtClean="0">
                <a:latin typeface="TH SarabunPSK" pitchFamily="34" charset="-34"/>
                <a:cs typeface="TH SarabunPSK" pitchFamily="34" charset="-34"/>
              </a:rPr>
              <a:t>Gigabet</a:t>
            </a:r>
            <a:r>
              <a:rPr lang="en-US" altLang="th-TH" sz="2800" dirty="0" smtClean="0">
                <a:latin typeface="TH SarabunPSK" pitchFamily="34" charset="-34"/>
                <a:cs typeface="TH SarabunPSK" pitchFamily="34" charset="-34"/>
              </a:rPr>
              <a:t> Ethernet </a:t>
            </a: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ในรูปแบบการเชื่อมต่อเครือข่ายแบบ </a:t>
            </a:r>
            <a:r>
              <a:rPr lang="en-US" altLang="th-TH" sz="2800" dirty="0" smtClean="0">
                <a:latin typeface="TH SarabunPSK" pitchFamily="34" charset="-34"/>
                <a:cs typeface="TH SarabunPSK" pitchFamily="34" charset="-34"/>
              </a:rPr>
              <a:t>Star </a:t>
            </a: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และยังแบ่งรูปแบบการเชื่อมต่อระบบ 3 รูปแบบ คือ</a:t>
            </a:r>
          </a:p>
          <a:p>
            <a:pPr algn="thaiDist">
              <a:buNone/>
            </a:pPr>
            <a:r>
              <a:rPr lang="th-TH" altLang="th-TH" sz="28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          	1. </a:t>
            </a:r>
            <a:r>
              <a:rPr lang="en-US" altLang="th-TH" sz="2800" dirty="0" smtClean="0">
                <a:latin typeface="TH SarabunPSK" pitchFamily="34" charset="-34"/>
                <a:cs typeface="TH SarabunPSK" pitchFamily="34" charset="-34"/>
              </a:rPr>
              <a:t>10 Base 2</a:t>
            </a:r>
          </a:p>
          <a:p>
            <a:pPr algn="thaiDist">
              <a:buNone/>
            </a:pPr>
            <a:r>
              <a:rPr lang="en-US" altLang="th-TH" sz="28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altLang="th-TH" sz="2800" dirty="0" smtClean="0">
                <a:latin typeface="TH SarabunPSK" pitchFamily="34" charset="-34"/>
                <a:cs typeface="TH SarabunPSK" pitchFamily="34" charset="-34"/>
              </a:rPr>
              <a:t>	2. 10 </a:t>
            </a:r>
            <a:r>
              <a:rPr lang="en-US" altLang="th-TH" sz="2800" dirty="0">
                <a:latin typeface="TH SarabunPSK" pitchFamily="34" charset="-34"/>
                <a:cs typeface="TH SarabunPSK" pitchFamily="34" charset="-34"/>
              </a:rPr>
              <a:t>Base </a:t>
            </a:r>
            <a:r>
              <a:rPr lang="en-US" altLang="th-TH" sz="2800" dirty="0" smtClean="0">
                <a:latin typeface="TH SarabunPSK" pitchFamily="34" charset="-34"/>
                <a:cs typeface="TH SarabunPSK" pitchFamily="34" charset="-34"/>
              </a:rPr>
              <a:t>5</a:t>
            </a:r>
          </a:p>
          <a:p>
            <a:pPr algn="thaiDist">
              <a:buNone/>
            </a:pP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		3. </a:t>
            </a:r>
            <a:r>
              <a:rPr lang="en-US" altLang="th-TH" sz="2800" dirty="0">
                <a:latin typeface="TH SarabunPSK" pitchFamily="34" charset="-34"/>
                <a:cs typeface="TH SarabunPSK" pitchFamily="34" charset="-34"/>
              </a:rPr>
              <a:t>10 Base </a:t>
            </a:r>
            <a:r>
              <a:rPr lang="en-US" altLang="th-TH" sz="2800" dirty="0" smtClean="0">
                <a:latin typeface="TH SarabunPSK" pitchFamily="34" charset="-34"/>
                <a:cs typeface="TH SarabunPSK" pitchFamily="34" charset="-34"/>
              </a:rPr>
              <a:t>T</a:t>
            </a:r>
            <a:endParaRPr lang="en-US" altLang="th-TH" sz="2800" dirty="0">
              <a:latin typeface="TH SarabunPSK" pitchFamily="34" charset="-34"/>
              <a:cs typeface="TH SarabunPSK" pitchFamily="34" charset="-34"/>
            </a:endParaRPr>
          </a:p>
          <a:p>
            <a:pPr algn="thaiDist">
              <a:buNone/>
            </a:pPr>
            <a:endParaRPr lang="en-US" altLang="th-TH" sz="2800" dirty="0">
              <a:latin typeface="TH SarabunPSK" pitchFamily="34" charset="-34"/>
              <a:cs typeface="TH SarabunPSK" pitchFamily="34" charset="-34"/>
            </a:endParaRPr>
          </a:p>
          <a:p>
            <a:pPr algn="thaiDist">
              <a:buNone/>
            </a:pPr>
            <a:endParaRPr lang="th-TH" altLang="th-TH" sz="2800" dirty="0" smtClean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35737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4338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rPr>
              <a:t>Ethernet</a:t>
            </a:r>
            <a:endParaRPr lang="th-TH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597900" cy="4724400"/>
          </a:xfrm>
        </p:spPr>
        <p:txBody>
          <a:bodyPr>
            <a:normAutofit/>
          </a:bodyPr>
          <a:lstStyle/>
          <a:p>
            <a:pPr algn="thaiDist" eaLnBrk="1" hangingPunct="1">
              <a:buFont typeface="Wingdings 2" pitchFamily="18" charset="2"/>
              <a:buNone/>
            </a:pPr>
            <a:r>
              <a:rPr lang="th-TH" altLang="th-TH" sz="2800" b="1" dirty="0" smtClean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	1. </a:t>
            </a:r>
            <a:r>
              <a:rPr lang="en-US" altLang="th-TH" sz="2800" b="1" dirty="0" smtClean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10 Base 2</a:t>
            </a:r>
          </a:p>
          <a:p>
            <a:pPr marL="0" indent="0" algn="thaiDist">
              <a:buNone/>
            </a:pPr>
            <a:r>
              <a:rPr lang="en-US" altLang="th-TH" sz="2800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- ความเร็ว 10 เมกกะบิตต่อวินาที่</a:t>
            </a:r>
            <a:endParaRPr lang="en-US" altLang="th-TH" sz="2800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>
              <a:buNone/>
            </a:pP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		- ใช้สัญญาณ </a:t>
            </a:r>
            <a:r>
              <a:rPr lang="en-US" altLang="th-TH" sz="2800" dirty="0" smtClean="0">
                <a:latin typeface="TH SarabunPSK" pitchFamily="34" charset="-34"/>
                <a:cs typeface="TH SarabunPSK" pitchFamily="34" charset="-34"/>
              </a:rPr>
              <a:t>Baseband</a:t>
            </a:r>
            <a:endParaRPr lang="en-US" altLang="th-TH" sz="2800" dirty="0">
              <a:latin typeface="TH SarabunPSK" pitchFamily="34" charset="-34"/>
              <a:cs typeface="TH SarabunPSK" pitchFamily="34" charset="-34"/>
            </a:endParaRPr>
          </a:p>
          <a:p>
            <a:pPr algn="thaiDist">
              <a:buNone/>
            </a:pP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		- ความยาว 185-200 เมตรต่อหนึ่งเซกเมนต์</a:t>
            </a:r>
            <a:endParaRPr lang="en-US" altLang="th-TH" sz="2800" dirty="0">
              <a:latin typeface="TH SarabunPSK" pitchFamily="34" charset="-34"/>
              <a:cs typeface="TH SarabunPSK" pitchFamily="34" charset="-34"/>
            </a:endParaRPr>
          </a:p>
          <a:p>
            <a:pPr algn="thaiDist">
              <a:buNone/>
            </a:pP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		- </a:t>
            </a:r>
            <a:r>
              <a:rPr lang="th-TH" altLang="th-TH" sz="2800" dirty="0">
                <a:latin typeface="TH SarabunPSK" pitchFamily="34" charset="-34"/>
                <a:cs typeface="TH SarabunPSK" pitchFamily="34" charset="-34"/>
              </a:rPr>
              <a:t>มีจำนวนเครื่อง (</a:t>
            </a:r>
            <a:r>
              <a:rPr lang="th-TH" altLang="th-TH" sz="2800" dirty="0" err="1">
                <a:latin typeface="TH SarabunPSK" pitchFamily="34" charset="-34"/>
                <a:cs typeface="TH SarabunPSK" pitchFamily="34" charset="-34"/>
              </a:rPr>
              <a:t>โหนด</a:t>
            </a:r>
            <a:r>
              <a:rPr lang="th-TH" altLang="th-TH" sz="2800" dirty="0">
                <a:latin typeface="TH SarabunPSK" pitchFamily="34" charset="-34"/>
                <a:cs typeface="TH SarabunPSK" pitchFamily="34" charset="-34"/>
              </a:rPr>
              <a:t>) ได้ไม่เกิน 30 </a:t>
            </a:r>
            <a:r>
              <a:rPr lang="th-TH" altLang="th-TH" sz="2800" dirty="0" err="1">
                <a:latin typeface="TH SarabunPSK" pitchFamily="34" charset="-34"/>
                <a:cs typeface="TH SarabunPSK" pitchFamily="34" charset="-34"/>
              </a:rPr>
              <a:t>โหนด</a:t>
            </a:r>
            <a:r>
              <a:rPr lang="th-TH" altLang="th-TH" sz="2800" dirty="0">
                <a:latin typeface="TH SarabunPSK" pitchFamily="34" charset="-34"/>
                <a:cs typeface="TH SarabunPSK" pitchFamily="34" charset="-34"/>
              </a:rPr>
              <a:t>ต่อหนึ่งเซกเมนต์</a:t>
            </a:r>
            <a:endParaRPr lang="en-US" altLang="th-TH" sz="2800" dirty="0">
              <a:latin typeface="TH SarabunPSK" pitchFamily="34" charset="-34"/>
              <a:cs typeface="TH SarabunPSK" pitchFamily="34" charset="-34"/>
            </a:endParaRPr>
          </a:p>
          <a:p>
            <a:pPr algn="thaiDist">
              <a:buNone/>
            </a:pPr>
            <a:endParaRPr lang="th-TH" altLang="th-TH" sz="2800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AutoShape 2" descr="data:image/png;base64,iVBORw0KGgoAAAANSUhEUgAAATYAAACjCAMAAAA3vsLfAAAAmVBMVEX////BwcHh4eEDAwPs7Ox8fHyJdbDExMTk5OSDg4Pz8/Ojo6N4eHisrKzHyMeXl5fd3d34+PjPz89BQUGKioqRkZFLS0tmZma7u7vV1dUeHh5gYGCnp6dTU1OxsbGAgIA3NzcuLi5ubm5YWFhDQ0MsLCydkrMUFBQjIyMQEBCFb6+OfLKTg7O+vcClnLebjbauqLq2s7uup7xNLp34AAAZ0UlEQVR4nO2diWKjuLKGBRIDCIEQq2R2gce4Z3qW8/4PdyVwErwkdnvpeG7nbwfa2I7hS5WqtALA/z+FHwt/9vk9p9AWfij+2Sf4nEKrD6mtvrCdlHMJtrqQMq/3Pximiyfmr+bLF1lbkPR9Grx+humNWb79EizFTz7tz9ZF1gaA7wFMmwjYtDR816iTEHFc09QEoetG4ZgC362BKNNfxOwuxOZ5ILGMIZSVTap6TJIk6M1NKSnLPK9FnV9Xfhz4sPxFsF0YEjwPt9zMvVwAy0aV48igCCscESaQsWZ52BuASwX3F9GF1lZ6eEWaxC4EIAHqTZPYhZnjoMFJT0amEEYgrGj58Zf9/9HFToozAbxAW9srtgIHiZGxUGEzVaAtSfnLWNvFTgq8jFRChczGRoUTKmyhsjY3zKxii2UStLIVvw62C63NNAHjaQgiDARiEcYC21gwJEBERYBDCoJUuan5uRfz83Qhti/t66tydZXOWNvmC9tJoc2H2LZf2E6KiVnluM8rCefjv0jWf62CA2f9ZRLX22R/YbtGX9iu0he2q/SF7Sp9YbtKX9iu0he2q/SF7Sp9YbtKX9iu0he2q/SF7Sp9YbtKX9iu0he2q/SF7Sp9YbtKX9iu0lej+DVC/KAHizKHffZJPb0SuF3DUT/W6rHZbjXE/LPP6tkl1oO015SPXhQYdiSHKu+sFv4yIzquVJpZxFnX4drADnIwyQq3dWX8y4wfuk6o4oSErS9GjkzTRApb01oWIZ99Ys+tsBOSmGtfrBfYXCv5Ktw+VLQ2pWV2+9bWfGE7o2h0lLW1h9isLyf9UGZsW8QcD5xUZun5j/7KYqr0t5y2NlUkRQhh0qtImlRjcP6jv7SCdZwbK523Bdy2ozzL8k7C7muQ1hl5cFzBzQZuVpvNarWF6t8Iv3z0vFDV8Fpp2tS8eN4oipQT4IgB5jjo+FUnmqvSO0/BD65Y494HGGMWOkzv0qfFhkkEUNE2zF+PY3L4arRupzN3KlvvWBq9vWbWh+++XagvVThgQZU7ao+fNmdjPRTAS0HOaQLwwAF2lGEhbXd6MwSg0MB4J/URhwTTG5jeUJVQaQPF6H6FNqoUNuwXuJbmM2MTaR4xywa1R1XZmxtmXhUoqjIKjL7ijAMg9ShtQitlelUeC5FnOSplZbGiC+ust3Fe3c/slLUx5FmOqtd7z4yNMRKwPAKc0lYWFfApcnlBhYULIyyEYtUqW2KVY9ks53wMPQ/L0s1NEnhNkCGjQlv/RJl4pTS2JEVpAvwaPzE2gK1owpbSwqhjDrjVcbrKQzHmsjWAmRnqTUHMCTELxmTEarIuXRuUHk/rkeSjWTj3OxtUeY3PpEf8VDw3NkVC2sAvUw+A0vJy9YO4tQkyvy4dlE0TKWQvSWX3yjTDpqhzzw2A73Fat7z2UH9PbEXLHekzlLnomZ1UYwOei3qbkjDKKbFx4VuG04ZF5BCzyfVUChQjBgpfGqIVg43j0nWxtGs3ypCQd8WG+xgnnCFs8KeOpAC7EXD6ljAfdivJ6rYqaLBuLVC3bYKqTQsDYOiz99OoHeLQH4ucul1MsIBG2nUeyu+NzUE7PTG2WTqFmDNZxvY2x9JHSbT77zvvuVqoGDA18X8F24+JJdH5N/24VLUA9WufhM5OyM1VZeERX/U5umOC+yaVMlaV7hzNXrXa9lXxq62J8oOK1j7nu0r8i9SBlf3ZJ/bcioZTaTOLv7B9qGfGZnizSsN+hG4JFVFX2+qsjIXUc2N8AmwEPljF9RlJWA3xsIZqox7xtFt1WZw9JGr/mLo2oakWTd0HKGk3rldeG/owwyDtmdphvWEs1A1ZT5CAsLEKdrKDByjqtcVVNwx2SfvFExR/v/mS76FwU+yVHXeWbcQaW3dDptXsYzNuvuR7yN7K4JHY/G6rktTy+vKN5e7i2bNg86F7gO2S8HgxtqAc28C8pWbvxMuW4mfBRiHdx2Zz/7wu5hakMLutbh9slxHgWbA1sNzHFlBJzkimF/t1kNw6ZJRmy2dPgo3JDd83HZta50S8i63NJlDedIIo9vefPgU21K+NAwbpeWyXO6mR3zj0wB/DvfN9Dmxm1oqDC3XPY6s/xMb5m7EZFXyv74+hgPPosMFJd70v8lkM98fpPgk20VXRvlfxC7Dxj7BRz/PfflsG+cmmOGznbVb01bqny5yOJW0ct9Xru/p8/8NPgi04TNvsujmLzTr06z1b8/Z+Wwur4lSzYjCu8qZJGtnBahFqsWyCIO12R1DeHjSBPAk2Dg+iou2fx9Z8hK1exgvbm5YROxFMjU1WtcMwtFXXLg4zWarX2hmbsR4OK2VPgs2H5UEgLclZbMlHPlovf2FAp0aQLDqqqtJ1LrWI7NtFZdjONLbOdMKIrkZ6lPI9CbYUHuYf3rmsjZD0A2z2Hjab157Ctu6zQ7Wwr5SyqophO+2zKlNbPRXN2Mbd2EovPD7fHTZRer4JRKRimvoRlGqrDL3S96aXo/nAO8I3j7Rg5BCbsd9yvy+/1PI+CqS2t5edhIApbAk+vLeG469irbaN15Bj5KD54RSeHswUiNA52Ty0w0ZjkmXMGzDgBAg9ClrV3wJSdTnVULtGVu9X6NKbDRZX68MK5o1VUpvu/R0cYCpsnh7nvSfkj02SqEeSSGi89IKiHbb23RPeYUv1uKfIU9kJJ0xyFYCnNIfPOWIxH4hoCFBII2CKMlDGqEO2fpqlwFQ7FPnvfs0ZobG6c7ORTfdasRGIFDZ+AttKeWo1ZNkQT9jwAttLSHgfG02FkSNqtYxbODNfOr55MtuCo/u57SEZHX+dxiJdpytHFEluh3ES84yIdZIZ0ca6FpsD8zs3G9l0z4mZitUQRs4hNuWkuyU7Ra2x4Ugw/APYYLuKWVqn1LZw9VpWKWwMMTQfqGqQunUCpJG6wPK9BJUuocCOLCNNAC9seXUbg4B3bm2zjcSSbymIzYAOCUfGprBtTDT3s3OFjdWVbLjz6qTnsKUlxsT3atAmLuqVtTnhDpuxykSG9MDPLASB9ErQGC4Frmd1w5Dm+tPEsDhAWZ38ODaGQt6sYHzYbHQztjpdVllVkeJC2B0Zm8YWzkcdvjUwVfV9PnoXY9ML+bvUL4G/aVju6yc7bMx0QKEP+KqE84h6CzFSha1UxSESlioMDWIkFESV8aPYmKjTXuWhVQ5hUd+Vm+0n7qLKqrIDqdK2k9b2ig3a2j6UCeDLra2gzRBSD6CBAGOgSTYFznoeoG1k6gDys7qNSg8Q202VkwZVKb2gqqvIdYPBr/zA+hFsqHarDsJtUQoTqbpPlwR3BGf7VmO9xVIVu3oI5WknnbFpJ2U0AXkNLi/boiRJBYj0iFhb/Uh3TvHC3ayiQDbKcX0VYtVbjDCIgC30PTpUvlLUILSQkZfMvHwKEitbRazNyxBPJTBGXgc7ej9wdumquterTGUOELqnnHQbzss1h7VyUpx4TiH0GeUXWdtPVrAaicedmdkkJtwVLMp7gbOpS9y3QOqAsD2Vtmls7U7jFEklj4rwYif9yTK2VY0AWgqjQMKVOus7YUvIosqq0rY1hOVJJ/V3VY90whYSlYklqbsunxHbJrNcjjHaFx/gKrHvYnCpyo2WaZuxgisDOYdCy5BgMPXXE7mDMTbgc2KrGovQwNkHx5AXwy61g9urDK677GkITaoq8rWIIvWYNP9XCE/P2Zu0hbWpaqkmb2lKyVSVb1UGd3rEwqdhcy2LWJ44sDcWJiMsvFu52Vylba9NILbfrlWesx3bcXqsp0c3dvoBd412trdZr9ft2LXz8jLa2lZVUeXUP1Eb/zQnnVohSVOb+waHUZTDjTRu81TbpwtsQTq3tgXHdxc1y/VufJiXtJHy1XD6Z4ZTJF2Xfk2LsXOPmng+0Unn/gC3RgfgmFGpqHeTvdllYjWv2W5gTdjSUyWVsemGLFYV+Wy1Whxmcsrb5id2fNR/89nYLKKKuENwKL2xjmp77hIbgb1PT8+/Mosu5crAItot11nAy0ZxwOght0/HNhdxC27qEkR9a9XeU2nFG8Qc0ndPBZXZmBVF23rLwh/LLE3z8dU+a7ifyz8BNg3On4s4J4y0iQQ+lDc5KV+2tulO0o9WW8Mhp160HzFZSaSUi7m/SbvXvP052Ox9bJYlLW7OyPRFG+WN1nbQ2xfDm5eewNne/OlPwIai0toeYFOhYXfBnH+frO2O2Pxue/uSYXz1mSOOcC0zvVxhtizbpt47rpHN4w9udtJ6iS3wNpvbh9k67bLJ/ydiw45tqaxzNUheW9IlMy6Xeo3+bzIhs1+x3WJttr/fSbpt73D6yXKk1k/CxsygzEe4zSwvcJgSEobnuqlvCAdFtWKYfH+70pux7fX22S7sz5/hWfFukcH8FGxRKYct3BZpECI8V+Cxjpoi3OVpYe1au/FB0/XemIDY5R62W8e2zULjYgjJo7Exh0vdiBs3tvPW4uGYInScZYbrvHR7TgWctrYfmeJy2Kta8sWT4NaxbbsrWRZuj8WGvUEVZr3lC/baIuk44T6yl+PRhGwyOh9W89yOhbyl6Nu2PB7SWyd0+eYMXt2Bu9RyKUo8PHLiUA1byw/M11ZcJ9QtW8fIzFAEdvRdI+O6Q74+nvvTurrr3JXTjlh628hk6k6fthaZXifT68PBh2+e5eMEUViRSAS6zSkQkd16QkSBeMwKQT7MOXpjJkzzGBkyxZznClu7qC3CSIWEniYLpVKZ3yRr2jap3rqN3qbzocSdnsyH2i5NSDEpbxW2m/OPZLNWadNabcdxs96MGwi7zThmd5yMv5DCpipOum3eVJ55Etlb0R/NHhrYOpIelEb2dsaWzIzIDC95w5aSiWQyYxsX1XKpsN1sFNLVY1JV8Jp385YZj8OmcgvXF8Zhu9oUFqK9nDZ6SdtOYPNhQd+saYfNSt5IptaMbSYJF32POYTDzdiIe+poFD8Gm6ewTTWn8rB5SHniK69gbsydO1/sIDiBjULp6bjgulOosPRMQKpI6QmBzXRo3qaJR6nnwkVPd3HTnMidyNGKXlricdjmVlxK1E/0amZvjd46e/j3nz//mrDpbIF7Vl778OA0KdxuRrhZwZV6bLar7XbcvjyD40Y9G6fduNYaF+O6cQYPf9kVIuvqhOIHYaMwT6YqlDc1SHrhIbLv//7z+5+/ffv2+4St9tIiGwbCj6wNubp0z4t82rw93v47v17MYyStxeUoa7s9/wioR7dWqoLTFKGsroWVSm3qx0wppTtrs+hLQ+4rMuWZ//7vr7//+G2SwmZHbhZnkpb+CSfVS3Fcol1P6NIpgzy5i02wtXg5CRbR4JErU+7Kth02XV+3X8qvf//6c4fsFZuUnhGGcyS93a9edaflF/E6eC2cbR/d8wwPpUpy69VJlbmlemq+8sy/fv/j229LTU4aBO9G0ifQDptOo3DgPRSbB2WzZ20K2lSY/Xag318j6RNjizS2xsDYtGzxWGx5c+Ck9u9HzE5h633vzrp1OPtkbVjIAoU5N63soU66K9tmJ7VSje0EtWNsXRZX6l+2vxuG/V12tKt2u8NPZvDWJosZm8+NPhdhIU4nwPfRiZBwITZXVbyQ46jN8c75aOcc7Uy9c1p+47XMTupGoAyjPFLVrbsQOqlbsB2NDrpNd8JGKQA1CfFDsb3mbT/spO7xWLSbdA9sUySVpdc4GD3Y2shxSLgIW3NfbHexNo0NY0k1vUdb25VOemdsd7A2VUtgr81G6J3K/X10fSR9Nic1A2OVE/kq0lb1w9rFPVhca23Ho7pvonYjNjbC6U5q7RDH8bDaZpvNsHlYTi7aXUxI/+NOasOuiJu8mya7YVphKxdt0j1qJbIIrqfq1X8dG6myPrb68RUbKUQb9A+rAhpwRa7D9lR5W2/1VUyKdoctQ1YvOrssHrSEG2M+3LxhuzAk2OUPdi+fV7C+BRtqPYXNKhbWlketbbQPaN1leLKYBMZnrW3XuqvbjXQPs+3DVdt2b4+uWz47OnDJyzcNcQtbXilr69cv2JBVKGvjJ5f6vEUMO7tpEg6BA/kokn779tvf/0zYXnrllZNaprkYz/3yOPHs0pfDWxorndavtLV1e05qeHd1Um1mi8IYSdjRd530j7//+pfrqVZTr7w9G1z5ZO1trE902dav9pw0qO51lmwfmYbmhLyFxD22tm/f/vjzr//9a9i6GDO4PZVtk8E9XzOliqRFbOXz/UmZwtYUIqbjvRIQfJClOmFpVSOE5NBJv/325+///Pt9QmYb+n4vfOej3L4MW60XhHhZpx7j6KE3bIrgGI99u3JLz/N82frFQLv2+lnuh2L7+RaqIFzlnuDkzUm/ac/8n0I2eaRt+DRtLJJMyIyLsXlrOZbInQsXnjrJY5dzzVdrPQZnOwtu1WWN6xPrqlwttvBSFMCuRNpzjYbsrO2vv3//53uwmzgaCd8i03BUd1o4zH7Bdq6ijGMMBAnjAAhfgLRACGDbwMwR/N7R7UUHd0i/ezGCXy0ORTBO6lC3tEQJmTv8+PcJ2XcjEKGJGOL6BSIbO4hU2BXa3iJ+/qTy0lGgNtTo6RC5XS1Zk/eJU0hyxUoHF13VAbbFHxbpWVoY6e9Fr1/uqPit/4I/sKrxSxHnBJtY+58e/hGmRDvpVO4rM3sZgISBU6u3ePbueahXVcjP9wuhPpbIqVAkgPR9EkondlhsFGH4wfo4t+gDbHTVxiuaCD1X68Vxw77tRgJqlJxebw+fvN/17KlIwDXRBdc0AdIn6TQaPBBvw9ycUJXloUCLKbl6Yll/bl1hhgCjmSiwQ4bW961QcgmA9Ahy7nmbpoU+wMZAQhnLDWVqWJdI2uKiSq+ojSohqbY3fVC/wvQEVb0Rp1dmnYs4zaCyXIuUigwyEiOK3sa5maGeCRseDODCyF3Bs7ceF3rwVVbnWCY4KTU2kQFQ+RKZ97zf0EIfYAMgKQEr+owy10nzTBcTCpvCKWBiVX0PHNkT5FeSyqJC2KpyVL53jTqoOmbZwi6fIqWD0ZuZORpZFJ4akYr1+hbJmYKdFbmfVGFv5ylfeX4VFLilXhb2yHzQWL2PsXmAVTRsw9wsqBkL/XfN88JAmd1Ip4q8FNEy7VFSOdLgLvKTIHv3CnURh8xkC0eV7pI0ehmNagoVScNTA1J34JwexmeiO2sG6QBPhgUxDCS9moWyN7GP0R3vQLd3Meew5RHIhAxJAPQdAcSgUlKE85B4gPiyl1niUkATQP1myHsZZO99EZjAOTiQG5jpIo6G8+C24MgzD7lhuoG3Nv7fWWexFcGETdpgUNiiaSwiKkLpqZhlUV6LhII0AWlNVLIViA+nmGhPRQ6v4Ka3Guka0ZR2nBfm6+ExznatLsOWv2ATgx0EAquQoLBxL8GUa2wuSEsusU9F9nFiosA5WJVWcNW7pTg17vmEQiH69thNsQ6w+HX42t4yhewkZfNuSdyH2KgPGBGgCC3TDUCuF7aLV6tND9yc1MCyURFnDvX0/Vapz2Q8CDac6zFE0QBXXZUGh6Oe30EWBbraFZ/A5ukZBnScpzl6IW8Wr9mnFg3H90viPsT2ADGn3sZ1uFiZ513p0eMqWvA6JTHsj4v2slNRu2hNEAQM5zUngfq7Ir3ypIh4rpfWxLY6gg0bMzNC2I7ul438bGzI8bdZ7ZyFZiozC6LAoJZeamttnch4y8LFqCocmlUJjot6JTOBZNGLsMu9VZ5xbOUtB6SoGpTFRtr3J9hfqQ+x2UfzfBle7pDxUpJN+0tOCqF6WxE3+oibY0ZTq5vfZHrKaUWdk7cupA0JS6KCt+MMYRLxgknPJ4xLUeGoc4LczrEoTBeLWGRhWCDjfs3WH2BT5XB3OKw6cqcLCIje8TZu57Y5XOg1BStwVsx0ar3IDDlc8GPPM1UVv6T9FsK2SI13Y4yX+JxE0lPFmPQVNlfVasq2yIhBgK0qV0Pjq/qMaefVOsxxnfycsk2vWhZsEHC0fzgC6fq8KqIBC0Ng6zwEr21QV0hVIhmulGE6sYpVZ/JS7Dj+Zq3z3b11K5aFmW5zk9lWWVnKP5z9parLeYVyv9Crs6ZixuYKVc+V6gQBzihVdXye2cagsBmNYvgTsEW6SyFAURF7TFRVjlMbEZuypG/rKGd64Tv1LpvVWdbgtqpqNABeZGeG/TMUxXAsVLp76Kg6ZkYR94j2TJjzEJ1JFzzLaRtUhevaWOGG1w1wKW8RbYIcRDCghXLO1PIznK5Ej1Ac0Z/hpHzyR9b7KA5SjgkPepkGOc4ds+IamztVP3HhhAMaa1XhynAfoepckzpDSQtXsmlk+ZK36TqpoTzTJ9O6gZJedCsluwZehD0UVuo7jcGoQc2BF0sUeiC08p4BnuUmaDKaRCUGQUbo3Rp9z2DDToGAMvZSrmqQbEGQszBRlqUbzqeFPjFASQ7V3xzktDc3Rd6dHxbLAmsFB9kQKmZkOs0oEz2xucvpjzfIzjfFfbmgvVfA4pV7Nli+j01oJ024Kg9SajU8rxmByJZm6/Gq1tZWKydlll15/qDXk5W0MAefl5eUH0hVsLZ9Y7mBsIPIrtNpYYsh5eET3NPtEr2PDRPC/Nbpa5zxXjgD51ZiBdIoQB1P2NimxIm018CGaORmZWfKnXF+Ub8XQ2UHN4XlRwaVenrxOq+dh3Y33Vd4+24CYlZdbIOoipWPxoX0SQCkl+JqaKx5MeJgWPcmILHMwzyLfUSAkcUXd0boIq61el2YkcNVhZ5eTOZLFft3ItKbqYqM8OtttRl665Gc3jB55XT0B5f9F4leapca/8W7Fuv2bjbfMHJ6/MzvZqZ4yF2l/9P6P/tPnK40WtRZAAAAAElFTkSuQmCC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4" name="AutoShape 4" descr="data:image/png;base64,iVBORw0KGgoAAAANSUhEUgAAATYAAACjCAMAAAA3vsLfAAAAmVBMVEX////BwcHh4eEDAwPs7Ox8fHyJdbDExMTk5OSDg4Pz8/Ojo6N4eHisrKzHyMeXl5fd3d34+PjPz89BQUGKioqRkZFLS0tmZma7u7vV1dUeHh5gYGCnp6dTU1OxsbGAgIA3NzcuLi5ubm5YWFhDQ0MsLCydkrMUFBQjIyMQEBCFb6+OfLKTg7O+vcClnLebjbauqLq2s7uup7xNLp34AAAZ0UlEQVR4nO2diWKjuLKGBRIDCIEQq2R2gce4Z3qW8/4PdyVwErwkdnvpeG7nbwfa2I7hS5WqtALA/z+FHwt/9vk9p9AWfij+2Sf4nEKrD6mtvrCdlHMJtrqQMq/3Pximiyfmr+bLF1lbkPR9Grx+humNWb79EizFTz7tz9ZF1gaA7wFMmwjYtDR816iTEHFc09QEoetG4ZgC362BKNNfxOwuxOZ5ILGMIZSVTap6TJIk6M1NKSnLPK9FnV9Xfhz4sPxFsF0YEjwPt9zMvVwAy0aV48igCCscESaQsWZ52BuASwX3F9GF1lZ6eEWaxC4EIAHqTZPYhZnjoMFJT0amEEYgrGj58Zf9/9HFToozAbxAW9srtgIHiZGxUGEzVaAtSfnLWNvFTgq8jFRChczGRoUTKmyhsjY3zKxii2UStLIVvw62C63NNAHjaQgiDARiEcYC21gwJEBERYBDCoJUuan5uRfz83Qhti/t66tydZXOWNvmC9tJoc2H2LZf2E6KiVnluM8rCefjv0jWf62CA2f9ZRLX22R/YbtGX9iu0he2q/SF7Sp9YbtKX9iu0he2q/SF7Sp9YbtKX9iu0he2q/SF7Sp9YbtKX9iu0he2q/SF7Sp9YbtKX9iu0lej+DVC/KAHizKHffZJPb0SuF3DUT/W6rHZbjXE/LPP6tkl1oO015SPXhQYdiSHKu+sFv4yIzquVJpZxFnX4drADnIwyQq3dWX8y4wfuk6o4oSErS9GjkzTRApb01oWIZ99Ys+tsBOSmGtfrBfYXCv5Ktw+VLQ2pWV2+9bWfGE7o2h0lLW1h9isLyf9UGZsW8QcD5xUZun5j/7KYqr0t5y2NlUkRQhh0qtImlRjcP6jv7SCdZwbK523Bdy2ozzL8k7C7muQ1hl5cFzBzQZuVpvNarWF6t8Iv3z0vFDV8Fpp2tS8eN4oipQT4IgB5jjo+FUnmqvSO0/BD65Y494HGGMWOkzv0qfFhkkEUNE2zF+PY3L4arRupzN3KlvvWBq9vWbWh+++XagvVThgQZU7ao+fNmdjPRTAS0HOaQLwwAF2lGEhbXd6MwSg0MB4J/URhwTTG5jeUJVQaQPF6H6FNqoUNuwXuJbmM2MTaR4xywa1R1XZmxtmXhUoqjIKjL7ijAMg9ShtQitlelUeC5FnOSplZbGiC+ust3Fe3c/slLUx5FmOqtd7z4yNMRKwPAKc0lYWFfApcnlBhYULIyyEYtUqW2KVY9ks53wMPQ/L0s1NEnhNkCGjQlv/RJl4pTS2JEVpAvwaPzE2gK1owpbSwqhjDrjVcbrKQzHmsjWAmRnqTUHMCTELxmTEarIuXRuUHk/rkeSjWTj3OxtUeY3PpEf8VDw3NkVC2sAvUw+A0vJy9YO4tQkyvy4dlE0TKWQvSWX3yjTDpqhzzw2A73Fat7z2UH9PbEXLHekzlLnomZ1UYwOei3qbkjDKKbFx4VuG04ZF5BCzyfVUChQjBgpfGqIVg43j0nWxtGs3ypCQd8WG+xgnnCFs8KeOpAC7EXD6ljAfdivJ6rYqaLBuLVC3bYKqTQsDYOiz99OoHeLQH4ucul1MsIBG2nUeyu+NzUE7PTG2WTqFmDNZxvY2x9JHSbT77zvvuVqoGDA18X8F24+JJdH5N/24VLUA9WufhM5OyM1VZeERX/U5umOC+yaVMlaV7hzNXrXa9lXxq62J8oOK1j7nu0r8i9SBlf3ZJ/bcioZTaTOLv7B9qGfGZnizSsN+hG4JFVFX2+qsjIXUc2N8AmwEPljF9RlJWA3xsIZqox7xtFt1WZw9JGr/mLo2oakWTd0HKGk3rldeG/owwyDtmdphvWEs1A1ZT5CAsLEKdrKDByjqtcVVNwx2SfvFExR/v/mS76FwU+yVHXeWbcQaW3dDptXsYzNuvuR7yN7K4JHY/G6rktTy+vKN5e7i2bNg86F7gO2S8HgxtqAc28C8pWbvxMuW4mfBRiHdx2Zz/7wu5hakMLutbh9slxHgWbA1sNzHFlBJzkimF/t1kNw6ZJRmy2dPgo3JDd83HZta50S8i63NJlDedIIo9vefPgU21K+NAwbpeWyXO6mR3zj0wB/DvfN9Dmxm1oqDC3XPY6s/xMb5m7EZFXyv74+hgPPosMFJd70v8lkM98fpPgk20VXRvlfxC7Dxj7BRz/PfflsG+cmmOGznbVb01bqny5yOJW0ct9Xru/p8/8NPgi04TNvsujmLzTr06z1b8/Z+Wwur4lSzYjCu8qZJGtnBahFqsWyCIO12R1DeHjSBPAk2Dg+iou2fx9Z8hK1exgvbm5YROxFMjU1WtcMwtFXXLg4zWarX2hmbsR4OK2VPgs2H5UEgLclZbMlHPlovf2FAp0aQLDqqqtJ1LrWI7NtFZdjONLbOdMKIrkZ6lPI9CbYUHuYf3rmsjZD0A2z2Hjab157Ctu6zQ7Wwr5SyqophO+2zKlNbPRXN2Mbd2EovPD7fHTZRer4JRKRimvoRlGqrDL3S96aXo/nAO8I3j7Rg5BCbsd9yvy+/1PI+CqS2t5edhIApbAk+vLeG469irbaN15Bj5KD54RSeHswUiNA52Ty0w0ZjkmXMGzDgBAg9ClrV3wJSdTnVULtGVu9X6NKbDRZX68MK5o1VUpvu/R0cYCpsnh7nvSfkj02SqEeSSGi89IKiHbb23RPeYUv1uKfIU9kJJ0xyFYCnNIfPOWIxH4hoCFBII2CKMlDGqEO2fpqlwFQ7FPnvfs0ZobG6c7ORTfdasRGIFDZ+AttKeWo1ZNkQT9jwAttLSHgfG02FkSNqtYxbODNfOr55MtuCo/u57SEZHX+dxiJdpytHFEluh3ES84yIdZIZ0ca6FpsD8zs3G9l0z4mZitUQRs4hNuWkuyU7Ra2x4Ugw/APYYLuKWVqn1LZw9VpWKWwMMTQfqGqQunUCpJG6wPK9BJUuocCOLCNNAC9seXUbg4B3bm2zjcSSbymIzYAOCUfGprBtTDT3s3OFjdWVbLjz6qTnsKUlxsT3atAmLuqVtTnhDpuxykSG9MDPLASB9ErQGC4Frmd1w5Dm+tPEsDhAWZ38ODaGQt6sYHzYbHQztjpdVllVkeJC2B0Zm8YWzkcdvjUwVfV9PnoXY9ML+bvUL4G/aVju6yc7bMx0QKEP+KqE84h6CzFSha1UxSESlioMDWIkFESV8aPYmKjTXuWhVQ5hUd+Vm+0n7qLKqrIDqdK2k9b2ig3a2j6UCeDLra2gzRBSD6CBAGOgSTYFznoeoG1k6gDys7qNSg8Q202VkwZVKb2gqqvIdYPBr/zA+hFsqHarDsJtUQoTqbpPlwR3BGf7VmO9xVIVu3oI5WknnbFpJ2U0AXkNLi/boiRJBYj0iFhb/Uh3TvHC3ayiQDbKcX0VYtVbjDCIgC30PTpUvlLUILSQkZfMvHwKEitbRazNyxBPJTBGXgc7ej9wdumquterTGUOELqnnHQbzss1h7VyUpx4TiH0GeUXWdtPVrAaicedmdkkJtwVLMp7gbOpS9y3QOqAsD2Vtmls7U7jFEklj4rwYif9yTK2VY0AWgqjQMKVOus7YUvIosqq0rY1hOVJJ/V3VY90whYSlYklqbsunxHbJrNcjjHaFx/gKrHvYnCpyo2WaZuxgisDOYdCy5BgMPXXE7mDMTbgc2KrGovQwNkHx5AXwy61g9urDK677GkITaoq8rWIIvWYNP9XCE/P2Zu0hbWpaqkmb2lKyVSVb1UGd3rEwqdhcy2LWJ44sDcWJiMsvFu52Vylba9NILbfrlWesx3bcXqsp0c3dvoBd412trdZr9ft2LXz8jLa2lZVUeXUP1Eb/zQnnVohSVOb+waHUZTDjTRu81TbpwtsQTq3tgXHdxc1y/VufJiXtJHy1XD6Z4ZTJF2Xfk2LsXOPmng+0Unn/gC3RgfgmFGpqHeTvdllYjWv2W5gTdjSUyWVsemGLFYV+Wy1Whxmcsrb5id2fNR/89nYLKKKuENwKL2xjmp77hIbgb1PT8+/Mosu5crAItot11nAy0ZxwOght0/HNhdxC27qEkR9a9XeU2nFG8Qc0ndPBZXZmBVF23rLwh/LLE3z8dU+a7ifyz8BNg3On4s4J4y0iQQ+lDc5KV+2tulO0o9WW8Mhp160HzFZSaSUi7m/SbvXvP052Ox9bJYlLW7OyPRFG+WN1nbQ2xfDm5eewNne/OlPwIai0toeYFOhYXfBnH+frO2O2Pxue/uSYXz1mSOOcC0zvVxhtizbpt47rpHN4w9udtJ6iS3wNpvbh9k67bLJ/ydiw45tqaxzNUheW9IlMy6Xeo3+bzIhs1+x3WJttr/fSbpt73D6yXKk1k/CxsygzEe4zSwvcJgSEobnuqlvCAdFtWKYfH+70pux7fX22S7sz5/hWfFukcH8FGxRKYct3BZpECI8V+Cxjpoi3OVpYe1au/FB0/XemIDY5R62W8e2zULjYgjJo7Exh0vdiBs3tvPW4uGYInScZYbrvHR7TgWctrYfmeJy2Kta8sWT4NaxbbsrWRZuj8WGvUEVZr3lC/baIuk44T6yl+PRhGwyOh9W89yOhbyl6Nu2PB7SWyd0+eYMXt2Bu9RyKUo8PHLiUA1byw/M11ZcJ9QtW8fIzFAEdvRdI+O6Q74+nvvTurrr3JXTjlh628hk6k6fthaZXifT68PBh2+e5eMEUViRSAS6zSkQkd16QkSBeMwKQT7MOXpjJkzzGBkyxZznClu7qC3CSIWEniYLpVKZ3yRr2jap3rqN3qbzocSdnsyH2i5NSDEpbxW2m/OPZLNWadNabcdxs96MGwi7zThmd5yMv5DCpipOum3eVJ55Etlb0R/NHhrYOpIelEb2dsaWzIzIDC95w5aSiWQyYxsX1XKpsN1sFNLVY1JV8Jp385YZj8OmcgvXF8Zhu9oUFqK9nDZ6SdtOYPNhQd+saYfNSt5IptaMbSYJF32POYTDzdiIe+poFD8Gm6ewTTWn8rB5SHniK69gbsydO1/sIDiBjULp6bjgulOosPRMQKpI6QmBzXRo3qaJR6nnwkVPd3HTnMidyNGKXlricdjmVlxK1E/0amZvjd46e/j3nz//mrDpbIF7Vl778OA0KdxuRrhZwZV6bLar7XbcvjyD40Y9G6fduNYaF+O6cQYPf9kVIuvqhOIHYaMwT6YqlDc1SHrhIbLv//7z+5+/ffv2+4St9tIiGwbCj6wNubp0z4t82rw93v47v17MYyStxeUoa7s9/wioR7dWqoLTFKGsroWVSm3qx0wppTtrs+hLQ+4rMuWZ//7vr7//+G2SwmZHbhZnkpb+CSfVS3Fcol1P6NIpgzy5i02wtXg5CRbR4JErU+7Kth02XV+3X8qvf//6c4fsFZuUnhGGcyS93a9edaflF/E6eC2cbR/d8wwPpUpy69VJlbmlemq+8sy/fv/j229LTU4aBO9G0ifQDptOo3DgPRSbB2WzZ20K2lSY/Xag318j6RNjizS2xsDYtGzxWGx5c+Ck9u9HzE5h633vzrp1OPtkbVjIAoU5N63soU66K9tmJ7VSje0EtWNsXRZX6l+2vxuG/V12tKt2u8NPZvDWJosZm8+NPhdhIU4nwPfRiZBwITZXVbyQ46jN8c75aOcc7Uy9c1p+47XMTupGoAyjPFLVrbsQOqlbsB2NDrpNd8JGKQA1CfFDsb3mbT/spO7xWLSbdA9sUySVpdc4GD3Y2shxSLgIW3NfbHexNo0NY0k1vUdb25VOemdsd7A2VUtgr81G6J3K/X10fSR9Nic1A2OVE/kq0lb1w9rFPVhca23Ho7pvonYjNjbC6U5q7RDH8bDaZpvNsHlYTi7aXUxI/+NOasOuiJu8mya7YVphKxdt0j1qJbIIrqfq1X8dG6myPrb68RUbKUQb9A+rAhpwRa7D9lR5W2/1VUyKdoctQ1YvOrssHrSEG2M+3LxhuzAk2OUPdi+fV7C+BRtqPYXNKhbWlketbbQPaN1leLKYBMZnrW3XuqvbjXQPs+3DVdt2b4+uWz47OnDJyzcNcQtbXilr69cv2JBVKGvjJ5f6vEUMO7tpEg6BA/kokn779tvf/0zYXnrllZNaprkYz/3yOPHs0pfDWxorndavtLV1e05qeHd1Um1mi8IYSdjRd530j7//+pfrqVZTr7w9G1z5ZO1trE902dav9pw0qO51lmwfmYbmhLyFxD22tm/f/vjzr//9a9i6GDO4PZVtk8E9XzOliqRFbOXz/UmZwtYUIqbjvRIQfJClOmFpVSOE5NBJv/325+///Pt9QmYb+n4vfOej3L4MW60XhHhZpx7j6KE3bIrgGI99u3JLz/N82frFQLv2+lnuh2L7+RaqIFzlnuDkzUm/ac/8n0I2eaRt+DRtLJJMyIyLsXlrOZbInQsXnjrJY5dzzVdrPQZnOwtu1WWN6xPrqlwttvBSFMCuRNpzjYbsrO2vv3//53uwmzgaCd8i03BUd1o4zH7Bdq6ijGMMBAnjAAhfgLRACGDbwMwR/N7R7UUHd0i/ezGCXy0ORTBO6lC3tEQJmTv8+PcJ2XcjEKGJGOL6BSIbO4hU2BXa3iJ+/qTy0lGgNtTo6RC5XS1Zk/eJU0hyxUoHF13VAbbFHxbpWVoY6e9Fr1/uqPit/4I/sKrxSxHnBJtY+58e/hGmRDvpVO4rM3sZgISBU6u3ePbueahXVcjP9wuhPpbIqVAkgPR9EkondlhsFGH4wfo4t+gDbHTVxiuaCD1X68Vxw77tRgJqlJxebw+fvN/17KlIwDXRBdc0AdIn6TQaPBBvw9ycUJXloUCLKbl6Yll/bl1hhgCjmSiwQ4bW961QcgmA9Ahy7nmbpoU+wMZAQhnLDWVqWJdI2uKiSq+ojSohqbY3fVC/wvQEVb0Rp1dmnYs4zaCyXIuUigwyEiOK3sa5maGeCRseDODCyF3Bs7ceF3rwVVbnWCY4KTU2kQFQ+RKZ97zf0EIfYAMgKQEr+owy10nzTBcTCpvCKWBiVX0PHNkT5FeSyqJC2KpyVL53jTqoOmbZwi6fIqWD0ZuZORpZFJ4akYr1+hbJmYKdFbmfVGFv5ylfeX4VFLilXhb2yHzQWL2PsXmAVTRsw9wsqBkL/XfN88JAmd1Ip4q8FNEy7VFSOdLgLvKTIHv3CnURh8xkC0eV7pI0ehmNagoVScNTA1J34JwexmeiO2sG6QBPhgUxDCS9moWyN7GP0R3vQLd3Meew5RHIhAxJAPQdAcSgUlKE85B4gPiyl1niUkATQP1myHsZZO99EZjAOTiQG5jpIo6G8+C24MgzD7lhuoG3Nv7fWWexFcGETdpgUNiiaSwiKkLpqZhlUV6LhII0AWlNVLIViA+nmGhPRQ6v4Ka3Guka0ZR2nBfm6+ExznatLsOWv2ATgx0EAquQoLBxL8GUa2wuSEsusU9F9nFiosA5WJVWcNW7pTg17vmEQiH69thNsQ6w+HX42t4yhewkZfNuSdyH2KgPGBGgCC3TDUCuF7aLV6tND9yc1MCyURFnDvX0/Vapz2Q8CDac6zFE0QBXXZUGh6Oe30EWBbraFZ/A5ukZBnScpzl6IW8Wr9mnFg3H90viPsT2ADGn3sZ1uFiZ513p0eMqWvA6JTHsj4v2slNRu2hNEAQM5zUngfq7Ir3ypIh4rpfWxLY6gg0bMzNC2I7ul438bGzI8bdZ7ZyFZiozC6LAoJZeamttnch4y8LFqCocmlUJjot6JTOBZNGLsMu9VZ5xbOUtB6SoGpTFRtr3J9hfqQ+x2UfzfBle7pDxUpJN+0tOCqF6WxE3+oibY0ZTq5vfZHrKaUWdk7cupA0JS6KCt+MMYRLxgknPJ4xLUeGoc4LczrEoTBeLWGRhWCDjfs3WH2BT5XB3OKw6cqcLCIje8TZu57Y5XOg1BStwVsx0ar3IDDlc8GPPM1UVv6T9FsK2SI13Y4yX+JxE0lPFmPQVNlfVasq2yIhBgK0qV0Pjq/qMaefVOsxxnfycsk2vWhZsEHC0fzgC6fq8KqIBC0Ng6zwEr21QV0hVIhmulGE6sYpVZ/JS7Dj+Zq3z3b11K5aFmW5zk9lWWVnKP5z9parLeYVyv9Crs6ZixuYKVc+V6gQBzihVdXye2cagsBmNYvgTsEW6SyFAURF7TFRVjlMbEZuypG/rKGd64Tv1LpvVWdbgtqpqNABeZGeG/TMUxXAsVLp76Kg6ZkYR94j2TJjzEJ1JFzzLaRtUhevaWOGG1w1wKW8RbYIcRDCghXLO1PIznK5Ej1Ac0Z/hpHzyR9b7KA5SjgkPepkGOc4ds+IamztVP3HhhAMaa1XhynAfoepckzpDSQtXsmlk+ZK36TqpoTzTJ9O6gZJedCsluwZehD0UVuo7jcGoQc2BF0sUeiC08p4BnuUmaDKaRCUGQUbo3Rp9z2DDToGAMvZSrmqQbEGQszBRlqUbzqeFPjFASQ7V3xzktDc3Rd6dHxbLAmsFB9kQKmZkOs0oEz2xucvpjzfIzjfFfbmgvVfA4pV7Nli+j01oJ024Kg9SajU8rxmByJZm6/Gq1tZWKydlll15/qDXk5W0MAefl5eUH0hVsLZ9Y7mBsIPIrtNpYYsh5eET3NPtEr2PDRPC/Nbpa5zxXjgD51ZiBdIoQB1P2NimxIm018CGaORmZWfKnXF+Ub8XQ2UHN4XlRwaVenrxOq+dh3Y33Vd4+24CYlZdbIOoipWPxoX0SQCkl+JqaKx5MeJgWPcmILHMwzyLfUSAkcUXd0boIq61el2YkcNVhZ5eTOZLFft3ItKbqYqM8OtttRl665Gc3jB55XT0B5f9F4leapca/8W7Fuv2bjbfMHJ6/MzvZqZ4yF2l/9P6P/tPnK40WtRZAAAAAElFTkSuQmCC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030" name="Picture 6" descr="http://www.webclasses.net/3comu/intro/units/media/figures/unit02/10Base2Adapto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191000"/>
            <a:ext cx="38100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966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4338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rPr>
              <a:t>Ethernet</a:t>
            </a:r>
            <a:endParaRPr lang="th-TH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597900" cy="4724400"/>
          </a:xfrm>
        </p:spPr>
        <p:txBody>
          <a:bodyPr>
            <a:normAutofit/>
          </a:bodyPr>
          <a:lstStyle/>
          <a:p>
            <a:pPr algn="thaiDist" eaLnBrk="1" hangingPunct="1">
              <a:buFont typeface="Wingdings 2" pitchFamily="18" charset="2"/>
              <a:buNone/>
            </a:pPr>
            <a:r>
              <a:rPr lang="th-TH" altLang="th-TH" sz="2800" b="1" dirty="0" smtClean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	2. </a:t>
            </a:r>
            <a:r>
              <a:rPr lang="en-US" altLang="th-TH" sz="2800" b="1" dirty="0" smtClean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10 Base 5</a:t>
            </a:r>
          </a:p>
          <a:p>
            <a:pPr marL="0" indent="0" algn="thaiDist">
              <a:buNone/>
            </a:pPr>
            <a:r>
              <a:rPr lang="en-US" altLang="th-TH" sz="2800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- ความเร็ว 10 เมกกะบิตต่อวินาที่</a:t>
            </a:r>
            <a:endParaRPr lang="en-US" altLang="th-TH" sz="2800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>
              <a:buNone/>
            </a:pP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		- ใช้สัญญาณ </a:t>
            </a:r>
            <a:r>
              <a:rPr lang="en-US" altLang="th-TH" sz="2800" dirty="0" smtClean="0">
                <a:latin typeface="TH SarabunPSK" pitchFamily="34" charset="-34"/>
                <a:cs typeface="TH SarabunPSK" pitchFamily="34" charset="-34"/>
              </a:rPr>
              <a:t>Baseband</a:t>
            </a:r>
            <a:endParaRPr lang="en-US" altLang="th-TH" sz="2800" dirty="0">
              <a:latin typeface="TH SarabunPSK" pitchFamily="34" charset="-34"/>
              <a:cs typeface="TH SarabunPSK" pitchFamily="34" charset="-34"/>
            </a:endParaRPr>
          </a:p>
          <a:p>
            <a:pPr algn="thaiDist">
              <a:buNone/>
            </a:pP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		- ความยาว 500 เมตรต่อหนึ่งเซกเมนต์</a:t>
            </a:r>
            <a:endParaRPr lang="en-US" altLang="th-TH" sz="2800" dirty="0">
              <a:latin typeface="TH SarabunPSK" pitchFamily="34" charset="-34"/>
              <a:cs typeface="TH SarabunPSK" pitchFamily="34" charset="-34"/>
            </a:endParaRPr>
          </a:p>
          <a:p>
            <a:pPr algn="thaiDist">
              <a:buNone/>
            </a:pP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		- </a:t>
            </a:r>
            <a:r>
              <a:rPr lang="th-TH" altLang="th-TH" sz="2800" dirty="0">
                <a:latin typeface="TH SarabunPSK" pitchFamily="34" charset="-34"/>
                <a:cs typeface="TH SarabunPSK" pitchFamily="34" charset="-34"/>
              </a:rPr>
              <a:t>มีจำนวนเครื่อง (</a:t>
            </a:r>
            <a:r>
              <a:rPr lang="th-TH" altLang="th-TH" sz="2800" dirty="0" err="1">
                <a:latin typeface="TH SarabunPSK" pitchFamily="34" charset="-34"/>
                <a:cs typeface="TH SarabunPSK" pitchFamily="34" charset="-34"/>
              </a:rPr>
              <a:t>โหนด</a:t>
            </a:r>
            <a:r>
              <a:rPr lang="th-TH" altLang="th-TH" sz="2800" dirty="0">
                <a:latin typeface="TH SarabunPSK" pitchFamily="34" charset="-34"/>
                <a:cs typeface="TH SarabunPSK" pitchFamily="34" charset="-34"/>
              </a:rPr>
              <a:t>) ได้ไม่เกิน </a:t>
            </a: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100 </a:t>
            </a:r>
            <a:r>
              <a:rPr lang="th-TH" altLang="th-TH" sz="2800" dirty="0" err="1">
                <a:latin typeface="TH SarabunPSK" pitchFamily="34" charset="-34"/>
                <a:cs typeface="TH SarabunPSK" pitchFamily="34" charset="-34"/>
              </a:rPr>
              <a:t>โหนด</a:t>
            </a:r>
            <a:r>
              <a:rPr lang="th-TH" altLang="th-TH" sz="2800" dirty="0">
                <a:latin typeface="TH SarabunPSK" pitchFamily="34" charset="-34"/>
                <a:cs typeface="TH SarabunPSK" pitchFamily="34" charset="-34"/>
              </a:rPr>
              <a:t>ต่อหนึ่งเซกเมนต์</a:t>
            </a:r>
            <a:endParaRPr lang="en-US" altLang="th-TH" sz="2800" dirty="0">
              <a:latin typeface="TH SarabunPSK" pitchFamily="34" charset="-34"/>
              <a:cs typeface="TH SarabunPSK" pitchFamily="34" charset="-34"/>
            </a:endParaRPr>
          </a:p>
          <a:p>
            <a:pPr algn="thaiDist">
              <a:buNone/>
            </a:pPr>
            <a:endParaRPr lang="th-TH" altLang="th-TH" sz="2800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AutoShape 2" descr="data:image/png;base64,iVBORw0KGgoAAAANSUhEUgAAATYAAACjCAMAAAA3vsLfAAAAmVBMVEX////BwcHh4eEDAwPs7Ox8fHyJdbDExMTk5OSDg4Pz8/Ojo6N4eHisrKzHyMeXl5fd3d34+PjPz89BQUGKioqRkZFLS0tmZma7u7vV1dUeHh5gYGCnp6dTU1OxsbGAgIA3NzcuLi5ubm5YWFhDQ0MsLCydkrMUFBQjIyMQEBCFb6+OfLKTg7O+vcClnLebjbauqLq2s7uup7xNLp34AAAZ0UlEQVR4nO2diWKjuLKGBRIDCIEQq2R2gce4Z3qW8/4PdyVwErwkdnvpeG7nbwfa2I7hS5WqtALA/z+FHwt/9vk9p9AWfij+2Sf4nEKrD6mtvrCdlHMJtrqQMq/3Pximiyfmr+bLF1lbkPR9Grx+humNWb79EizFTz7tz9ZF1gaA7wFMmwjYtDR816iTEHFc09QEoetG4ZgC362BKNNfxOwuxOZ5ILGMIZSVTap6TJIk6M1NKSnLPK9FnV9Xfhz4sPxFsF0YEjwPt9zMvVwAy0aV48igCCscESaQsWZ52BuASwX3F9GF1lZ6eEWaxC4EIAHqTZPYhZnjoMFJT0amEEYgrGj58Zf9/9HFToozAbxAW9srtgIHiZGxUGEzVaAtSfnLWNvFTgq8jFRChczGRoUTKmyhsjY3zKxii2UStLIVvw62C63NNAHjaQgiDARiEcYC21gwJEBERYBDCoJUuan5uRfz83Qhti/t66tydZXOWNvmC9tJoc2H2LZf2E6KiVnluM8rCefjv0jWf62CA2f9ZRLX22R/YbtGX9iu0he2q/SF7Sp9YbtKX9iu0he2q/SF7Sp9YbtKX9iu0he2q/SF7Sp9YbtKX9iu0he2q/SF7Sp9YbtKX9iu0lej+DVC/KAHizKHffZJPb0SuF3DUT/W6rHZbjXE/LPP6tkl1oO015SPXhQYdiSHKu+sFv4yIzquVJpZxFnX4drADnIwyQq3dWX8y4wfuk6o4oSErS9GjkzTRApb01oWIZ99Ys+tsBOSmGtfrBfYXCv5Ktw+VLQ2pWV2+9bWfGE7o2h0lLW1h9isLyf9UGZsW8QcD5xUZun5j/7KYqr0t5y2NlUkRQhh0qtImlRjcP6jv7SCdZwbK523Bdy2ozzL8k7C7muQ1hl5cFzBzQZuVpvNarWF6t8Iv3z0vFDV8Fpp2tS8eN4oipQT4IgB5jjo+FUnmqvSO0/BD65Y494HGGMWOkzv0qfFhkkEUNE2zF+PY3L4arRupzN3KlvvWBq9vWbWh+++XagvVThgQZU7ao+fNmdjPRTAS0HOaQLwwAF2lGEhbXd6MwSg0MB4J/URhwTTG5jeUJVQaQPF6H6FNqoUNuwXuJbmM2MTaR4xywa1R1XZmxtmXhUoqjIKjL7ijAMg9ShtQitlelUeC5FnOSplZbGiC+ust3Fe3c/slLUx5FmOqtd7z4yNMRKwPAKc0lYWFfApcnlBhYULIyyEYtUqW2KVY9ks53wMPQ/L0s1NEnhNkCGjQlv/RJl4pTS2JEVpAvwaPzE2gK1owpbSwqhjDrjVcbrKQzHmsjWAmRnqTUHMCTELxmTEarIuXRuUHk/rkeSjWTj3OxtUeY3PpEf8VDw3NkVC2sAvUw+A0vJy9YO4tQkyvy4dlE0TKWQvSWX3yjTDpqhzzw2A73Fat7z2UH9PbEXLHekzlLnomZ1UYwOei3qbkjDKKbFx4VuG04ZF5BCzyfVUChQjBgpfGqIVg43j0nWxtGs3ypCQd8WG+xgnnCFs8KeOpAC7EXD6ljAfdivJ6rYqaLBuLVC3bYKqTQsDYOiz99OoHeLQH4ucul1MsIBG2nUeyu+NzUE7PTG2WTqFmDNZxvY2x9JHSbT77zvvuVqoGDA18X8F24+JJdH5N/24VLUA9WufhM5OyM1VZeERX/U5umOC+yaVMlaV7hzNXrXa9lXxq62J8oOK1j7nu0r8i9SBlf3ZJ/bcioZTaTOLv7B9qGfGZnizSsN+hG4JFVFX2+qsjIXUc2N8AmwEPljF9RlJWA3xsIZqox7xtFt1WZw9JGr/mLo2oakWTd0HKGk3rldeG/owwyDtmdphvWEs1A1ZT5CAsLEKdrKDByjqtcVVNwx2SfvFExR/v/mS76FwU+yVHXeWbcQaW3dDptXsYzNuvuR7yN7K4JHY/G6rktTy+vKN5e7i2bNg86F7gO2S8HgxtqAc28C8pWbvxMuW4mfBRiHdx2Zz/7wu5hakMLutbh9slxHgWbA1sNzHFlBJzkimF/t1kNw6ZJRmy2dPgo3JDd83HZta50S8i63NJlDedIIo9vefPgU21K+NAwbpeWyXO6mR3zj0wB/DvfN9Dmxm1oqDC3XPY6s/xMb5m7EZFXyv74+hgPPosMFJd70v8lkM98fpPgk20VXRvlfxC7Dxj7BRz/PfflsG+cmmOGznbVb01bqny5yOJW0ct9Xru/p8/8NPgi04TNvsujmLzTr06z1b8/Z+Wwur4lSzYjCu8qZJGtnBahFqsWyCIO12R1DeHjSBPAk2Dg+iou2fx9Z8hK1exgvbm5YROxFMjU1WtcMwtFXXLg4zWarX2hmbsR4OK2VPgs2H5UEgLclZbMlHPlovf2FAp0aQLDqqqtJ1LrWI7NtFZdjONLbOdMKIrkZ6lPI9CbYUHuYf3rmsjZD0A2z2Hjab157Ctu6zQ7Wwr5SyqophO+2zKlNbPRXN2Mbd2EovPD7fHTZRer4JRKRimvoRlGqrDL3S96aXo/nAO8I3j7Rg5BCbsd9yvy+/1PI+CqS2t5edhIApbAk+vLeG469irbaN15Bj5KD54RSeHswUiNA52Ty0w0ZjkmXMGzDgBAg9ClrV3wJSdTnVULtGVu9X6NKbDRZX68MK5o1VUpvu/R0cYCpsnh7nvSfkj02SqEeSSGi89IKiHbb23RPeYUv1uKfIU9kJJ0xyFYCnNIfPOWIxH4hoCFBII2CKMlDGqEO2fpqlwFQ7FPnvfs0ZobG6c7ORTfdasRGIFDZ+AttKeWo1ZNkQT9jwAttLSHgfG02FkSNqtYxbODNfOr55MtuCo/u57SEZHX+dxiJdpytHFEluh3ES84yIdZIZ0ca6FpsD8zs3G9l0z4mZitUQRs4hNuWkuyU7Ra2x4Ugw/APYYLuKWVqn1LZw9VpWKWwMMTQfqGqQunUCpJG6wPK9BJUuocCOLCNNAC9seXUbg4B3bm2zjcSSbymIzYAOCUfGprBtTDT3s3OFjdWVbLjz6qTnsKUlxsT3atAmLuqVtTnhDpuxykSG9MDPLASB9ErQGC4Frmd1w5Dm+tPEsDhAWZ38ODaGQt6sYHzYbHQztjpdVllVkeJC2B0Zm8YWzkcdvjUwVfV9PnoXY9ML+bvUL4G/aVju6yc7bMx0QKEP+KqE84h6CzFSha1UxSESlioMDWIkFESV8aPYmKjTXuWhVQ5hUd+Vm+0n7qLKqrIDqdK2k9b2ig3a2j6UCeDLra2gzRBSD6CBAGOgSTYFznoeoG1k6gDys7qNSg8Q202VkwZVKb2gqqvIdYPBr/zA+hFsqHarDsJtUQoTqbpPlwR3BGf7VmO9xVIVu3oI5WknnbFpJ2U0AXkNLi/boiRJBYj0iFhb/Uh3TvHC3ayiQDbKcX0VYtVbjDCIgC30PTpUvlLUILSQkZfMvHwKEitbRazNyxBPJTBGXgc7ej9wdumquterTGUOELqnnHQbzss1h7VyUpx4TiH0GeUXWdtPVrAaicedmdkkJtwVLMp7gbOpS9y3QOqAsD2Vtmls7U7jFEklj4rwYif9yTK2VY0AWgqjQMKVOus7YUvIosqq0rY1hOVJJ/V3VY90whYSlYklqbsunxHbJrNcjjHaFx/gKrHvYnCpyo2WaZuxgisDOYdCy5BgMPXXE7mDMTbgc2KrGovQwNkHx5AXwy61g9urDK677GkITaoq8rWIIvWYNP9XCE/P2Zu0hbWpaqkmb2lKyVSVb1UGd3rEwqdhcy2LWJ44sDcWJiMsvFu52Vylba9NILbfrlWesx3bcXqsp0c3dvoBd412trdZr9ft2LXz8jLa2lZVUeXUP1Eb/zQnnVohSVOb+waHUZTDjTRu81TbpwtsQTq3tgXHdxc1y/VufJiXtJHy1XD6Z4ZTJF2Xfk2LsXOPmng+0Unn/gC3RgfgmFGpqHeTvdllYjWv2W5gTdjSUyWVsemGLFYV+Wy1Whxmcsrb5id2fNR/89nYLKKKuENwKL2xjmp77hIbgb1PT8+/Mosu5crAItot11nAy0ZxwOght0/HNhdxC27qEkR9a9XeU2nFG8Qc0ndPBZXZmBVF23rLwh/LLE3z8dU+a7ifyz8BNg3On4s4J4y0iQQ+lDc5KV+2tulO0o9WW8Mhp160HzFZSaSUi7m/SbvXvP052Ox9bJYlLW7OyPRFG+WN1nbQ2xfDm5eewNne/OlPwIai0toeYFOhYXfBnH+frO2O2Pxue/uSYXz1mSOOcC0zvVxhtizbpt47rpHN4w9udtJ6iS3wNpvbh9k67bLJ/ydiw45tqaxzNUheW9IlMy6Xeo3+bzIhs1+x3WJttr/fSbpt73D6yXKk1k/CxsygzEe4zSwvcJgSEobnuqlvCAdFtWKYfH+70pux7fX22S7sz5/hWfFukcH8FGxRKYct3BZpECI8V+Cxjpoi3OVpYe1au/FB0/XemIDY5R62W8e2zULjYgjJo7Exh0vdiBs3tvPW4uGYInScZYbrvHR7TgWctrYfmeJy2Kta8sWT4NaxbbsrWRZuj8WGvUEVZr3lC/baIuk44T6yl+PRhGwyOh9W89yOhbyl6Nu2PB7SWyd0+eYMXt2Bu9RyKUo8PHLiUA1byw/M11ZcJ9QtW8fIzFAEdvRdI+O6Q74+nvvTurrr3JXTjlh628hk6k6fthaZXifT68PBh2+e5eMEUViRSAS6zSkQkd16QkSBeMwKQT7MOXpjJkzzGBkyxZznClu7qC3CSIWEniYLpVKZ3yRr2jap3rqN3qbzocSdnsyH2i5NSDEpbxW2m/OPZLNWadNabcdxs96MGwi7zThmd5yMv5DCpipOum3eVJ55Etlb0R/NHhrYOpIelEb2dsaWzIzIDC95w5aSiWQyYxsX1XKpsN1sFNLVY1JV8Jp385YZj8OmcgvXF8Zhu9oUFqK9nDZ6SdtOYPNhQd+saYfNSt5IptaMbSYJF32POYTDzdiIe+poFD8Gm6ewTTWn8rB5SHniK69gbsydO1/sIDiBjULp6bjgulOosPRMQKpI6QmBzXRo3qaJR6nnwkVPd3HTnMidyNGKXlricdjmVlxK1E/0amZvjd46e/j3nz//mrDpbIF7Vl778OA0KdxuRrhZwZV6bLar7XbcvjyD40Y9G6fduNYaF+O6cQYPf9kVIuvqhOIHYaMwT6YqlDc1SHrhIbLv//7z+5+/ffv2+4St9tIiGwbCj6wNubp0z4t82rw93v47v17MYyStxeUoa7s9/wioR7dWqoLTFKGsroWVSm3qx0wppTtrs+hLQ+4rMuWZ//7vr7//+G2SwmZHbhZnkpb+CSfVS3Fcol1P6NIpgzy5i02wtXg5CRbR4JErU+7Kth02XV+3X8qvf//6c4fsFZuUnhGGcyS93a9edaflF/E6eC2cbR/d8wwPpUpy69VJlbmlemq+8sy/fv/j229LTU4aBO9G0ifQDptOo3DgPRSbB2WzZ20K2lSY/Xag318j6RNjizS2xsDYtGzxWGx5c+Ck9u9HzE5h633vzrp1OPtkbVjIAoU5N63soU66K9tmJ7VSje0EtWNsXRZX6l+2vxuG/V12tKt2u8NPZvDWJosZm8+NPhdhIU4nwPfRiZBwITZXVbyQ46jN8c75aOcc7Uy9c1p+47XMTupGoAyjPFLVrbsQOqlbsB2NDrpNd8JGKQA1CfFDsb3mbT/spO7xWLSbdA9sUySVpdc4GD3Y2shxSLgIW3NfbHexNo0NY0k1vUdb25VOemdsd7A2VUtgr81G6J3K/X10fSR9Nic1A2OVE/kq0lb1w9rFPVhca23Ho7pvonYjNjbC6U5q7RDH8bDaZpvNsHlYTi7aXUxI/+NOasOuiJu8mya7YVphKxdt0j1qJbIIrqfq1X8dG6myPrb68RUbKUQb9A+rAhpwRa7D9lR5W2/1VUyKdoctQ1YvOrssHrSEG2M+3LxhuzAk2OUPdi+fV7C+BRtqPYXNKhbWlketbbQPaN1leLKYBMZnrW3XuqvbjXQPs+3DVdt2b4+uWz47OnDJyzcNcQtbXilr69cv2JBVKGvjJ5f6vEUMO7tpEg6BA/kokn779tvf/0zYXnrllZNaprkYz/3yOPHs0pfDWxorndavtLV1e05qeHd1Um1mi8IYSdjRd530j7//+pfrqVZTr7w9G1z5ZO1trE902dav9pw0qO51lmwfmYbmhLyFxD22tm/f/vjzr//9a9i6GDO4PZVtk8E9XzOliqRFbOXz/UmZwtYUIqbjvRIQfJClOmFpVSOE5NBJv/325+///Pt9QmYb+n4vfOej3L4MW60XhHhZpx7j6KE3bIrgGI99u3JLz/N82frFQLv2+lnuh2L7+RaqIFzlnuDkzUm/ac/8n0I2eaRt+DRtLJJMyIyLsXlrOZbInQsXnjrJY5dzzVdrPQZnOwtu1WWN6xPrqlwttvBSFMCuRNpzjYbsrO2vv3//53uwmzgaCd8i03BUd1o4zH7Bdq6ijGMMBAnjAAhfgLRACGDbwMwR/N7R7UUHd0i/ezGCXy0ORTBO6lC3tEQJmTv8+PcJ2XcjEKGJGOL6BSIbO4hU2BXa3iJ+/qTy0lGgNtTo6RC5XS1Zk/eJU0hyxUoHF13VAbbFHxbpWVoY6e9Fr1/uqPit/4I/sKrxSxHnBJtY+58e/hGmRDvpVO4rM3sZgISBU6u3ePbueahXVcjP9wuhPpbIqVAkgPR9EkondlhsFGH4wfo4t+gDbHTVxiuaCD1X68Vxw77tRgJqlJxebw+fvN/17KlIwDXRBdc0AdIn6TQaPBBvw9ycUJXloUCLKbl6Yll/bl1hhgCjmSiwQ4bW961QcgmA9Ahy7nmbpoU+wMZAQhnLDWVqWJdI2uKiSq+ojSohqbY3fVC/wvQEVb0Rp1dmnYs4zaCyXIuUigwyEiOK3sa5maGeCRseDODCyF3Bs7ceF3rwVVbnWCY4KTU2kQFQ+RKZ97zf0EIfYAMgKQEr+owy10nzTBcTCpvCKWBiVX0PHNkT5FeSyqJC2KpyVL53jTqoOmbZwi6fIqWD0ZuZORpZFJ4akYr1+hbJmYKdFbmfVGFv5ylfeX4VFLilXhb2yHzQWL2PsXmAVTRsw9wsqBkL/XfN88JAmd1Ip4q8FNEy7VFSOdLgLvKTIHv3CnURh8xkC0eV7pI0ehmNagoVScNTA1J34JwexmeiO2sG6QBPhgUxDCS9moWyN7GP0R3vQLd3Meew5RHIhAxJAPQdAcSgUlKE85B4gPiyl1niUkATQP1myHsZZO99EZjAOTiQG5jpIo6G8+C24MgzD7lhuoG3Nv7fWWexFcGETdpgUNiiaSwiKkLpqZhlUV6LhII0AWlNVLIViA+nmGhPRQ6v4Ka3Guka0ZR2nBfm6+ExznatLsOWv2ATgx0EAquQoLBxL8GUa2wuSEsusU9F9nFiosA5WJVWcNW7pTg17vmEQiH69thNsQ6w+HX42t4yhewkZfNuSdyH2KgPGBGgCC3TDUCuF7aLV6tND9yc1MCyURFnDvX0/Vapz2Q8CDac6zFE0QBXXZUGh6Oe30EWBbraFZ/A5ukZBnScpzl6IW8Wr9mnFg3H90viPsT2ADGn3sZ1uFiZ513p0eMqWvA6JTHsj4v2slNRu2hNEAQM5zUngfq7Ir3ypIh4rpfWxLY6gg0bMzNC2I7ul438bGzI8bdZ7ZyFZiozC6LAoJZeamttnch4y8LFqCocmlUJjot6JTOBZNGLsMu9VZ5xbOUtB6SoGpTFRtr3J9hfqQ+x2UfzfBle7pDxUpJN+0tOCqF6WxE3+oibY0ZTq5vfZHrKaUWdk7cupA0JS6KCt+MMYRLxgknPJ4xLUeGoc4LczrEoTBeLWGRhWCDjfs3WH2BT5XB3OKw6cqcLCIje8TZu57Y5XOg1BStwVsx0ar3IDDlc8GPPM1UVv6T9FsK2SI13Y4yX+JxE0lPFmPQVNlfVasq2yIhBgK0qV0Pjq/qMaefVOsxxnfycsk2vWhZsEHC0fzgC6fq8KqIBC0Ng6zwEr21QV0hVIhmulGE6sYpVZ/JS7Dj+Zq3z3b11K5aFmW5zk9lWWVnKP5z9parLeYVyv9Crs6ZixuYKVc+V6gQBzihVdXye2cagsBmNYvgTsEW6SyFAURF7TFRVjlMbEZuypG/rKGd64Tv1LpvVWdbgtqpqNABeZGeG/TMUxXAsVLp76Kg6ZkYR94j2TJjzEJ1JFzzLaRtUhevaWOGG1w1wKW8RbYIcRDCghXLO1PIznK5Ej1Ac0Z/hpHzyR9b7KA5SjgkPepkGOc4ds+IamztVP3HhhAMaa1XhynAfoepckzpDSQtXsmlk+ZK36TqpoTzTJ9O6gZJedCsluwZehD0UVuo7jcGoQc2BF0sUeiC08p4BnuUmaDKaRCUGQUbo3Rp9z2DDToGAMvZSrmqQbEGQszBRlqUbzqeFPjFASQ7V3xzktDc3Rd6dHxbLAmsFB9kQKmZkOs0oEz2xucvpjzfIzjfFfbmgvVfA4pV7Nli+j01oJ024Kg9SajU8rxmByJZm6/Gq1tZWKydlll15/qDXk5W0MAefl5eUH0hVsLZ9Y7mBsIPIrtNpYYsh5eET3NPtEr2PDRPC/Nbpa5zxXjgD51ZiBdIoQB1P2NimxIm018CGaORmZWfKnXF+Ub8XQ2UHN4XlRwaVenrxOq+dh3Y33Vd4+24CYlZdbIOoipWPxoX0SQCkl+JqaKx5MeJgWPcmILHMwzyLfUSAkcUXd0boIq61el2YkcNVhZ5eTOZLFft3ItKbqYqM8OtttRl665Gc3jB55XT0B5f9F4leapca/8W7Fuv2bjbfMHJ6/MzvZqZ4yF2l/9P6P/tPnK40WtRZAAAAAElFTkSuQmCC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4" name="AutoShape 4" descr="data:image/png;base64,iVBORw0KGgoAAAANSUhEUgAAATYAAACjCAMAAAA3vsLfAAAAmVBMVEX////BwcHh4eEDAwPs7Ox8fHyJdbDExMTk5OSDg4Pz8/Ojo6N4eHisrKzHyMeXl5fd3d34+PjPz89BQUGKioqRkZFLS0tmZma7u7vV1dUeHh5gYGCnp6dTU1OxsbGAgIA3NzcuLi5ubm5YWFhDQ0MsLCydkrMUFBQjIyMQEBCFb6+OfLKTg7O+vcClnLebjbauqLq2s7uup7xNLp34AAAZ0UlEQVR4nO2diWKjuLKGBRIDCIEQq2R2gce4Z3qW8/4PdyVwErwkdnvpeG7nbwfa2I7hS5WqtALA/z+FHwt/9vk9p9AWfij+2Sf4nEKrD6mtvrCdlHMJtrqQMq/3Pximiyfmr+bLF1lbkPR9Grx+humNWb79EizFTz7tz9ZF1gaA7wFMmwjYtDR816iTEHFc09QEoetG4ZgC362BKNNfxOwuxOZ5ILGMIZSVTap6TJIk6M1NKSnLPK9FnV9Xfhz4sPxFsF0YEjwPt9zMvVwAy0aV48igCCscESaQsWZ52BuASwX3F9GF1lZ6eEWaxC4EIAHqTZPYhZnjoMFJT0amEEYgrGj58Zf9/9HFToozAbxAW9srtgIHiZGxUGEzVaAtSfnLWNvFTgq8jFRChczGRoUTKmyhsjY3zKxii2UStLIVvw62C63NNAHjaQgiDARiEcYC21gwJEBERYBDCoJUuan5uRfz83Qhti/t66tydZXOWNvmC9tJoc2H2LZf2E6KiVnluM8rCefjv0jWf62CA2f9ZRLX22R/YbtGX9iu0he2q/SF7Sp9YbtKX9iu0he2q/SF7Sp9YbtKX9iu0he2q/SF7Sp9YbtKX9iu0he2q/SF7Sp9YbtKX9iu0lej+DVC/KAHizKHffZJPb0SuF3DUT/W6rHZbjXE/LPP6tkl1oO015SPXhQYdiSHKu+sFv4yIzquVJpZxFnX4drADnIwyQq3dWX8y4wfuk6o4oSErS9GjkzTRApb01oWIZ99Ys+tsBOSmGtfrBfYXCv5Ktw+VLQ2pWV2+9bWfGE7o2h0lLW1h9isLyf9UGZsW8QcD5xUZun5j/7KYqr0t5y2NlUkRQhh0qtImlRjcP6jv7SCdZwbK523Bdy2ozzL8k7C7muQ1hl5cFzBzQZuVpvNarWF6t8Iv3z0vFDV8Fpp2tS8eN4oipQT4IgB5jjo+FUnmqvSO0/BD65Y494HGGMWOkzv0qfFhkkEUNE2zF+PY3L4arRupzN3KlvvWBq9vWbWh+++XagvVThgQZU7ao+fNmdjPRTAS0HOaQLwwAF2lGEhbXd6MwSg0MB4J/URhwTTG5jeUJVQaQPF6H6FNqoUNuwXuJbmM2MTaR4xywa1R1XZmxtmXhUoqjIKjL7ijAMg9ShtQitlelUeC5FnOSplZbGiC+ust3Fe3c/slLUx5FmOqtd7z4yNMRKwPAKc0lYWFfApcnlBhYULIyyEYtUqW2KVY9ks53wMPQ/L0s1NEnhNkCGjQlv/RJl4pTS2JEVpAvwaPzE2gK1owpbSwqhjDrjVcbrKQzHmsjWAmRnqTUHMCTELxmTEarIuXRuUHk/rkeSjWTj3OxtUeY3PpEf8VDw3NkVC2sAvUw+A0vJy9YO4tQkyvy4dlE0TKWQvSWX3yjTDpqhzzw2A73Fat7z2UH9PbEXLHekzlLnomZ1UYwOei3qbkjDKKbFx4VuG04ZF5BCzyfVUChQjBgpfGqIVg43j0nWxtGs3ypCQd8WG+xgnnCFs8KeOpAC7EXD6ljAfdivJ6rYqaLBuLVC3bYKqTQsDYOiz99OoHeLQH4ucul1MsIBG2nUeyu+NzUE7PTG2WTqFmDNZxvY2x9JHSbT77zvvuVqoGDA18X8F24+JJdH5N/24VLUA9WufhM5OyM1VZeERX/U5umOC+yaVMlaV7hzNXrXa9lXxq62J8oOK1j7nu0r8i9SBlf3ZJ/bcioZTaTOLv7B9qGfGZnizSsN+hG4JFVFX2+qsjIXUc2N8AmwEPljF9RlJWA3xsIZqox7xtFt1WZw9JGr/mLo2oakWTd0HKGk3rldeG/owwyDtmdphvWEs1A1ZT5CAsLEKdrKDByjqtcVVNwx2SfvFExR/v/mS76FwU+yVHXeWbcQaW3dDptXsYzNuvuR7yN7K4JHY/G6rktTy+vKN5e7i2bNg86F7gO2S8HgxtqAc28C8pWbvxMuW4mfBRiHdx2Zz/7wu5hakMLutbh9slxHgWbA1sNzHFlBJzkimF/t1kNw6ZJRmy2dPgo3JDd83HZta50S8i63NJlDedIIo9vefPgU21K+NAwbpeWyXO6mR3zj0wB/DvfN9Dmxm1oqDC3XPY6s/xMb5m7EZFXyv74+hgPPosMFJd70v8lkM98fpPgk20VXRvlfxC7Dxj7BRz/PfflsG+cmmOGznbVb01bqny5yOJW0ct9Xru/p8/8NPgi04TNvsujmLzTr06z1b8/Z+Wwur4lSzYjCu8qZJGtnBahFqsWyCIO12R1DeHjSBPAk2Dg+iou2fx9Z8hK1exgvbm5YROxFMjU1WtcMwtFXXLg4zWarX2hmbsR4OK2VPgs2H5UEgLclZbMlHPlovf2FAp0aQLDqqqtJ1LrWI7NtFZdjONLbOdMKIrkZ6lPI9CbYUHuYf3rmsjZD0A2z2Hjab157Ctu6zQ7Wwr5SyqophO+2zKlNbPRXN2Mbd2EovPD7fHTZRer4JRKRimvoRlGqrDL3S96aXo/nAO8I3j7Rg5BCbsd9yvy+/1PI+CqS2t5edhIApbAk+vLeG469irbaN15Bj5KD54RSeHswUiNA52Ty0w0ZjkmXMGzDgBAg9ClrV3wJSdTnVULtGVu9X6NKbDRZX68MK5o1VUpvu/R0cYCpsnh7nvSfkj02SqEeSSGi89IKiHbb23RPeYUv1uKfIU9kJJ0xyFYCnNIfPOWIxH4hoCFBII2CKMlDGqEO2fpqlwFQ7FPnvfs0ZobG6c7ORTfdasRGIFDZ+AttKeWo1ZNkQT9jwAttLSHgfG02FkSNqtYxbODNfOr55MtuCo/u57SEZHX+dxiJdpytHFEluh3ES84yIdZIZ0ca6FpsD8zs3G9l0z4mZitUQRs4hNuWkuyU7Ra2x4Ugw/APYYLuKWVqn1LZw9VpWKWwMMTQfqGqQunUCpJG6wPK9BJUuocCOLCNNAC9seXUbg4B3bm2zjcSSbymIzYAOCUfGprBtTDT3s3OFjdWVbLjz6qTnsKUlxsT3atAmLuqVtTnhDpuxykSG9MDPLASB9ErQGC4Frmd1w5Dm+tPEsDhAWZ38ODaGQt6sYHzYbHQztjpdVllVkeJC2B0Zm8YWzkcdvjUwVfV9PnoXY9ML+bvUL4G/aVju6yc7bMx0QKEP+KqE84h6CzFSha1UxSESlioMDWIkFESV8aPYmKjTXuWhVQ5hUd+Vm+0n7qLKqrIDqdK2k9b2ig3a2j6UCeDLra2gzRBSD6CBAGOgSTYFznoeoG1k6gDys7qNSg8Q202VkwZVKb2gqqvIdYPBr/zA+hFsqHarDsJtUQoTqbpPlwR3BGf7VmO9xVIVu3oI5WknnbFpJ2U0AXkNLi/boiRJBYj0iFhb/Uh3TvHC3ayiQDbKcX0VYtVbjDCIgC30PTpUvlLUILSQkZfMvHwKEitbRazNyxBPJTBGXgc7ej9wdumquterTGUOELqnnHQbzss1h7VyUpx4TiH0GeUXWdtPVrAaicedmdkkJtwVLMp7gbOpS9y3QOqAsD2Vtmls7U7jFEklj4rwYif9yTK2VY0AWgqjQMKVOus7YUvIosqq0rY1hOVJJ/V3VY90whYSlYklqbsunxHbJrNcjjHaFx/gKrHvYnCpyo2WaZuxgisDOYdCy5BgMPXXE7mDMTbgc2KrGovQwNkHx5AXwy61g9urDK677GkITaoq8rWIIvWYNP9XCE/P2Zu0hbWpaqkmb2lKyVSVb1UGd3rEwqdhcy2LWJ44sDcWJiMsvFu52Vylba9NILbfrlWesx3bcXqsp0c3dvoBd412trdZr9ft2LXz8jLa2lZVUeXUP1Eb/zQnnVohSVOb+waHUZTDjTRu81TbpwtsQTq3tgXHdxc1y/VufJiXtJHy1XD6Z4ZTJF2Xfk2LsXOPmng+0Unn/gC3RgfgmFGpqHeTvdllYjWv2W5gTdjSUyWVsemGLFYV+Wy1Whxmcsrb5id2fNR/89nYLKKKuENwKL2xjmp77hIbgb1PT8+/Mosu5crAItot11nAy0ZxwOght0/HNhdxC27qEkR9a9XeU2nFG8Qc0ndPBZXZmBVF23rLwh/LLE3z8dU+a7ifyz8BNg3On4s4J4y0iQQ+lDc5KV+2tulO0o9WW8Mhp160HzFZSaSUi7m/SbvXvP052Ox9bJYlLW7OyPRFG+WN1nbQ2xfDm5eewNne/OlPwIai0toeYFOhYXfBnH+frO2O2Pxue/uSYXz1mSOOcC0zvVxhtizbpt47rpHN4w9udtJ6iS3wNpvbh9k67bLJ/ydiw45tqaxzNUheW9IlMy6Xeo3+bzIhs1+x3WJttr/fSbpt73D6yXKk1k/CxsygzEe4zSwvcJgSEobnuqlvCAdFtWKYfH+70pux7fX22S7sz5/hWfFukcH8FGxRKYct3BZpECI8V+Cxjpoi3OVpYe1au/FB0/XemIDY5R62W8e2zULjYgjJo7Exh0vdiBs3tvPW4uGYInScZYbrvHR7TgWctrYfmeJy2Kta8sWT4NaxbbsrWRZuj8WGvUEVZr3lC/baIuk44T6yl+PRhGwyOh9W89yOhbyl6Nu2PB7SWyd0+eYMXt2Bu9RyKUo8PHLiUA1byw/M11ZcJ9QtW8fIzFAEdvRdI+O6Q74+nvvTurrr3JXTjlh628hk6k6fthaZXifT68PBh2+e5eMEUViRSAS6zSkQkd16QkSBeMwKQT7MOXpjJkzzGBkyxZznClu7qC3CSIWEniYLpVKZ3yRr2jap3rqN3qbzocSdnsyH2i5NSDEpbxW2m/OPZLNWadNabcdxs96MGwi7zThmd5yMv5DCpipOum3eVJ55Etlb0R/NHhrYOpIelEb2dsaWzIzIDC95w5aSiWQyYxsX1XKpsN1sFNLVY1JV8Jp385YZj8OmcgvXF8Zhu9oUFqK9nDZ6SdtOYPNhQd+saYfNSt5IptaMbSYJF32POYTDzdiIe+poFD8Gm6ewTTWn8rB5SHniK69gbsydO1/sIDiBjULp6bjgulOosPRMQKpI6QmBzXRo3qaJR6nnwkVPd3HTnMidyNGKXlricdjmVlxK1E/0amZvjd46e/j3nz//mrDpbIF7Vl778OA0KdxuRrhZwZV6bLar7XbcvjyD40Y9G6fduNYaF+O6cQYPf9kVIuvqhOIHYaMwT6YqlDc1SHrhIbLv//7z+5+/ffv2+4St9tIiGwbCj6wNubp0z4t82rw93v47v17MYyStxeUoa7s9/wioR7dWqoLTFKGsroWVSm3qx0wppTtrs+hLQ+4rMuWZ//7vr7//+G2SwmZHbhZnkpb+CSfVS3Fcol1P6NIpgzy5i02wtXg5CRbR4JErU+7Kth02XV+3X8qvf//6c4fsFZuUnhGGcyS93a9edaflF/E6eC2cbR/d8wwPpUpy69VJlbmlemq+8sy/fv/j229LTU4aBO9G0ifQDptOo3DgPRSbB2WzZ20K2lSY/Xag318j6RNjizS2xsDYtGzxWGx5c+Ck9u9HzE5h633vzrp1OPtkbVjIAoU5N63soU66K9tmJ7VSje0EtWNsXRZX6l+2vxuG/V12tKt2u8NPZvDWJosZm8+NPhdhIU4nwPfRiZBwITZXVbyQ46jN8c75aOcc7Uy9c1p+47XMTupGoAyjPFLVrbsQOqlbsB2NDrpNd8JGKQA1CfFDsb3mbT/spO7xWLSbdA9sUySVpdc4GD3Y2shxSLgIW3NfbHexNo0NY0k1vUdb25VOemdsd7A2VUtgr81G6J3K/X10fSR9Nic1A2OVE/kq0lb1w9rFPVhca23Ho7pvonYjNjbC6U5q7RDH8bDaZpvNsHlYTi7aXUxI/+NOasOuiJu8mya7YVphKxdt0j1qJbIIrqfq1X8dG6myPrb68RUbKUQb9A+rAhpwRa7D9lR5W2/1VUyKdoctQ1YvOrssHrSEG2M+3LxhuzAk2OUPdi+fV7C+BRtqPYXNKhbWlketbbQPaN1leLKYBMZnrW3XuqvbjXQPs+3DVdt2b4+uWz47OnDJyzcNcQtbXilr69cv2JBVKGvjJ5f6vEUMO7tpEg6BA/kokn779tvf/0zYXnrllZNaprkYz/3yOPHs0pfDWxorndavtLV1e05qeHd1Um1mi8IYSdjRd530j7//+pfrqVZTr7w9G1z5ZO1trE902dav9pw0qO51lmwfmYbmhLyFxD22tm/f/vjzr//9a9i6GDO4PZVtk8E9XzOliqRFbOXz/UmZwtYUIqbjvRIQfJClOmFpVSOE5NBJv/325+///Pt9QmYb+n4vfOej3L4MW60XhHhZpx7j6KE3bIrgGI99u3JLz/N82frFQLv2+lnuh2L7+RaqIFzlnuDkzUm/ac/8n0I2eaRt+DRtLJJMyIyLsXlrOZbInQsXnjrJY5dzzVdrPQZnOwtu1WWN6xPrqlwttvBSFMCuRNpzjYbsrO2vv3//53uwmzgaCd8i03BUd1o4zH7Bdq6ijGMMBAnjAAhfgLRACGDbwMwR/N7R7UUHd0i/ezGCXy0ORTBO6lC3tEQJmTv8+PcJ2XcjEKGJGOL6BSIbO4hU2BXa3iJ+/qTy0lGgNtTo6RC5XS1Zk/eJU0hyxUoHF13VAbbFHxbpWVoY6e9Fr1/uqPit/4I/sKrxSxHnBJtY+58e/hGmRDvpVO4rM3sZgISBU6u3ePbueahXVcjP9wuhPpbIqVAkgPR9EkondlhsFGH4wfo4t+gDbHTVxiuaCD1X68Vxw77tRgJqlJxebw+fvN/17KlIwDXRBdc0AdIn6TQaPBBvw9ycUJXloUCLKbl6Yll/bl1hhgCjmSiwQ4bW961QcgmA9Ahy7nmbpoU+wMZAQhnLDWVqWJdI2uKiSq+ojSohqbY3fVC/wvQEVb0Rp1dmnYs4zaCyXIuUigwyEiOK3sa5maGeCRseDODCyF3Bs7ceF3rwVVbnWCY4KTU2kQFQ+RKZ97zf0EIfYAMgKQEr+owy10nzTBcTCpvCKWBiVX0PHNkT5FeSyqJC2KpyVL53jTqoOmbZwi6fIqWD0ZuZORpZFJ4akYr1+hbJmYKdFbmfVGFv5ylfeX4VFLilXhb2yHzQWL2PsXmAVTRsw9wsqBkL/XfN88JAmd1Ip4q8FNEy7VFSOdLgLvKTIHv3CnURh8xkC0eV7pI0ehmNagoVScNTA1J34JwexmeiO2sG6QBPhgUxDCS9moWyN7GP0R3vQLd3Meew5RHIhAxJAPQdAcSgUlKE85B4gPiyl1niUkATQP1myHsZZO99EZjAOTiQG5jpIo6G8+C24MgzD7lhuoG3Nv7fWWexFcGETdpgUNiiaSwiKkLpqZhlUV6LhII0AWlNVLIViA+nmGhPRQ6v4Ka3Guka0ZR2nBfm6+ExznatLsOWv2ATgx0EAquQoLBxL8GUa2wuSEsusU9F9nFiosA5WJVWcNW7pTg17vmEQiH69thNsQ6w+HX42t4yhewkZfNuSdyH2KgPGBGgCC3TDUCuF7aLV6tND9yc1MCyURFnDvX0/Vapz2Q8CDac6zFE0QBXXZUGh6Oe30EWBbraFZ/A5ukZBnScpzl6IW8Wr9mnFg3H90viPsT2ADGn3sZ1uFiZ513p0eMqWvA6JTHsj4v2slNRu2hNEAQM5zUngfq7Ir3ypIh4rpfWxLY6gg0bMzNC2I7ul438bGzI8bdZ7ZyFZiozC6LAoJZeamttnch4y8LFqCocmlUJjot6JTOBZNGLsMu9VZ5xbOUtB6SoGpTFRtr3J9hfqQ+x2UfzfBle7pDxUpJN+0tOCqF6WxE3+oibY0ZTq5vfZHrKaUWdk7cupA0JS6KCt+MMYRLxgknPJ4xLUeGoc4LczrEoTBeLWGRhWCDjfs3WH2BT5XB3OKw6cqcLCIje8TZu57Y5XOg1BStwVsx0ar3IDDlc8GPPM1UVv6T9FsK2SI13Y4yX+JxE0lPFmPQVNlfVasq2yIhBgK0qV0Pjq/qMaefVOsxxnfycsk2vWhZsEHC0fzgC6fq8KqIBC0Ng6zwEr21QV0hVIhmulGE6sYpVZ/JS7Dj+Zq3z3b11K5aFmW5zk9lWWVnKP5z9parLeYVyv9Crs6ZixuYKVc+V6gQBzihVdXye2cagsBmNYvgTsEW6SyFAURF7TFRVjlMbEZuypG/rKGd64Tv1LpvVWdbgtqpqNABeZGeG/TMUxXAsVLp76Kg6ZkYR94j2TJjzEJ1JFzzLaRtUhevaWOGG1w1wKW8RbYIcRDCghXLO1PIznK5Ej1Ac0Z/hpHzyR9b7KA5SjgkPepkGOc4ds+IamztVP3HhhAMaa1XhynAfoepckzpDSQtXsmlk+ZK36TqpoTzTJ9O6gZJedCsluwZehD0UVuo7jcGoQc2BF0sUeiC08p4BnuUmaDKaRCUGQUbo3Rp9z2DDToGAMvZSrmqQbEGQszBRlqUbzqeFPjFASQ7V3xzktDc3Rd6dHxbLAmsFB9kQKmZkOs0oEz2xucvpjzfIzjfFfbmgvVfA4pV7Nli+j01oJ024Kg9SajU8rxmByJZm6/Gq1tZWKydlll15/qDXk5W0MAefl5eUH0hVsLZ9Y7mBsIPIrtNpYYsh5eET3NPtEr2PDRPC/Nbpa5zxXjgD51ZiBdIoQB1P2NimxIm018CGaORmZWfKnXF+Ub8XQ2UHN4XlRwaVenrxOq+dh3Y33Vd4+24CYlZdbIOoipWPxoX0SQCkl+JqaKx5MeJgWPcmILHMwzyLfUSAkcUXd0boIq61el2YkcNVhZ5eTOZLFft3ItKbqYqM8OtttRl665Gc3jB55XT0B5f9F4leapca/8W7Fuv2bjbfMHJ6/MzvZqZ4yF2l/9P6P/tPnK40WtRZAAAAAElFTkSuQmCC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2050" name="Picture 2" descr="http://turkcenet.org/yerel_res/5_1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267200"/>
            <a:ext cx="4238625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66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4338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rPr>
              <a:t>Ethernet</a:t>
            </a:r>
            <a:endParaRPr lang="th-TH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597900" cy="4724400"/>
          </a:xfrm>
        </p:spPr>
        <p:txBody>
          <a:bodyPr>
            <a:normAutofit/>
          </a:bodyPr>
          <a:lstStyle/>
          <a:p>
            <a:pPr algn="thaiDist" eaLnBrk="1" hangingPunct="1">
              <a:buFont typeface="Wingdings 2" pitchFamily="18" charset="2"/>
              <a:buNone/>
            </a:pPr>
            <a:r>
              <a:rPr lang="th-TH" altLang="th-TH" sz="2800" b="1" dirty="0" smtClean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	3. </a:t>
            </a:r>
            <a:r>
              <a:rPr lang="en-US" altLang="th-TH" sz="2800" b="1" dirty="0" smtClean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10 Base T</a:t>
            </a:r>
          </a:p>
          <a:p>
            <a:pPr marL="0" indent="0" algn="thaiDist">
              <a:buNone/>
            </a:pPr>
            <a:r>
              <a:rPr lang="en-US" altLang="th-TH" sz="2800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- ความเร็ว 10 เมกกะบิตต่อวินาที่</a:t>
            </a:r>
            <a:endParaRPr lang="en-US" altLang="th-TH" sz="2800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>
              <a:buNone/>
            </a:pP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		- ใช้สัญญาณ </a:t>
            </a:r>
            <a:r>
              <a:rPr lang="en-US" altLang="th-TH" sz="2800" dirty="0" smtClean="0">
                <a:latin typeface="TH SarabunPSK" pitchFamily="34" charset="-34"/>
                <a:cs typeface="TH SarabunPSK" pitchFamily="34" charset="-34"/>
              </a:rPr>
              <a:t>Baseband</a:t>
            </a:r>
            <a:endParaRPr lang="en-US" altLang="th-TH" sz="2800" dirty="0">
              <a:latin typeface="TH SarabunPSK" pitchFamily="34" charset="-34"/>
              <a:cs typeface="TH SarabunPSK" pitchFamily="34" charset="-34"/>
            </a:endParaRPr>
          </a:p>
          <a:p>
            <a:pPr algn="thaiDist">
              <a:buNone/>
            </a:pP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		- ใช้สายชนิด </a:t>
            </a:r>
            <a:r>
              <a:rPr lang="en-US" altLang="th-TH" sz="2800" dirty="0" smtClean="0">
                <a:latin typeface="TH SarabunPSK" pitchFamily="34" charset="-34"/>
                <a:cs typeface="TH SarabunPSK" pitchFamily="34" charset="-34"/>
              </a:rPr>
              <a:t>UTP (</a:t>
            </a:r>
            <a:r>
              <a:rPr lang="en-US" altLang="th-TH" sz="2800" dirty="0" err="1" smtClean="0">
                <a:latin typeface="TH SarabunPSK" pitchFamily="34" charset="-34"/>
                <a:cs typeface="TH SarabunPSK" pitchFamily="34" charset="-34"/>
              </a:rPr>
              <a:t>Unshield</a:t>
            </a:r>
            <a:r>
              <a:rPr lang="en-US" altLang="th-TH" sz="2800" dirty="0" smtClean="0">
                <a:latin typeface="TH SarabunPSK" pitchFamily="34" charset="-34"/>
                <a:cs typeface="TH SarabunPSK" pitchFamily="34" charset="-34"/>
              </a:rPr>
              <a:t> Twisted Pair) </a:t>
            </a: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หัวต่อชนิด </a:t>
            </a:r>
            <a:r>
              <a:rPr lang="en-US" altLang="th-TH" sz="2800" dirty="0" smtClean="0">
                <a:latin typeface="TH SarabunPSK" pitchFamily="34" charset="-34"/>
                <a:cs typeface="TH SarabunPSK" pitchFamily="34" charset="-34"/>
              </a:rPr>
              <a:t>RJ-45</a:t>
            </a:r>
            <a:endParaRPr lang="en-US" altLang="th-TH" sz="2800" dirty="0">
              <a:latin typeface="TH SarabunPSK" pitchFamily="34" charset="-34"/>
              <a:cs typeface="TH SarabunPSK" pitchFamily="34" charset="-34"/>
            </a:endParaRPr>
          </a:p>
          <a:p>
            <a:pPr algn="thaiDist">
              <a:buNone/>
            </a:pP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		- เครือข่ายผสมผสานระหว่าง </a:t>
            </a:r>
            <a:r>
              <a:rPr lang="en-US" altLang="th-TH" sz="2800" dirty="0" smtClean="0">
                <a:latin typeface="TH SarabunPSK" pitchFamily="34" charset="-34"/>
                <a:cs typeface="TH SarabunPSK" pitchFamily="34" charset="-34"/>
              </a:rPr>
              <a:t>Star </a:t>
            </a: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และ </a:t>
            </a:r>
            <a:r>
              <a:rPr lang="en-US" altLang="th-TH" sz="2800" dirty="0" smtClean="0">
                <a:latin typeface="TH SarabunPSK" pitchFamily="34" charset="-34"/>
                <a:cs typeface="TH SarabunPSK" pitchFamily="34" charset="-34"/>
              </a:rPr>
              <a:t>Ethernet </a:t>
            </a: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เข้าด้วยกัน</a:t>
            </a:r>
            <a:endParaRPr lang="en-US" altLang="th-TH" sz="2800" dirty="0">
              <a:latin typeface="TH SarabunPSK" pitchFamily="34" charset="-34"/>
              <a:cs typeface="TH SarabunPSK" pitchFamily="34" charset="-34"/>
            </a:endParaRPr>
          </a:p>
          <a:p>
            <a:pPr algn="thaiDist">
              <a:buNone/>
            </a:pPr>
            <a:endParaRPr lang="th-TH" altLang="th-TH" sz="2800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AutoShape 2" descr="data:image/png;base64,iVBORw0KGgoAAAANSUhEUgAAATYAAACjCAMAAAA3vsLfAAAAmVBMVEX////BwcHh4eEDAwPs7Ox8fHyJdbDExMTk5OSDg4Pz8/Ojo6N4eHisrKzHyMeXl5fd3d34+PjPz89BQUGKioqRkZFLS0tmZma7u7vV1dUeHh5gYGCnp6dTU1OxsbGAgIA3NzcuLi5ubm5YWFhDQ0MsLCydkrMUFBQjIyMQEBCFb6+OfLKTg7O+vcClnLebjbauqLq2s7uup7xNLp34AAAZ0UlEQVR4nO2diWKjuLKGBRIDCIEQq2R2gce4Z3qW8/4PdyVwErwkdnvpeG7nbwfa2I7hS5WqtALA/z+FHwt/9vk9p9AWfij+2Sf4nEKrD6mtvrCdlHMJtrqQMq/3Pximiyfmr+bLF1lbkPR9Grx+humNWb79EizFTz7tz9ZF1gaA7wFMmwjYtDR816iTEHFc09QEoetG4ZgC362BKNNfxOwuxOZ5ILGMIZSVTap6TJIk6M1NKSnLPK9FnV9Xfhz4sPxFsF0YEjwPt9zMvVwAy0aV48igCCscESaQsWZ52BuASwX3F9GF1lZ6eEWaxC4EIAHqTZPYhZnjoMFJT0amEEYgrGj58Zf9/9HFToozAbxAW9srtgIHiZGxUGEzVaAtSfnLWNvFTgq8jFRChczGRoUTKmyhsjY3zKxii2UStLIVvw62C63NNAHjaQgiDARiEcYC21gwJEBERYBDCoJUuan5uRfz83Qhti/t66tydZXOWNvmC9tJoc2H2LZf2E6KiVnluM8rCefjv0jWf62CA2f9ZRLX22R/YbtGX9iu0he2q/SF7Sp9YbtKX9iu0he2q/SF7Sp9YbtKX9iu0he2q/SF7Sp9YbtKX9iu0he2q/SF7Sp9YbtKX9iu0lej+DVC/KAHizKHffZJPb0SuF3DUT/W6rHZbjXE/LPP6tkl1oO015SPXhQYdiSHKu+sFv4yIzquVJpZxFnX4drADnIwyQq3dWX8y4wfuk6o4oSErS9GjkzTRApb01oWIZ99Ys+tsBOSmGtfrBfYXCv5Ktw+VLQ2pWV2+9bWfGE7o2h0lLW1h9isLyf9UGZsW8QcD5xUZun5j/7KYqr0t5y2NlUkRQhh0qtImlRjcP6jv7SCdZwbK523Bdy2ozzL8k7C7muQ1hl5cFzBzQZuVpvNarWF6t8Iv3z0vFDV8Fpp2tS8eN4oipQT4IgB5jjo+FUnmqvSO0/BD65Y494HGGMWOkzv0qfFhkkEUNE2zF+PY3L4arRupzN3KlvvWBq9vWbWh+++XagvVThgQZU7ao+fNmdjPRTAS0HOaQLwwAF2lGEhbXd6MwSg0MB4J/URhwTTG5jeUJVQaQPF6H6FNqoUNuwXuJbmM2MTaR4xywa1R1XZmxtmXhUoqjIKjL7ijAMg9ShtQitlelUeC5FnOSplZbGiC+ust3Fe3c/slLUx5FmOqtd7z4yNMRKwPAKc0lYWFfApcnlBhYULIyyEYtUqW2KVY9ks53wMPQ/L0s1NEnhNkCGjQlv/RJl4pTS2JEVpAvwaPzE2gK1owpbSwqhjDrjVcbrKQzHmsjWAmRnqTUHMCTELxmTEarIuXRuUHk/rkeSjWTj3OxtUeY3PpEf8VDw3NkVC2sAvUw+A0vJy9YO4tQkyvy4dlE0TKWQvSWX3yjTDpqhzzw2A73Fat7z2UH9PbEXLHekzlLnomZ1UYwOei3qbkjDKKbFx4VuG04ZF5BCzyfVUChQjBgpfGqIVg43j0nWxtGs3ypCQd8WG+xgnnCFs8KeOpAC7EXD6ljAfdivJ6rYqaLBuLVC3bYKqTQsDYOiz99OoHeLQH4ucul1MsIBG2nUeyu+NzUE7PTG2WTqFmDNZxvY2x9JHSbT77zvvuVqoGDA18X8F24+JJdH5N/24VLUA9WufhM5OyM1VZeERX/U5umOC+yaVMlaV7hzNXrXa9lXxq62J8oOK1j7nu0r8i9SBlf3ZJ/bcioZTaTOLv7B9qGfGZnizSsN+hG4JFVFX2+qsjIXUc2N8AmwEPljF9RlJWA3xsIZqox7xtFt1WZw9JGr/mLo2oakWTd0HKGk3rldeG/owwyDtmdphvWEs1A1ZT5CAsLEKdrKDByjqtcVVNwx2SfvFExR/v/mS76FwU+yVHXeWbcQaW3dDptXsYzNuvuR7yN7K4JHY/G6rktTy+vKN5e7i2bNg86F7gO2S8HgxtqAc28C8pWbvxMuW4mfBRiHdx2Zz/7wu5hakMLutbh9slxHgWbA1sNzHFlBJzkimF/t1kNw6ZJRmy2dPgo3JDd83HZta50S8i63NJlDedIIo9vefPgU21K+NAwbpeWyXO6mR3zj0wB/DvfN9Dmxm1oqDC3XPY6s/xMb5m7EZFXyv74+hgPPosMFJd70v8lkM98fpPgk20VXRvlfxC7Dxj7BRz/PfflsG+cmmOGznbVb01bqny5yOJW0ct9Xru/p8/8NPgi04TNvsujmLzTr06z1b8/Z+Wwur4lSzYjCu8qZJGtnBahFqsWyCIO12R1DeHjSBPAk2Dg+iou2fx9Z8hK1exgvbm5YROxFMjU1WtcMwtFXXLg4zWarX2hmbsR4OK2VPgs2H5UEgLclZbMlHPlovf2FAp0aQLDqqqtJ1LrWI7NtFZdjONLbOdMKIrkZ6lPI9CbYUHuYf3rmsjZD0A2z2Hjab157Ctu6zQ7Wwr5SyqophO+2zKlNbPRXN2Mbd2EovPD7fHTZRer4JRKRimvoRlGqrDL3S96aXo/nAO8I3j7Rg5BCbsd9yvy+/1PI+CqS2t5edhIApbAk+vLeG469irbaN15Bj5KD54RSeHswUiNA52Ty0w0ZjkmXMGzDgBAg9ClrV3wJSdTnVULtGVu9X6NKbDRZX68MK5o1VUpvu/R0cYCpsnh7nvSfkj02SqEeSSGi89IKiHbb23RPeYUv1uKfIU9kJJ0xyFYCnNIfPOWIxH4hoCFBII2CKMlDGqEO2fpqlwFQ7FPnvfs0ZobG6c7ORTfdasRGIFDZ+AttKeWo1ZNkQT9jwAttLSHgfG02FkSNqtYxbODNfOr55MtuCo/u57SEZHX+dxiJdpytHFEluh3ES84yIdZIZ0ca6FpsD8zs3G9l0z4mZitUQRs4hNuWkuyU7Ra2x4Ugw/APYYLuKWVqn1LZw9VpWKWwMMTQfqGqQunUCpJG6wPK9BJUuocCOLCNNAC9seXUbg4B3bm2zjcSSbymIzYAOCUfGprBtTDT3s3OFjdWVbLjz6qTnsKUlxsT3atAmLuqVtTnhDpuxykSG9MDPLASB9ErQGC4Frmd1w5Dm+tPEsDhAWZ38ODaGQt6sYHzYbHQztjpdVllVkeJC2B0Zm8YWzkcdvjUwVfV9PnoXY9ML+bvUL4G/aVju6yc7bMx0QKEP+KqE84h6CzFSha1UxSESlioMDWIkFESV8aPYmKjTXuWhVQ5hUd+Vm+0n7qLKqrIDqdK2k9b2ig3a2j6UCeDLra2gzRBSD6CBAGOgSTYFznoeoG1k6gDys7qNSg8Q202VkwZVKb2gqqvIdYPBr/zA+hFsqHarDsJtUQoTqbpPlwR3BGf7VmO9xVIVu3oI5WknnbFpJ2U0AXkNLi/boiRJBYj0iFhb/Uh3TvHC3ayiQDbKcX0VYtVbjDCIgC30PTpUvlLUILSQkZfMvHwKEitbRazNyxBPJTBGXgc7ej9wdumquterTGUOELqnnHQbzss1h7VyUpx4TiH0GeUXWdtPVrAaicedmdkkJtwVLMp7gbOpS9y3QOqAsD2Vtmls7U7jFEklj4rwYif9yTK2VY0AWgqjQMKVOus7YUvIosqq0rY1hOVJJ/V3VY90whYSlYklqbsunxHbJrNcjjHaFx/gKrHvYnCpyo2WaZuxgisDOYdCy5BgMPXXE7mDMTbgc2KrGovQwNkHx5AXwy61g9urDK677GkITaoq8rWIIvWYNP9XCE/P2Zu0hbWpaqkmb2lKyVSVb1UGd3rEwqdhcy2LWJ44sDcWJiMsvFu52Vylba9NILbfrlWesx3bcXqsp0c3dvoBd412trdZr9ft2LXz8jLa2lZVUeXUP1Eb/zQnnVohSVOb+waHUZTDjTRu81TbpwtsQTq3tgXHdxc1y/VufJiXtJHy1XD6Z4ZTJF2Xfk2LsXOPmng+0Unn/gC3RgfgmFGpqHeTvdllYjWv2W5gTdjSUyWVsemGLFYV+Wy1Whxmcsrb5id2fNR/89nYLKKKuENwKL2xjmp77hIbgb1PT8+/Mosu5crAItot11nAy0ZxwOght0/HNhdxC27qEkR9a9XeU2nFG8Qc0ndPBZXZmBVF23rLwh/LLE3z8dU+a7ifyz8BNg3On4s4J4y0iQQ+lDc5KV+2tulO0o9WW8Mhp160HzFZSaSUi7m/SbvXvP052Ox9bJYlLW7OyPRFG+WN1nbQ2xfDm5eewNne/OlPwIai0toeYFOhYXfBnH+frO2O2Pxue/uSYXz1mSOOcC0zvVxhtizbpt47rpHN4w9udtJ6iS3wNpvbh9k67bLJ/ydiw45tqaxzNUheW9IlMy6Xeo3+bzIhs1+x3WJttr/fSbpt73D6yXKk1k/CxsygzEe4zSwvcJgSEobnuqlvCAdFtWKYfH+70pux7fX22S7sz5/hWfFukcH8FGxRKYct3BZpECI8V+Cxjpoi3OVpYe1au/FB0/XemIDY5R62W8e2zULjYgjJo7Exh0vdiBs3tvPW4uGYInScZYbrvHR7TgWctrYfmeJy2Kta8sWT4NaxbbsrWRZuj8WGvUEVZr3lC/baIuk44T6yl+PRhGwyOh9W89yOhbyl6Nu2PB7SWyd0+eYMXt2Bu9RyKUo8PHLiUA1byw/M11ZcJ9QtW8fIzFAEdvRdI+O6Q74+nvvTurrr3JXTjlh628hk6k6fthaZXifT68PBh2+e5eMEUViRSAS6zSkQkd16QkSBeMwKQT7MOXpjJkzzGBkyxZznClu7qC3CSIWEniYLpVKZ3yRr2jap3rqN3qbzocSdnsyH2i5NSDEpbxW2m/OPZLNWadNabcdxs96MGwi7zThmd5yMv5DCpipOum3eVJ55Etlb0R/NHhrYOpIelEb2dsaWzIzIDC95w5aSiWQyYxsX1XKpsN1sFNLVY1JV8Jp385YZj8OmcgvXF8Zhu9oUFqK9nDZ6SdtOYPNhQd+saYfNSt5IptaMbSYJF32POYTDzdiIe+poFD8Gm6ewTTWn8rB5SHniK69gbsydO1/sIDiBjULp6bjgulOosPRMQKpI6QmBzXRo3qaJR6nnwkVPd3HTnMidyNGKXlricdjmVlxK1E/0amZvjd46e/j3nz//mrDpbIF7Vl778OA0KdxuRrhZwZV6bLar7XbcvjyD40Y9G6fduNYaF+O6cQYPf9kVIuvqhOIHYaMwT6YqlDc1SHrhIbLv//7z+5+/ffv2+4St9tIiGwbCj6wNubp0z4t82rw93v47v17MYyStxeUoa7s9/wioR7dWqoLTFKGsroWVSm3qx0wppTtrs+hLQ+4rMuWZ//7vr7//+G2SwmZHbhZnkpb+CSfVS3Fcol1P6NIpgzy5i02wtXg5CRbR4JErU+7Kth02XV+3X8qvf//6c4fsFZuUnhGGcyS93a9edaflF/E6eC2cbR/d8wwPpUpy69VJlbmlemq+8sy/fv/j229LTU4aBO9G0ifQDptOo3DgPRSbB2WzZ20K2lSY/Xag318j6RNjizS2xsDYtGzxWGx5c+Ck9u9HzE5h633vzrp1OPtkbVjIAoU5N63soU66K9tmJ7VSje0EtWNsXRZX6l+2vxuG/V12tKt2u8NPZvDWJosZm8+NPhdhIU4nwPfRiZBwITZXVbyQ46jN8c75aOcc7Uy9c1p+47XMTupGoAyjPFLVrbsQOqlbsB2NDrpNd8JGKQA1CfFDsb3mbT/spO7xWLSbdA9sUySVpdc4GD3Y2shxSLgIW3NfbHexNo0NY0k1vUdb25VOemdsd7A2VUtgr81G6J3K/X10fSR9Nic1A2OVE/kq0lb1w9rFPVhca23Ho7pvonYjNjbC6U5q7RDH8bDaZpvNsHlYTi7aXUxI/+NOasOuiJu8mya7YVphKxdt0j1qJbIIrqfq1X8dG6myPrb68RUbKUQb9A+rAhpwRa7D9lR5W2/1VUyKdoctQ1YvOrssHrSEG2M+3LxhuzAk2OUPdi+fV7C+BRtqPYXNKhbWlketbbQPaN1leLKYBMZnrW3XuqvbjXQPs+3DVdt2b4+uWz47OnDJyzcNcQtbXilr69cv2JBVKGvjJ5f6vEUMO7tpEg6BA/kokn779tvf/0zYXnrllZNaprkYz/3yOPHs0pfDWxorndavtLV1e05qeHd1Um1mi8IYSdjRd530j7//+pfrqVZTr7w9G1z5ZO1trE902dav9pw0qO51lmwfmYbmhLyFxD22tm/f/vjzr//9a9i6GDO4PZVtk8E9XzOliqRFbOXz/UmZwtYUIqbjvRIQfJClOmFpVSOE5NBJv/325+///Pt9QmYb+n4vfOej3L4MW60XhHhZpx7j6KE3bIrgGI99u3JLz/N82frFQLv2+lnuh2L7+RaqIFzlnuDkzUm/ac/8n0I2eaRt+DRtLJJMyIyLsXlrOZbInQsXnjrJY5dzzVdrPQZnOwtu1WWN6xPrqlwttvBSFMCuRNpzjYbsrO2vv3//53uwmzgaCd8i03BUd1o4zH7Bdq6ijGMMBAnjAAhfgLRACGDbwMwR/N7R7UUHd0i/ezGCXy0ORTBO6lC3tEQJmTv8+PcJ2XcjEKGJGOL6BSIbO4hU2BXa3iJ+/qTy0lGgNtTo6RC5XS1Zk/eJU0hyxUoHF13VAbbFHxbpWVoY6e9Fr1/uqPit/4I/sKrxSxHnBJtY+58e/hGmRDvpVO4rM3sZgISBU6u3ePbueahXVcjP9wuhPpbIqVAkgPR9EkondlhsFGH4wfo4t+gDbHTVxiuaCD1X68Vxw77tRgJqlJxebw+fvN/17KlIwDXRBdc0AdIn6TQaPBBvw9ycUJXloUCLKbl6Yll/bl1hhgCjmSiwQ4bW961QcgmA9Ahy7nmbpoU+wMZAQhnLDWVqWJdI2uKiSq+ojSohqbY3fVC/wvQEVb0Rp1dmnYs4zaCyXIuUigwyEiOK3sa5maGeCRseDODCyF3Bs7ceF3rwVVbnWCY4KTU2kQFQ+RKZ97zf0EIfYAMgKQEr+owy10nzTBcTCpvCKWBiVX0PHNkT5FeSyqJC2KpyVL53jTqoOmbZwi6fIqWD0ZuZORpZFJ4akYr1+hbJmYKdFbmfVGFv5ylfeX4VFLilXhb2yHzQWL2PsXmAVTRsw9wsqBkL/XfN88JAmd1Ip4q8FNEy7VFSOdLgLvKTIHv3CnURh8xkC0eV7pI0ehmNagoVScNTA1J34JwexmeiO2sG6QBPhgUxDCS9moWyN7GP0R3vQLd3Meew5RHIhAxJAPQdAcSgUlKE85B4gPiyl1niUkATQP1myHsZZO99EZjAOTiQG5jpIo6G8+C24MgzD7lhuoG3Nv7fWWexFcGETdpgUNiiaSwiKkLpqZhlUV6LhII0AWlNVLIViA+nmGhPRQ6v4Ka3Guka0ZR2nBfm6+ExznatLsOWv2ATgx0EAquQoLBxL8GUa2wuSEsusU9F9nFiosA5WJVWcNW7pTg17vmEQiH69thNsQ6w+HX42t4yhewkZfNuSdyH2KgPGBGgCC3TDUCuF7aLV6tND9yc1MCyURFnDvX0/Vapz2Q8CDac6zFE0QBXXZUGh6Oe30EWBbraFZ/A5ukZBnScpzl6IW8Wr9mnFg3H90viPsT2ADGn3sZ1uFiZ513p0eMqWvA6JTHsj4v2slNRu2hNEAQM5zUngfq7Ir3ypIh4rpfWxLY6gg0bMzNC2I7ul438bGzI8bdZ7ZyFZiozC6LAoJZeamttnch4y8LFqCocmlUJjot6JTOBZNGLsMu9VZ5xbOUtB6SoGpTFRtr3J9hfqQ+x2UfzfBle7pDxUpJN+0tOCqF6WxE3+oibY0ZTq5vfZHrKaUWdk7cupA0JS6KCt+MMYRLxgknPJ4xLUeGoc4LczrEoTBeLWGRhWCDjfs3WH2BT5XB3OKw6cqcLCIje8TZu57Y5XOg1BStwVsx0ar3IDDlc8GPPM1UVv6T9FsK2SI13Y4yX+JxE0lPFmPQVNlfVasq2yIhBgK0qV0Pjq/qMaefVOsxxnfycsk2vWhZsEHC0fzgC6fq8KqIBC0Ng6zwEr21QV0hVIhmulGE6sYpVZ/JS7Dj+Zq3z3b11K5aFmW5zk9lWWVnKP5z9parLeYVyv9Crs6ZixuYKVc+V6gQBzihVdXye2cagsBmNYvgTsEW6SyFAURF7TFRVjlMbEZuypG/rKGd64Tv1LpvVWdbgtqpqNABeZGeG/TMUxXAsVLp76Kg6ZkYR94j2TJjzEJ1JFzzLaRtUhevaWOGG1w1wKW8RbYIcRDCghXLO1PIznK5Ej1Ac0Z/hpHzyR9b7KA5SjgkPepkGOc4ds+IamztVP3HhhAMaa1XhynAfoepckzpDSQtXsmlk+ZK36TqpoTzTJ9O6gZJedCsluwZehD0UVuo7jcGoQc2BF0sUeiC08p4BnuUmaDKaRCUGQUbo3Rp9z2DDToGAMvZSrmqQbEGQszBRlqUbzqeFPjFASQ7V3xzktDc3Rd6dHxbLAmsFB9kQKmZkOs0oEz2xucvpjzfIzjfFfbmgvVfA4pV7Nli+j01oJ024Kg9SajU8rxmByJZm6/Gq1tZWKydlll15/qDXk5W0MAefl5eUH0hVsLZ9Y7mBsIPIrtNpYYsh5eET3NPtEr2PDRPC/Nbpa5zxXjgD51ZiBdIoQB1P2NimxIm018CGaORmZWfKnXF+Ub8XQ2UHN4XlRwaVenrxOq+dh3Y33Vd4+24CYlZdbIOoipWPxoX0SQCkl+JqaKx5MeJgWPcmILHMwzyLfUSAkcUXd0boIq61el2YkcNVhZ5eTOZLFft3ItKbqYqM8OtttRl665Gc3jB55XT0B5f9F4leapca/8W7Fuv2bjbfMHJ6/MzvZqZ4yF2l/9P6P/tPnK40WtRZAAAAAElFTkSuQmCC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4" name="AutoShape 4" descr="data:image/png;base64,iVBORw0KGgoAAAANSUhEUgAAATYAAACjCAMAAAA3vsLfAAAAmVBMVEX////BwcHh4eEDAwPs7Ox8fHyJdbDExMTk5OSDg4Pz8/Ojo6N4eHisrKzHyMeXl5fd3d34+PjPz89BQUGKioqRkZFLS0tmZma7u7vV1dUeHh5gYGCnp6dTU1OxsbGAgIA3NzcuLi5ubm5YWFhDQ0MsLCydkrMUFBQjIyMQEBCFb6+OfLKTg7O+vcClnLebjbauqLq2s7uup7xNLp34AAAZ0UlEQVR4nO2diWKjuLKGBRIDCIEQq2R2gce4Z3qW8/4PdyVwErwkdnvpeG7nbwfa2I7hS5WqtALA/z+FHwt/9vk9p9AWfij+2Sf4nEKrD6mtvrCdlHMJtrqQMq/3Pximiyfmr+bLF1lbkPR9Grx+humNWb79EizFTz7tz9ZF1gaA7wFMmwjYtDR816iTEHFc09QEoetG4ZgC362BKNNfxOwuxOZ5ILGMIZSVTap6TJIk6M1NKSnLPK9FnV9Xfhz4sPxFsF0YEjwPt9zMvVwAy0aV48igCCscESaQsWZ52BuASwX3F9GF1lZ6eEWaxC4EIAHqTZPYhZnjoMFJT0amEEYgrGj58Zf9/9HFToozAbxAW9srtgIHiZGxUGEzVaAtSfnLWNvFTgq8jFRChczGRoUTKmyhsjY3zKxii2UStLIVvw62C63NNAHjaQgiDARiEcYC21gwJEBERYBDCoJUuan5uRfz83Qhti/t66tydZXOWNvmC9tJoc2H2LZf2E6KiVnluM8rCefjv0jWf62CA2f9ZRLX22R/YbtGX9iu0he2q/SF7Sp9YbtKX9iu0he2q/SF7Sp9YbtKX9iu0he2q/SF7Sp9YbtKX9iu0he2q/SF7Sp9YbtKX9iu0lej+DVC/KAHizKHffZJPb0SuF3DUT/W6rHZbjXE/LPP6tkl1oO015SPXhQYdiSHKu+sFv4yIzquVJpZxFnX4drADnIwyQq3dWX8y4wfuk6o4oSErS9GjkzTRApb01oWIZ99Ys+tsBOSmGtfrBfYXCv5Ktw+VLQ2pWV2+9bWfGE7o2h0lLW1h9isLyf9UGZsW8QcD5xUZun5j/7KYqr0t5y2NlUkRQhh0qtImlRjcP6jv7SCdZwbK523Bdy2ozzL8k7C7muQ1hl5cFzBzQZuVpvNarWF6t8Iv3z0vFDV8Fpp2tS8eN4oipQT4IgB5jjo+FUnmqvSO0/BD65Y494HGGMWOkzv0qfFhkkEUNE2zF+PY3L4arRupzN3KlvvWBq9vWbWh+++XagvVThgQZU7ao+fNmdjPRTAS0HOaQLwwAF2lGEhbXd6MwSg0MB4J/URhwTTG5jeUJVQaQPF6H6FNqoUNuwXuJbmM2MTaR4xywa1R1XZmxtmXhUoqjIKjL7ijAMg9ShtQitlelUeC5FnOSplZbGiC+ust3Fe3c/slLUx5FmOqtd7z4yNMRKwPAKc0lYWFfApcnlBhYULIyyEYtUqW2KVY9ks53wMPQ/L0s1NEnhNkCGjQlv/RJl4pTS2JEVpAvwaPzE2gK1owpbSwqhjDrjVcbrKQzHmsjWAmRnqTUHMCTELxmTEarIuXRuUHk/rkeSjWTj3OxtUeY3PpEf8VDw3NkVC2sAvUw+A0vJy9YO4tQkyvy4dlE0TKWQvSWX3yjTDpqhzzw2A73Fat7z2UH9PbEXLHekzlLnomZ1UYwOei3qbkjDKKbFx4VuG04ZF5BCzyfVUChQjBgpfGqIVg43j0nWxtGs3ypCQd8WG+xgnnCFs8KeOpAC7EXD6ljAfdivJ6rYqaLBuLVC3bYKqTQsDYOiz99OoHeLQH4ucul1MsIBG2nUeyu+NzUE7PTG2WTqFmDNZxvY2x9JHSbT77zvvuVqoGDA18X8F24+JJdH5N/24VLUA9WufhM5OyM1VZeERX/U5umOC+yaVMlaV7hzNXrXa9lXxq62J8oOK1j7nu0r8i9SBlf3ZJ/bcioZTaTOLv7B9qGfGZnizSsN+hG4JFVFX2+qsjIXUc2N8AmwEPljF9RlJWA3xsIZqox7xtFt1WZw9JGr/mLo2oakWTd0HKGk3rldeG/owwyDtmdphvWEs1A1ZT5CAsLEKdrKDByjqtcVVNwx2SfvFExR/v/mS76FwU+yVHXeWbcQaW3dDptXsYzNuvuR7yN7K4JHY/G6rktTy+vKN5e7i2bNg86F7gO2S8HgxtqAc28C8pWbvxMuW4mfBRiHdx2Zz/7wu5hakMLutbh9slxHgWbA1sNzHFlBJzkimF/t1kNw6ZJRmy2dPgo3JDd83HZta50S8i63NJlDedIIo9vefPgU21K+NAwbpeWyXO6mR3zj0wB/DvfN9Dmxm1oqDC3XPY6s/xMb5m7EZFXyv74+hgPPosMFJd70v8lkM98fpPgk20VXRvlfxC7Dxj7BRz/PfflsG+cmmOGznbVb01bqny5yOJW0ct9Xru/p8/8NPgi04TNvsujmLzTr06z1b8/Z+Wwur4lSzYjCu8qZJGtnBahFqsWyCIO12R1DeHjSBPAk2Dg+iou2fx9Z8hK1exgvbm5YROxFMjU1WtcMwtFXXLg4zWarX2hmbsR4OK2VPgs2H5UEgLclZbMlHPlovf2FAp0aQLDqqqtJ1LrWI7NtFZdjONLbOdMKIrkZ6lPI9CbYUHuYf3rmsjZD0A2z2Hjab157Ctu6zQ7Wwr5SyqophO+2zKlNbPRXN2Mbd2EovPD7fHTZRer4JRKRimvoRlGqrDL3S96aXo/nAO8I3j7Rg5BCbsd9yvy+/1PI+CqS2t5edhIApbAk+vLeG469irbaN15Bj5KD54RSeHswUiNA52Ty0w0ZjkmXMGzDgBAg9ClrV3wJSdTnVULtGVu9X6NKbDRZX68MK5o1VUpvu/R0cYCpsnh7nvSfkj02SqEeSSGi89IKiHbb23RPeYUv1uKfIU9kJJ0xyFYCnNIfPOWIxH4hoCFBII2CKMlDGqEO2fpqlwFQ7FPnvfs0ZobG6c7ORTfdasRGIFDZ+AttKeWo1ZNkQT9jwAttLSHgfG02FkSNqtYxbODNfOr55MtuCo/u57SEZHX+dxiJdpytHFEluh3ES84yIdZIZ0ca6FpsD8zs3G9l0z4mZitUQRs4hNuWkuyU7Ra2x4Ugw/APYYLuKWVqn1LZw9VpWKWwMMTQfqGqQunUCpJG6wPK9BJUuocCOLCNNAC9seXUbg4B3bm2zjcSSbymIzYAOCUfGprBtTDT3s3OFjdWVbLjz6qTnsKUlxsT3atAmLuqVtTnhDpuxykSG9MDPLASB9ErQGC4Frmd1w5Dm+tPEsDhAWZ38ODaGQt6sYHzYbHQztjpdVllVkeJC2B0Zm8YWzkcdvjUwVfV9PnoXY9ML+bvUL4G/aVju6yc7bMx0QKEP+KqE84h6CzFSha1UxSESlioMDWIkFESV8aPYmKjTXuWhVQ5hUd+Vm+0n7qLKqrIDqdK2k9b2ig3a2j6UCeDLra2gzRBSD6CBAGOgSTYFznoeoG1k6gDys7qNSg8Q202VkwZVKb2gqqvIdYPBr/zA+hFsqHarDsJtUQoTqbpPlwR3BGf7VmO9xVIVu3oI5WknnbFpJ2U0AXkNLi/boiRJBYj0iFhb/Uh3TvHC3ayiQDbKcX0VYtVbjDCIgC30PTpUvlLUILSQkZfMvHwKEitbRazNyxBPJTBGXgc7ej9wdumquterTGUOELqnnHQbzss1h7VyUpx4TiH0GeUXWdtPVrAaicedmdkkJtwVLMp7gbOpS9y3QOqAsD2Vtmls7U7jFEklj4rwYif9yTK2VY0AWgqjQMKVOus7YUvIosqq0rY1hOVJJ/V3VY90whYSlYklqbsunxHbJrNcjjHaFx/gKrHvYnCpyo2WaZuxgisDOYdCy5BgMPXXE7mDMTbgc2KrGovQwNkHx5AXwy61g9urDK677GkITaoq8rWIIvWYNP9XCE/P2Zu0hbWpaqkmb2lKyVSVb1UGd3rEwqdhcy2LWJ44sDcWJiMsvFu52Vylba9NILbfrlWesx3bcXqsp0c3dvoBd412trdZr9ft2LXz8jLa2lZVUeXUP1Eb/zQnnVohSVOb+waHUZTDjTRu81TbpwtsQTq3tgXHdxc1y/VufJiXtJHy1XD6Z4ZTJF2Xfk2LsXOPmng+0Unn/gC3RgfgmFGpqHeTvdllYjWv2W5gTdjSUyWVsemGLFYV+Wy1Whxmcsrb5id2fNR/89nYLKKKuENwKL2xjmp77hIbgb1PT8+/Mosu5crAItot11nAy0ZxwOght0/HNhdxC27qEkR9a9XeU2nFG8Qc0ndPBZXZmBVF23rLwh/LLE3z8dU+a7ifyz8BNg3On4s4J4y0iQQ+lDc5KV+2tulO0o9WW8Mhp160HzFZSaSUi7m/SbvXvP052Ox9bJYlLW7OyPRFG+WN1nbQ2xfDm5eewNne/OlPwIai0toeYFOhYXfBnH+frO2O2Pxue/uSYXz1mSOOcC0zvVxhtizbpt47rpHN4w9udtJ6iS3wNpvbh9k67bLJ/ydiw45tqaxzNUheW9IlMy6Xeo3+bzIhs1+x3WJttr/fSbpt73D6yXKk1k/CxsygzEe4zSwvcJgSEobnuqlvCAdFtWKYfH+70pux7fX22S7sz5/hWfFukcH8FGxRKYct3BZpECI8V+Cxjpoi3OVpYe1au/FB0/XemIDY5R62W8e2zULjYgjJo7Exh0vdiBs3tvPW4uGYInScZYbrvHR7TgWctrYfmeJy2Kta8sWT4NaxbbsrWRZuj8WGvUEVZr3lC/baIuk44T6yl+PRhGwyOh9W89yOhbyl6Nu2PB7SWyd0+eYMXt2Bu9RyKUo8PHLiUA1byw/M11ZcJ9QtW8fIzFAEdvRdI+O6Q74+nvvTurrr3JXTjlh628hk6k6fthaZXifT68PBh2+e5eMEUViRSAS6zSkQkd16QkSBeMwKQT7MOXpjJkzzGBkyxZznClu7qC3CSIWEniYLpVKZ3yRr2jap3rqN3qbzocSdnsyH2i5NSDEpbxW2m/OPZLNWadNabcdxs96MGwi7zThmd5yMv5DCpipOum3eVJ55Etlb0R/NHhrYOpIelEb2dsaWzIzIDC95w5aSiWQyYxsX1XKpsN1sFNLVY1JV8Jp385YZj8OmcgvXF8Zhu9oUFqK9nDZ6SdtOYPNhQd+saYfNSt5IptaMbSYJF32POYTDzdiIe+poFD8Gm6ewTTWn8rB5SHniK69gbsydO1/sIDiBjULp6bjgulOosPRMQKpI6QmBzXRo3qaJR6nnwkVPd3HTnMidyNGKXlricdjmVlxK1E/0amZvjd46e/j3nz//mrDpbIF7Vl778OA0KdxuRrhZwZV6bLar7XbcvjyD40Y9G6fduNYaF+O6cQYPf9kVIuvqhOIHYaMwT6YqlDc1SHrhIbLv//7z+5+/ffv2+4St9tIiGwbCj6wNubp0z4t82rw93v47v17MYyStxeUoa7s9/wioR7dWqoLTFKGsroWVSm3qx0wppTtrs+hLQ+4rMuWZ//7vr7//+G2SwmZHbhZnkpb+CSfVS3Fcol1P6NIpgzy5i02wtXg5CRbR4JErU+7Kth02XV+3X8qvf//6c4fsFZuUnhGGcyS93a9edaflF/E6eC2cbR/d8wwPpUpy69VJlbmlemq+8sy/fv/j229LTU4aBO9G0ifQDptOo3DgPRSbB2WzZ20K2lSY/Xag318j6RNjizS2xsDYtGzxWGx5c+Ck9u9HzE5h633vzrp1OPtkbVjIAoU5N63soU66K9tmJ7VSje0EtWNsXRZX6l+2vxuG/V12tKt2u8NPZvDWJosZm8+NPhdhIU4nwPfRiZBwITZXVbyQ46jN8c75aOcc7Uy9c1p+47XMTupGoAyjPFLVrbsQOqlbsB2NDrpNd8JGKQA1CfFDsb3mbT/spO7xWLSbdA9sUySVpdc4GD3Y2shxSLgIW3NfbHexNo0NY0k1vUdb25VOemdsd7A2VUtgr81G6J3K/X10fSR9Nic1A2OVE/kq0lb1w9rFPVhca23Ho7pvonYjNjbC6U5q7RDH8bDaZpvNsHlYTi7aXUxI/+NOasOuiJu8mya7YVphKxdt0j1qJbIIrqfq1X8dG6myPrb68RUbKUQb9A+rAhpwRa7D9lR5W2/1VUyKdoctQ1YvOrssHrSEG2M+3LxhuzAk2OUPdi+fV7C+BRtqPYXNKhbWlketbbQPaN1leLKYBMZnrW3XuqvbjXQPs+3DVdt2b4+uWz47OnDJyzcNcQtbXilr69cv2JBVKGvjJ5f6vEUMO7tpEg6BA/kokn779tvf/0zYXnrllZNaprkYz/3yOPHs0pfDWxorndavtLV1e05qeHd1Um1mi8IYSdjRd530j7//+pfrqVZTr7w9G1z5ZO1trE902dav9pw0qO51lmwfmYbmhLyFxD22tm/f/vjzr//9a9i6GDO4PZVtk8E9XzOliqRFbOXz/UmZwtYUIqbjvRIQfJClOmFpVSOE5NBJv/325+///Pt9QmYb+n4vfOej3L4MW60XhHhZpx7j6KE3bIrgGI99u3JLz/N82frFQLv2+lnuh2L7+RaqIFzlnuDkzUm/ac/8n0I2eaRt+DRtLJJMyIyLsXlrOZbInQsXnjrJY5dzzVdrPQZnOwtu1WWN6xPrqlwttvBSFMCuRNpzjYbsrO2vv3//53uwmzgaCd8i03BUd1o4zH7Bdq6ijGMMBAnjAAhfgLRACGDbwMwR/N7R7UUHd0i/ezGCXy0ORTBO6lC3tEQJmTv8+PcJ2XcjEKGJGOL6BSIbO4hU2BXa3iJ+/qTy0lGgNtTo6RC5XS1Zk/eJU0hyxUoHF13VAbbFHxbpWVoY6e9Fr1/uqPit/4I/sKrxSxHnBJtY+58e/hGmRDvpVO4rM3sZgISBU6u3ePbueahXVcjP9wuhPpbIqVAkgPR9EkondlhsFGH4wfo4t+gDbHTVxiuaCD1X68Vxw77tRgJqlJxebw+fvN/17KlIwDXRBdc0AdIn6TQaPBBvw9ycUJXloUCLKbl6Yll/bl1hhgCjmSiwQ4bW961QcgmA9Ahy7nmbpoU+wMZAQhnLDWVqWJdI2uKiSq+ojSohqbY3fVC/wvQEVb0Rp1dmnYs4zaCyXIuUigwyEiOK3sa5maGeCRseDODCyF3Bs7ceF3rwVVbnWCY4KTU2kQFQ+RKZ97zf0EIfYAMgKQEr+owy10nzTBcTCpvCKWBiVX0PHNkT5FeSyqJC2KpyVL53jTqoOmbZwi6fIqWD0ZuZORpZFJ4akYr1+hbJmYKdFbmfVGFv5ylfeX4VFLilXhb2yHzQWL2PsXmAVTRsw9wsqBkL/XfN88JAmd1Ip4q8FNEy7VFSOdLgLvKTIHv3CnURh8xkC0eV7pI0ehmNagoVScNTA1J34JwexmeiO2sG6QBPhgUxDCS9moWyN7GP0R3vQLd3Meew5RHIhAxJAPQdAcSgUlKE85B4gPiyl1niUkATQP1myHsZZO99EZjAOTiQG5jpIo6G8+C24MgzD7lhuoG3Nv7fWWexFcGETdpgUNiiaSwiKkLpqZhlUV6LhII0AWlNVLIViA+nmGhPRQ6v4Ka3Guka0ZR2nBfm6+ExznatLsOWv2ATgx0EAquQoLBxL8GUa2wuSEsusU9F9nFiosA5WJVWcNW7pTg17vmEQiH69thNsQ6w+HX42t4yhewkZfNuSdyH2KgPGBGgCC3TDUCuF7aLV6tND9yc1MCyURFnDvX0/Vapz2Q8CDac6zFE0QBXXZUGh6Oe30EWBbraFZ/A5ukZBnScpzl6IW8Wr9mnFg3H90viPsT2ADGn3sZ1uFiZ513p0eMqWvA6JTHsj4v2slNRu2hNEAQM5zUngfq7Ir3ypIh4rpfWxLY6gg0bMzNC2I7ul438bGzI8bdZ7ZyFZiozC6LAoJZeamttnch4y8LFqCocmlUJjot6JTOBZNGLsMu9VZ5xbOUtB6SoGpTFRtr3J9hfqQ+x2UfzfBle7pDxUpJN+0tOCqF6WxE3+oibY0ZTq5vfZHrKaUWdk7cupA0JS6KCt+MMYRLxgknPJ4xLUeGoc4LczrEoTBeLWGRhWCDjfs3WH2BT5XB3OKw6cqcLCIje8TZu57Y5XOg1BStwVsx0ar3IDDlc8GPPM1UVv6T9FsK2SI13Y4yX+JxE0lPFmPQVNlfVasq2yIhBgK0qV0Pjq/qMaefVOsxxnfycsk2vWhZsEHC0fzgC6fq8KqIBC0Ng6zwEr21QV0hVIhmulGE6sYpVZ/JS7Dj+Zq3z3b11K5aFmW5zk9lWWVnKP5z9parLeYVyv9Crs6ZixuYKVc+V6gQBzihVdXye2cagsBmNYvgTsEW6SyFAURF7TFRVjlMbEZuypG/rKGd64Tv1LpvVWdbgtqpqNABeZGeG/TMUxXAsVLp76Kg6ZkYR94j2TJjzEJ1JFzzLaRtUhevaWOGG1w1wKW8RbYIcRDCghXLO1PIznK5Ej1Ac0Z/hpHzyR9b7KA5SjgkPepkGOc4ds+IamztVP3HhhAMaa1XhynAfoepckzpDSQtXsmlk+ZK36TqpoTzTJ9O6gZJedCsluwZehD0UVuo7jcGoQc2BF0sUeiC08p4BnuUmaDKaRCUGQUbo3Rp9z2DDToGAMvZSrmqQbEGQszBRlqUbzqeFPjFASQ7V3xzktDc3Rd6dHxbLAmsFB9kQKmZkOs0oEz2xucvpjzfIzjfFfbmgvVfA4pV7Nli+j01oJ024Kg9SajU8rxmByJZm6/Gq1tZWKydlll15/qDXk5W0MAefl5eUH0hVsLZ9Y7mBsIPIrtNpYYsh5eET3NPtEr2PDRPC/Nbpa5zxXjgD51ZiBdIoQB1P2NimxIm018CGaORmZWfKnXF+Ub8XQ2UHN4XlRwaVenrxOq+dh3Y33Vd4+24CYlZdbIOoipWPxoX0SQCkl+JqaKx5MeJgWPcmILHMwzyLfUSAkcUXd0boIq61el2YkcNVhZ5eTOZLFft3ItKbqYqM8OtttRl665Gc3jB55XT0B5f9F4leapca/8W7Fuv2bjbfMHJ6/MzvZqZ4yF2l/9P6P/tPnK40WtRZAAAAAElFTkSuQmCC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4267200"/>
            <a:ext cx="48387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8111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4338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rPr>
              <a:t>ระบบเครือข่ายความเร็วสูง</a:t>
            </a:r>
            <a:endParaRPr lang="th-TH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686800" cy="4724400"/>
          </a:xfrm>
        </p:spPr>
        <p:txBody>
          <a:bodyPr>
            <a:normAutofit/>
          </a:bodyPr>
          <a:lstStyle/>
          <a:p>
            <a:pPr algn="thaiDist" eaLnBrk="1" hangingPunct="1">
              <a:buFont typeface="Wingdings 2" pitchFamily="18" charset="2"/>
              <a:buNone/>
            </a:pPr>
            <a:r>
              <a:rPr lang="th-TH" altLang="th-TH" sz="2800" b="1" dirty="0" smtClean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altLang="th-TH" sz="2800" b="1" dirty="0" smtClean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FDDI (Fiber Distributed Data Interface)</a:t>
            </a:r>
          </a:p>
          <a:p>
            <a:pPr marL="0" indent="0" algn="thaiDist">
              <a:buNone/>
            </a:pPr>
            <a:r>
              <a:rPr lang="en-US" altLang="th-TH" sz="2800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เป็นระบบแรกที่มีการวางมาตรฐานที่ใช้ตัวกลางที่</a:t>
            </a:r>
            <a:r>
              <a:rPr lang="th-TH" altLang="th-TH" sz="2800" dirty="0" err="1" smtClean="0">
                <a:latin typeface="TH SarabunPSK" pitchFamily="34" charset="-34"/>
                <a:cs typeface="TH SarabunPSK" pitchFamily="34" charset="-34"/>
              </a:rPr>
              <a:t>เป๋น</a:t>
            </a: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สายเส้นใยแก้วนำแสง </a:t>
            </a:r>
            <a:r>
              <a:rPr lang="en-US" altLang="th-TH" sz="2800" dirty="0" smtClean="0">
                <a:latin typeface="TH SarabunPSK" pitchFamily="34" charset="-34"/>
                <a:cs typeface="TH SarabunPSK" pitchFamily="34" charset="-34"/>
              </a:rPr>
              <a:t>FDDI </a:t>
            </a: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เป็นเครือข่าย </a:t>
            </a:r>
            <a:r>
              <a:rPr lang="en-US" altLang="th-TH" sz="2800" dirty="0" smtClean="0">
                <a:latin typeface="TH SarabunPSK" pitchFamily="34" charset="-34"/>
                <a:cs typeface="TH SarabunPSK" pitchFamily="34" charset="-34"/>
              </a:rPr>
              <a:t>LAN </a:t>
            </a: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ที่ใช้ความเร็ว 100 เมกกะบิตต่อวินาที โดยได้พัฒนาขึ้นเมื่อปี ค.ศ. 1986เป็นเครื่องข่ายแบบแบ</a:t>
            </a:r>
            <a:r>
              <a:rPr lang="th-TH" altLang="th-TH" sz="2800" dirty="0" err="1" smtClean="0">
                <a:latin typeface="TH SarabunPSK" pitchFamily="34" charset="-34"/>
                <a:cs typeface="TH SarabunPSK" pitchFamily="34" charset="-34"/>
              </a:rPr>
              <a:t>คโบน</a:t>
            </a: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 (</a:t>
            </a:r>
            <a:r>
              <a:rPr lang="en-US" altLang="th-TH" sz="2800" dirty="0" smtClean="0">
                <a:latin typeface="TH SarabunPSK" pitchFamily="34" charset="-34"/>
                <a:cs typeface="TH SarabunPSK" pitchFamily="34" charset="-34"/>
              </a:rPr>
              <a:t>Back Bone</a:t>
            </a: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) เหมาะสมกับเครือข่ายขนาดใหญ่ เหมาะกับงานประชุมผ่านวิดีโอ (</a:t>
            </a:r>
            <a:r>
              <a:rPr lang="en-US" altLang="th-TH" sz="2800" dirty="0" smtClean="0">
                <a:latin typeface="TH SarabunPSK" pitchFamily="34" charset="-34"/>
                <a:cs typeface="TH SarabunPSK" pitchFamily="34" charset="-34"/>
              </a:rPr>
              <a:t>Video Conference</a:t>
            </a: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) และแสดงภาพมัลติมีเดีย ความยาวระหว่าง</a:t>
            </a:r>
            <a:r>
              <a:rPr lang="th-TH" altLang="th-TH" sz="2800" dirty="0" err="1" smtClean="0">
                <a:latin typeface="TH SarabunPSK" pitchFamily="34" charset="-34"/>
                <a:cs typeface="TH SarabunPSK" pitchFamily="34" charset="-34"/>
              </a:rPr>
              <a:t>โหนด</a:t>
            </a: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 2-200 </a:t>
            </a:r>
            <a:r>
              <a:rPr lang="en-US" altLang="th-TH" sz="2800" dirty="0" smtClean="0">
                <a:latin typeface="TH SarabunPSK" pitchFamily="34" charset="-34"/>
                <a:cs typeface="TH SarabunPSK" pitchFamily="34" charset="-34"/>
              </a:rPr>
              <a:t>Km. </a:t>
            </a: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รองรับลูกข่ายได้ถึง 1</a:t>
            </a:r>
            <a:r>
              <a:rPr lang="en-US" altLang="th-TH" sz="2800" dirty="0" smtClean="0">
                <a:latin typeface="TH SarabunPSK" pitchFamily="34" charset="-34"/>
                <a:cs typeface="TH SarabunPSK" pitchFamily="34" charset="-34"/>
              </a:rPr>
              <a:t>,</a:t>
            </a: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000 </a:t>
            </a:r>
            <a:r>
              <a:rPr lang="th-TH" altLang="th-TH" sz="2800" dirty="0" err="1" smtClean="0">
                <a:latin typeface="TH SarabunPSK" pitchFamily="34" charset="-34"/>
                <a:cs typeface="TH SarabunPSK" pitchFamily="34" charset="-34"/>
              </a:rPr>
              <a:t>โหนด</a:t>
            </a: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 รูปแบบการเชื่อต่อแบบ </a:t>
            </a:r>
            <a:r>
              <a:rPr lang="en-US" altLang="th-TH" sz="2800" dirty="0" smtClean="0">
                <a:latin typeface="TH SarabunPSK" pitchFamily="34" charset="-34"/>
                <a:cs typeface="TH SarabunPSK" pitchFamily="34" charset="-34"/>
              </a:rPr>
              <a:t>Token-Passing</a:t>
            </a:r>
          </a:p>
          <a:p>
            <a:pPr marL="0" indent="0" algn="thaiDist">
              <a:buNone/>
            </a:pPr>
            <a:r>
              <a:rPr lang="en-US" altLang="th-TH" sz="28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altLang="th-TH" sz="2800" dirty="0" smtClean="0">
                <a:latin typeface="TH SarabunPSK" pitchFamily="34" charset="-34"/>
                <a:cs typeface="TH SarabunPSK" pitchFamily="34" charset="-34"/>
              </a:rPr>
              <a:t>           </a:t>
            </a:r>
            <a:r>
              <a:rPr lang="th-TH" altLang="th-TH" sz="2800" dirty="0" err="1" smtClean="0">
                <a:latin typeface="TH SarabunPSK" pitchFamily="34" charset="-34"/>
                <a:cs typeface="TH SarabunPSK" pitchFamily="34" charset="-34"/>
              </a:rPr>
              <a:t>เครื่อข่าย</a:t>
            </a: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altLang="th-TH" sz="2800" dirty="0" smtClean="0">
                <a:latin typeface="TH SarabunPSK" pitchFamily="34" charset="-34"/>
                <a:cs typeface="TH SarabunPSK" pitchFamily="34" charset="-34"/>
              </a:rPr>
              <a:t>FDDI </a:t>
            </a: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จะเป็นแบบวงแหวนสองวงซ้อนกัน โดยวงที่หนึ่งจะเรียกว่า </a:t>
            </a:r>
            <a:r>
              <a:rPr lang="en-US" altLang="th-TH" sz="2800" dirty="0" smtClean="0">
                <a:latin typeface="TH SarabunPSK" pitchFamily="34" charset="-34"/>
                <a:cs typeface="TH SarabunPSK" pitchFamily="34" charset="-34"/>
              </a:rPr>
              <a:t>Primary </a:t>
            </a:r>
            <a:r>
              <a:rPr lang="en-US" altLang="th-TH" sz="2800" dirty="0">
                <a:latin typeface="TH SarabunPSK" pitchFamily="34" charset="-34"/>
                <a:cs typeface="TH SarabunPSK" pitchFamily="34" charset="-34"/>
              </a:rPr>
              <a:t>Ring </a:t>
            </a: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และวงที่สองเรียก </a:t>
            </a:r>
            <a:r>
              <a:rPr lang="en-US" altLang="th-TH" sz="2800" dirty="0" smtClean="0">
                <a:latin typeface="TH SarabunPSK" pitchFamily="34" charset="-34"/>
                <a:cs typeface="TH SarabunPSK" pitchFamily="34" charset="-34"/>
              </a:rPr>
              <a:t>Secondary Ring </a:t>
            </a: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ซึ่งวงแหวนสองวงนี้จะวิ่งสวนทางกันหากระบบเกิดมีปัญหาก็ขึ้นกับ</a:t>
            </a:r>
            <a:r>
              <a:rPr lang="th-TH" altLang="th-TH" sz="2800" dirty="0" err="1" smtClean="0">
                <a:latin typeface="TH SarabunPSK" pitchFamily="34" charset="-34"/>
                <a:cs typeface="TH SarabunPSK" pitchFamily="34" charset="-34"/>
              </a:rPr>
              <a:t>โหนด</a:t>
            </a: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ใดในวงแหวน </a:t>
            </a:r>
            <a:r>
              <a:rPr lang="en-US" altLang="th-TH" sz="2800" dirty="0" smtClean="0">
                <a:latin typeface="TH SarabunPSK" pitchFamily="34" charset="-34"/>
                <a:cs typeface="TH SarabunPSK" pitchFamily="34" charset="-34"/>
              </a:rPr>
              <a:t>FDDI  </a:t>
            </a:r>
            <a:r>
              <a:rPr lang="th-TH" altLang="th-TH" sz="2800" dirty="0" err="1" smtClean="0">
                <a:latin typeface="TH SarabunPSK" pitchFamily="34" charset="-34"/>
                <a:cs typeface="TH SarabunPSK" pitchFamily="34" charset="-34"/>
              </a:rPr>
              <a:t>โหนด</a:t>
            </a: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จะมีกลไกสั่งให้แสงวิ่งผ่าน</a:t>
            </a:r>
            <a:r>
              <a:rPr lang="th-TH" altLang="th-TH" sz="2800" dirty="0" err="1" smtClean="0">
                <a:latin typeface="TH SarabunPSK" pitchFamily="34" charset="-34"/>
                <a:cs typeface="TH SarabunPSK" pitchFamily="34" charset="-34"/>
              </a:rPr>
              <a:t>โหนด</a:t>
            </a: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ที่มีปัญหาแทนได้ หรือทำการเปลี่ยนเส้นทางจาก </a:t>
            </a:r>
            <a:r>
              <a:rPr lang="en-US" altLang="th-TH" sz="2800" dirty="0">
                <a:latin typeface="TH SarabunPSK" pitchFamily="34" charset="-34"/>
                <a:cs typeface="TH SarabunPSK" pitchFamily="34" charset="-34"/>
              </a:rPr>
              <a:t>Primary Ring </a:t>
            </a: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เป็น </a:t>
            </a:r>
            <a:r>
              <a:rPr lang="en-US" altLang="th-TH" sz="2800" dirty="0" smtClean="0">
                <a:latin typeface="TH SarabunPSK" pitchFamily="34" charset="-34"/>
                <a:cs typeface="TH SarabunPSK" pitchFamily="34" charset="-34"/>
              </a:rPr>
              <a:t>Secondary </a:t>
            </a:r>
            <a:r>
              <a:rPr lang="en-US" altLang="th-TH" sz="2800" dirty="0">
                <a:latin typeface="TH SarabunPSK" pitchFamily="34" charset="-34"/>
                <a:cs typeface="TH SarabunPSK" pitchFamily="34" charset="-34"/>
              </a:rPr>
              <a:t>Ring </a:t>
            </a: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แทน</a:t>
            </a:r>
          </a:p>
        </p:txBody>
      </p:sp>
      <p:sp>
        <p:nvSpPr>
          <p:cNvPr id="3" name="AutoShape 2" descr="data:image/png;base64,iVBORw0KGgoAAAANSUhEUgAAATYAAACjCAMAAAA3vsLfAAAAmVBMVEX////BwcHh4eEDAwPs7Ox8fHyJdbDExMTk5OSDg4Pz8/Ojo6N4eHisrKzHyMeXl5fd3d34+PjPz89BQUGKioqRkZFLS0tmZma7u7vV1dUeHh5gYGCnp6dTU1OxsbGAgIA3NzcuLi5ubm5YWFhDQ0MsLCydkrMUFBQjIyMQEBCFb6+OfLKTg7O+vcClnLebjbauqLq2s7uup7xNLp34AAAZ0UlEQVR4nO2diWKjuLKGBRIDCIEQq2R2gce4Z3qW8/4PdyVwErwkdnvpeG7nbwfa2I7hS5WqtALA/z+FHwt/9vk9p9AWfij+2Sf4nEKrD6mtvrCdlHMJtrqQMq/3Pximiyfmr+bLF1lbkPR9Grx+humNWb79EizFTz7tz9ZF1gaA7wFMmwjYtDR816iTEHFc09QEoetG4ZgC362BKNNfxOwuxOZ5ILGMIZSVTap6TJIk6M1NKSnLPK9FnV9Xfhz4sPxFsF0YEjwPt9zMvVwAy0aV48igCCscESaQsWZ52BuASwX3F9GF1lZ6eEWaxC4EIAHqTZPYhZnjoMFJT0amEEYgrGj58Zf9/9HFToozAbxAW9srtgIHiZGxUGEzVaAtSfnLWNvFTgq8jFRChczGRoUTKmyhsjY3zKxii2UStLIVvw62C63NNAHjaQgiDARiEcYC21gwJEBERYBDCoJUuan5uRfz83Qhti/t66tydZXOWNvmC9tJoc2H2LZf2E6KiVnluM8rCefjv0jWf62CA2f9ZRLX22R/YbtGX9iu0he2q/SF7Sp9YbtKX9iu0he2q/SF7Sp9YbtKX9iu0he2q/SF7Sp9YbtKX9iu0he2q/SF7Sp9YbtKX9iu0lej+DVC/KAHizKHffZJPb0SuF3DUT/W6rHZbjXE/LPP6tkl1oO015SPXhQYdiSHKu+sFv4yIzquVJpZxFnX4drADnIwyQq3dWX8y4wfuk6o4oSErS9GjkzTRApb01oWIZ99Ys+tsBOSmGtfrBfYXCv5Ktw+VLQ2pWV2+9bWfGE7o2h0lLW1h9isLyf9UGZsW8QcD5xUZun5j/7KYqr0t5y2NlUkRQhh0qtImlRjcP6jv7SCdZwbK523Bdy2ozzL8k7C7muQ1hl5cFzBzQZuVpvNarWF6t8Iv3z0vFDV8Fpp2tS8eN4oipQT4IgB5jjo+FUnmqvSO0/BD65Y494HGGMWOkzv0qfFhkkEUNE2zF+PY3L4arRupzN3KlvvWBq9vWbWh+++XagvVThgQZU7ao+fNmdjPRTAS0HOaQLwwAF2lGEhbXd6MwSg0MB4J/URhwTTG5jeUJVQaQPF6H6FNqoUNuwXuJbmM2MTaR4xywa1R1XZmxtmXhUoqjIKjL7ijAMg9ShtQitlelUeC5FnOSplZbGiC+ust3Fe3c/slLUx5FmOqtd7z4yNMRKwPAKc0lYWFfApcnlBhYULIyyEYtUqW2KVY9ks53wMPQ/L0s1NEnhNkCGjQlv/RJl4pTS2JEVpAvwaPzE2gK1owpbSwqhjDrjVcbrKQzHmsjWAmRnqTUHMCTELxmTEarIuXRuUHk/rkeSjWTj3OxtUeY3PpEf8VDw3NkVC2sAvUw+A0vJy9YO4tQkyvy4dlE0TKWQvSWX3yjTDpqhzzw2A73Fat7z2UH9PbEXLHekzlLnomZ1UYwOei3qbkjDKKbFx4VuG04ZF5BCzyfVUChQjBgpfGqIVg43j0nWxtGs3ypCQd8WG+xgnnCFs8KeOpAC7EXD6ljAfdivJ6rYqaLBuLVC3bYKqTQsDYOiz99OoHeLQH4ucul1MsIBG2nUeyu+NzUE7PTG2WTqFmDNZxvY2x9JHSbT77zvvuVqoGDA18X8F24+JJdH5N/24VLUA9WufhM5OyM1VZeERX/U5umOC+yaVMlaV7hzNXrXa9lXxq62J8oOK1j7nu0r8i9SBlf3ZJ/bcioZTaTOLv7B9qGfGZnizSsN+hG4JFVFX2+qsjIXUc2N8AmwEPljF9RlJWA3xsIZqox7xtFt1WZw9JGr/mLo2oakWTd0HKGk3rldeG/owwyDtmdphvWEs1A1ZT5CAsLEKdrKDByjqtcVVNwx2SfvFExR/v/mS76FwU+yVHXeWbcQaW3dDptXsYzNuvuR7yN7K4JHY/G6rktTy+vKN5e7i2bNg86F7gO2S8HgxtqAc28C8pWbvxMuW4mfBRiHdx2Zz/7wu5hakMLutbh9slxHgWbA1sNzHFlBJzkimF/t1kNw6ZJRmy2dPgo3JDd83HZta50S8i63NJlDedIIo9vefPgU21K+NAwbpeWyXO6mR3zj0wB/DvfN9Dmxm1oqDC3XPY6s/xMb5m7EZFXyv74+hgPPosMFJd70v8lkM98fpPgk20VXRvlfxC7Dxj7BRz/PfflsG+cmmOGznbVb01bqny5yOJW0ct9Xru/p8/8NPgi04TNvsujmLzTr06z1b8/Z+Wwur4lSzYjCu8qZJGtnBahFqsWyCIO12R1DeHjSBPAk2Dg+iou2fx9Z8hK1exgvbm5YROxFMjU1WtcMwtFXXLg4zWarX2hmbsR4OK2VPgs2H5UEgLclZbMlHPlovf2FAp0aQLDqqqtJ1LrWI7NtFZdjONLbOdMKIrkZ6lPI9CbYUHuYf3rmsjZD0A2z2Hjab157Ctu6zQ7Wwr5SyqophO+2zKlNbPRXN2Mbd2EovPD7fHTZRer4JRKRimvoRlGqrDL3S96aXo/nAO8I3j7Rg5BCbsd9yvy+/1PI+CqS2t5edhIApbAk+vLeG469irbaN15Bj5KD54RSeHswUiNA52Ty0w0ZjkmXMGzDgBAg9ClrV3wJSdTnVULtGVu9X6NKbDRZX68MK5o1VUpvu/R0cYCpsnh7nvSfkj02SqEeSSGi89IKiHbb23RPeYUv1uKfIU9kJJ0xyFYCnNIfPOWIxH4hoCFBII2CKMlDGqEO2fpqlwFQ7FPnvfs0ZobG6c7ORTfdasRGIFDZ+AttKeWo1ZNkQT9jwAttLSHgfG02FkSNqtYxbODNfOr55MtuCo/u57SEZHX+dxiJdpytHFEluh3ES84yIdZIZ0ca6FpsD8zs3G9l0z4mZitUQRs4hNuWkuyU7Ra2x4Ugw/APYYLuKWVqn1LZw9VpWKWwMMTQfqGqQunUCpJG6wPK9BJUuocCOLCNNAC9seXUbg4B3bm2zjcSSbymIzYAOCUfGprBtTDT3s3OFjdWVbLjz6qTnsKUlxsT3atAmLuqVtTnhDpuxykSG9MDPLASB9ErQGC4Frmd1w5Dm+tPEsDhAWZ38ODaGQt6sYHzYbHQztjpdVllVkeJC2B0Zm8YWzkcdvjUwVfV9PnoXY9ML+bvUL4G/aVju6yc7bMx0QKEP+KqE84h6CzFSha1UxSESlioMDWIkFESV8aPYmKjTXuWhVQ5hUd+Vm+0n7qLKqrIDqdK2k9b2ig3a2j6UCeDLra2gzRBSD6CBAGOgSTYFznoeoG1k6gDys7qNSg8Q202VkwZVKb2gqqvIdYPBr/zA+hFsqHarDsJtUQoTqbpPlwR3BGf7VmO9xVIVu3oI5WknnbFpJ2U0AXkNLi/boiRJBYj0iFhb/Uh3TvHC3ayiQDbKcX0VYtVbjDCIgC30PTpUvlLUILSQkZfMvHwKEitbRazNyxBPJTBGXgc7ej9wdumquterTGUOELqnnHQbzss1h7VyUpx4TiH0GeUXWdtPVrAaicedmdkkJtwVLMp7gbOpS9y3QOqAsD2Vtmls7U7jFEklj4rwYif9yTK2VY0AWgqjQMKVOus7YUvIosqq0rY1hOVJJ/V3VY90whYSlYklqbsunxHbJrNcjjHaFx/gKrHvYnCpyo2WaZuxgisDOYdCy5BgMPXXE7mDMTbgc2KrGovQwNkHx5AXwy61g9urDK677GkITaoq8rWIIvWYNP9XCE/P2Zu0hbWpaqkmb2lKyVSVb1UGd3rEwqdhcy2LWJ44sDcWJiMsvFu52Vylba9NILbfrlWesx3bcXqsp0c3dvoBd412trdZr9ft2LXz8jLa2lZVUeXUP1Eb/zQnnVohSVOb+waHUZTDjTRu81TbpwtsQTq3tgXHdxc1y/VufJiXtJHy1XD6Z4ZTJF2Xfk2LsXOPmng+0Unn/gC3RgfgmFGpqHeTvdllYjWv2W5gTdjSUyWVsemGLFYV+Wy1Whxmcsrb5id2fNR/89nYLKKKuENwKL2xjmp77hIbgb1PT8+/Mosu5crAItot11nAy0ZxwOght0/HNhdxC27qEkR9a9XeU2nFG8Qc0ndPBZXZmBVF23rLwh/LLE3z8dU+a7ifyz8BNg3On4s4J4y0iQQ+lDc5KV+2tulO0o9WW8Mhp160HzFZSaSUi7m/SbvXvP052Ox9bJYlLW7OyPRFG+WN1nbQ2xfDm5eewNne/OlPwIai0toeYFOhYXfBnH+frO2O2Pxue/uSYXz1mSOOcC0zvVxhtizbpt47rpHN4w9udtJ6iS3wNpvbh9k67bLJ/ydiw45tqaxzNUheW9IlMy6Xeo3+bzIhs1+x3WJttr/fSbpt73D6yXKk1k/CxsygzEe4zSwvcJgSEobnuqlvCAdFtWKYfH+70pux7fX22S7sz5/hWfFukcH8FGxRKYct3BZpECI8V+Cxjpoi3OVpYe1au/FB0/XemIDY5R62W8e2zULjYgjJo7Exh0vdiBs3tvPW4uGYInScZYbrvHR7TgWctrYfmeJy2Kta8sWT4NaxbbsrWRZuj8WGvUEVZr3lC/baIuk44T6yl+PRhGwyOh9W89yOhbyl6Nu2PB7SWyd0+eYMXt2Bu9RyKUo8PHLiUA1byw/M11ZcJ9QtW8fIzFAEdvRdI+O6Q74+nvvTurrr3JXTjlh628hk6k6fthaZXifT68PBh2+e5eMEUViRSAS6zSkQkd16QkSBeMwKQT7MOXpjJkzzGBkyxZznClu7qC3CSIWEniYLpVKZ3yRr2jap3rqN3qbzocSdnsyH2i5NSDEpbxW2m/OPZLNWadNabcdxs96MGwi7zThmd5yMv5DCpipOum3eVJ55Etlb0R/NHhrYOpIelEb2dsaWzIzIDC95w5aSiWQyYxsX1XKpsN1sFNLVY1JV8Jp385YZj8OmcgvXF8Zhu9oUFqK9nDZ6SdtOYPNhQd+saYfNSt5IptaMbSYJF32POYTDzdiIe+poFD8Gm6ewTTWn8rB5SHniK69gbsydO1/sIDiBjULp6bjgulOosPRMQKpI6QmBzXRo3qaJR6nnwkVPd3HTnMidyNGKXlricdjmVlxK1E/0amZvjd46e/j3nz//mrDpbIF7Vl778OA0KdxuRrhZwZV6bLar7XbcvjyD40Y9G6fduNYaF+O6cQYPf9kVIuvqhOIHYaMwT6YqlDc1SHrhIbLv//7z+5+/ffv2+4St9tIiGwbCj6wNubp0z4t82rw93v47v17MYyStxeUoa7s9/wioR7dWqoLTFKGsroWVSm3qx0wppTtrs+hLQ+4rMuWZ//7vr7//+G2SwmZHbhZnkpb+CSfVS3Fcol1P6NIpgzy5i02wtXg5CRbR4JErU+7Kth02XV+3X8qvf//6c4fsFZuUnhGGcyS93a9edaflF/E6eC2cbR/d8wwPpUpy69VJlbmlemq+8sy/fv/j229LTU4aBO9G0ifQDptOo3DgPRSbB2WzZ20K2lSY/Xag318j6RNjizS2xsDYtGzxWGx5c+Ck9u9HzE5h633vzrp1OPtkbVjIAoU5N63soU66K9tmJ7VSje0EtWNsXRZX6l+2vxuG/V12tKt2u8NPZvDWJosZm8+NPhdhIU4nwPfRiZBwITZXVbyQ46jN8c75aOcc7Uy9c1p+47XMTupGoAyjPFLVrbsQOqlbsB2NDrpNd8JGKQA1CfFDsb3mbT/spO7xWLSbdA9sUySVpdc4GD3Y2shxSLgIW3NfbHexNo0NY0k1vUdb25VOemdsd7A2VUtgr81G6J3K/X10fSR9Nic1A2OVE/kq0lb1w9rFPVhca23Ho7pvonYjNjbC6U5q7RDH8bDaZpvNsHlYTi7aXUxI/+NOasOuiJu8mya7YVphKxdt0j1qJbIIrqfq1X8dG6myPrb68RUbKUQb9A+rAhpwRa7D9lR5W2/1VUyKdoctQ1YvOrssHrSEG2M+3LxhuzAk2OUPdi+fV7C+BRtqPYXNKhbWlketbbQPaN1leLKYBMZnrW3XuqvbjXQPs+3DVdt2b4+uWz47OnDJyzcNcQtbXilr69cv2JBVKGvjJ5f6vEUMO7tpEg6BA/kokn779tvf/0zYXnrllZNaprkYz/3yOPHs0pfDWxorndavtLV1e05qeHd1Um1mi8IYSdjRd530j7//+pfrqVZTr7w9G1z5ZO1trE902dav9pw0qO51lmwfmYbmhLyFxD22tm/f/vjzr//9a9i6GDO4PZVtk8E9XzOliqRFbOXz/UmZwtYUIqbjvRIQfJClOmFpVSOE5NBJv/325+///Pt9QmYb+n4vfOej3L4MW60XhHhZpx7j6KE3bIrgGI99u3JLz/N82frFQLv2+lnuh2L7+RaqIFzlnuDkzUm/ac/8n0I2eaRt+DRtLJJMyIyLsXlrOZbInQsXnjrJY5dzzVdrPQZnOwtu1WWN6xPrqlwttvBSFMCuRNpzjYbsrO2vv3//53uwmzgaCd8i03BUd1o4zH7Bdq6ijGMMBAnjAAhfgLRACGDbwMwR/N7R7UUHd0i/ezGCXy0ORTBO6lC3tEQJmTv8+PcJ2XcjEKGJGOL6BSIbO4hU2BXa3iJ+/qTy0lGgNtTo6RC5XS1Zk/eJU0hyxUoHF13VAbbFHxbpWVoY6e9Fr1/uqPit/4I/sKrxSxHnBJtY+58e/hGmRDvpVO4rM3sZgISBU6u3ePbueahXVcjP9wuhPpbIqVAkgPR9EkondlhsFGH4wfo4t+gDbHTVxiuaCD1X68Vxw77tRgJqlJxebw+fvN/17KlIwDXRBdc0AdIn6TQaPBBvw9ycUJXloUCLKbl6Yll/bl1hhgCjmSiwQ4bW961QcgmA9Ahy7nmbpoU+wMZAQhnLDWVqWJdI2uKiSq+ojSohqbY3fVC/wvQEVb0Rp1dmnYs4zaCyXIuUigwyEiOK3sa5maGeCRseDODCyF3Bs7ceF3rwVVbnWCY4KTU2kQFQ+RKZ97zf0EIfYAMgKQEr+owy10nzTBcTCpvCKWBiVX0PHNkT5FeSyqJC2KpyVL53jTqoOmbZwi6fIqWD0ZuZORpZFJ4akYr1+hbJmYKdFbmfVGFv5ylfeX4VFLilXhb2yHzQWL2PsXmAVTRsw9wsqBkL/XfN88JAmd1Ip4q8FNEy7VFSOdLgLvKTIHv3CnURh8xkC0eV7pI0ehmNagoVScNTA1J34JwexmeiO2sG6QBPhgUxDCS9moWyN7GP0R3vQLd3Meew5RHIhAxJAPQdAcSgUlKE85B4gPiyl1niUkATQP1myHsZZO99EZjAOTiQG5jpIo6G8+C24MgzD7lhuoG3Nv7fWWexFcGETdpgUNiiaSwiKkLpqZhlUV6LhII0AWlNVLIViA+nmGhPRQ6v4Ka3Guka0ZR2nBfm6+ExznatLsOWv2ATgx0EAquQoLBxL8GUa2wuSEsusU9F9nFiosA5WJVWcNW7pTg17vmEQiH69thNsQ6w+HX42t4yhewkZfNuSdyH2KgPGBGgCC3TDUCuF7aLV6tND9yc1MCyURFnDvX0/Vapz2Q8CDac6zFE0QBXXZUGh6Oe30EWBbraFZ/A5ukZBnScpzl6IW8Wr9mnFg3H90viPsT2ADGn3sZ1uFiZ513p0eMqWvA6JTHsj4v2slNRu2hNEAQM5zUngfq7Ir3ypIh4rpfWxLY6gg0bMzNC2I7ul438bGzI8bdZ7ZyFZiozC6LAoJZeamttnch4y8LFqCocmlUJjot6JTOBZNGLsMu9VZ5xbOUtB6SoGpTFRtr3J9hfqQ+x2UfzfBle7pDxUpJN+0tOCqF6WxE3+oibY0ZTq5vfZHrKaUWdk7cupA0JS6KCt+MMYRLxgknPJ4xLUeGoc4LczrEoTBeLWGRhWCDjfs3WH2BT5XB3OKw6cqcLCIje8TZu57Y5XOg1BStwVsx0ar3IDDlc8GPPM1UVv6T9FsK2SI13Y4yX+JxE0lPFmPQVNlfVasq2yIhBgK0qV0Pjq/qMaefVOsxxnfycsk2vWhZsEHC0fzgC6fq8KqIBC0Ng6zwEr21QV0hVIhmulGE6sYpVZ/JS7Dj+Zq3z3b11K5aFmW5zk9lWWVnKP5z9parLeYVyv9Crs6ZixuYKVc+V6gQBzihVdXye2cagsBmNYvgTsEW6SyFAURF7TFRVjlMbEZuypG/rKGd64Tv1LpvVWdbgtqpqNABeZGeG/TMUxXAsVLp76Kg6ZkYR94j2TJjzEJ1JFzzLaRtUhevaWOGG1w1wKW8RbYIcRDCghXLO1PIznK5Ej1Ac0Z/hpHzyR9b7KA5SjgkPepkGOc4ds+IamztVP3HhhAMaa1XhynAfoepckzpDSQtXsmlk+ZK36TqpoTzTJ9O6gZJedCsluwZehD0UVuo7jcGoQc2BF0sUeiC08p4BnuUmaDKaRCUGQUbo3Rp9z2DDToGAMvZSrmqQbEGQszBRlqUbzqeFPjFASQ7V3xzktDc3Rd6dHxbLAmsFB9kQKmZkOs0oEz2xucvpjzfIzjfFfbmgvVfA4pV7Nli+j01oJ024Kg9SajU8rxmByJZm6/Gq1tZWKydlll15/qDXk5W0MAefl5eUH0hVsLZ9Y7mBsIPIrtNpYYsh5eET3NPtEr2PDRPC/Nbpa5zxXjgD51ZiBdIoQB1P2NimxIm018CGaORmZWfKnXF+Ub8XQ2UHN4XlRwaVenrxOq+dh3Y33Vd4+24CYlZdbIOoipWPxoX0SQCkl+JqaKx5MeJgWPcmILHMwzyLfUSAkcUXd0boIq61el2YkcNVhZ5eTOZLFft3ItKbqYqM8OtttRl665Gc3jB55XT0B5f9F4leapca/8W7Fuv2bjbfMHJ6/MzvZqZ4yF2l/9P6P/tPnK40WtRZAAAAAElFTkSuQmCC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4" name="AutoShape 4" descr="data:image/png;base64,iVBORw0KGgoAAAANSUhEUgAAATYAAACjCAMAAAA3vsLfAAAAmVBMVEX////BwcHh4eEDAwPs7Ox8fHyJdbDExMTk5OSDg4Pz8/Ojo6N4eHisrKzHyMeXl5fd3d34+PjPz89BQUGKioqRkZFLS0tmZma7u7vV1dUeHh5gYGCnp6dTU1OxsbGAgIA3NzcuLi5ubm5YWFhDQ0MsLCydkrMUFBQjIyMQEBCFb6+OfLKTg7O+vcClnLebjbauqLq2s7uup7xNLp34AAAZ0UlEQVR4nO2diWKjuLKGBRIDCIEQq2R2gce4Z3qW8/4PdyVwErwkdnvpeG7nbwfa2I7hS5WqtALA/z+FHwt/9vk9p9AWfij+2Sf4nEKrD6mtvrCdlHMJtrqQMq/3Pximiyfmr+bLF1lbkPR9Grx+humNWb79EizFTz7tz9ZF1gaA7wFMmwjYtDR816iTEHFc09QEoetG4ZgC362BKNNfxOwuxOZ5ILGMIZSVTap6TJIk6M1NKSnLPK9FnV9Xfhz4sPxFsF0YEjwPt9zMvVwAy0aV48igCCscESaQsWZ52BuASwX3F9GF1lZ6eEWaxC4EIAHqTZPYhZnjoMFJT0amEEYgrGj58Zf9/9HFToozAbxAW9srtgIHiZGxUGEzVaAtSfnLWNvFTgq8jFRChczGRoUTKmyhsjY3zKxii2UStLIVvw62C63NNAHjaQgiDARiEcYC21gwJEBERYBDCoJUuan5uRfz83Qhti/t66tydZXOWNvmC9tJoc2H2LZf2E6KiVnluM8rCefjv0jWf62CA2f9ZRLX22R/YbtGX9iu0he2q/SF7Sp9YbtKX9iu0he2q/SF7Sp9YbtKX9iu0he2q/SF7Sp9YbtKX9iu0he2q/SF7Sp9YbtKX9iu0lej+DVC/KAHizKHffZJPb0SuF3DUT/W6rHZbjXE/LPP6tkl1oO015SPXhQYdiSHKu+sFv4yIzquVJpZxFnX4drADnIwyQq3dWX8y4wfuk6o4oSErS9GjkzTRApb01oWIZ99Ys+tsBOSmGtfrBfYXCv5Ktw+VLQ2pWV2+9bWfGE7o2h0lLW1h9isLyf9UGZsW8QcD5xUZun5j/7KYqr0t5y2NlUkRQhh0qtImlRjcP6jv7SCdZwbK523Bdy2ozzL8k7C7muQ1hl5cFzBzQZuVpvNarWF6t8Iv3z0vFDV8Fpp2tS8eN4oipQT4IgB5jjo+FUnmqvSO0/BD65Y494HGGMWOkzv0qfFhkkEUNE2zF+PY3L4arRupzN3KlvvWBq9vWbWh+++XagvVThgQZU7ao+fNmdjPRTAS0HOaQLwwAF2lGEhbXd6MwSg0MB4J/URhwTTG5jeUJVQaQPF6H6FNqoUNuwXuJbmM2MTaR4xywa1R1XZmxtmXhUoqjIKjL7ijAMg9ShtQitlelUeC5FnOSplZbGiC+ust3Fe3c/slLUx5FmOqtd7z4yNMRKwPAKc0lYWFfApcnlBhYULIyyEYtUqW2KVY9ks53wMPQ/L0s1NEnhNkCGjQlv/RJl4pTS2JEVpAvwaPzE2gK1owpbSwqhjDrjVcbrKQzHmsjWAmRnqTUHMCTELxmTEarIuXRuUHk/rkeSjWTj3OxtUeY3PpEf8VDw3NkVC2sAvUw+A0vJy9YO4tQkyvy4dlE0TKWQvSWX3yjTDpqhzzw2A73Fat7z2UH9PbEXLHekzlLnomZ1UYwOei3qbkjDKKbFx4VuG04ZF5BCzyfVUChQjBgpfGqIVg43j0nWxtGs3ypCQd8WG+xgnnCFs8KeOpAC7EXD6ljAfdivJ6rYqaLBuLVC3bYKqTQsDYOiz99OoHeLQH4ucul1MsIBG2nUeyu+NzUE7PTG2WTqFmDNZxvY2x9JHSbT77zvvuVqoGDA18X8F24+JJdH5N/24VLUA9WufhM5OyM1VZeERX/U5umOC+yaVMlaV7hzNXrXa9lXxq62J8oOK1j7nu0r8i9SBlf3ZJ/bcioZTaTOLv7B9qGfGZnizSsN+hG4JFVFX2+qsjIXUc2N8AmwEPljF9RlJWA3xsIZqox7xtFt1WZw9JGr/mLo2oakWTd0HKGk3rldeG/owwyDtmdphvWEs1A1ZT5CAsLEKdrKDByjqtcVVNwx2SfvFExR/v/mS76FwU+yVHXeWbcQaW3dDptXsYzNuvuR7yN7K4JHY/G6rktTy+vKN5e7i2bNg86F7gO2S8HgxtqAc28C8pWbvxMuW4mfBRiHdx2Zz/7wu5hakMLutbh9slxHgWbA1sNzHFlBJzkimF/t1kNw6ZJRmy2dPgo3JDd83HZta50S8i63NJlDedIIo9vefPgU21K+NAwbpeWyXO6mR3zj0wB/DvfN9Dmxm1oqDC3XPY6s/xMb5m7EZFXyv74+hgPPosMFJd70v8lkM98fpPgk20VXRvlfxC7Dxj7BRz/PfflsG+cmmOGznbVb01bqny5yOJW0ct9Xru/p8/8NPgi04TNvsujmLzTr06z1b8/Z+Wwur4lSzYjCu8qZJGtnBahFqsWyCIO12R1DeHjSBPAk2Dg+iou2fx9Z8hK1exgvbm5YROxFMjU1WtcMwtFXXLg4zWarX2hmbsR4OK2VPgs2H5UEgLclZbMlHPlovf2FAp0aQLDqqqtJ1LrWI7NtFZdjONLbOdMKIrkZ6lPI9CbYUHuYf3rmsjZD0A2z2Hjab157Ctu6zQ7Wwr5SyqophO+2zKlNbPRXN2Mbd2EovPD7fHTZRer4JRKRimvoRlGqrDL3S96aXo/nAO8I3j7Rg5BCbsd9yvy+/1PI+CqS2t5edhIApbAk+vLeG469irbaN15Bj5KD54RSeHswUiNA52Ty0w0ZjkmXMGzDgBAg9ClrV3wJSdTnVULtGVu9X6NKbDRZX68MK5o1VUpvu/R0cYCpsnh7nvSfkj02SqEeSSGi89IKiHbb23RPeYUv1uKfIU9kJJ0xyFYCnNIfPOWIxH4hoCFBII2CKMlDGqEO2fpqlwFQ7FPnvfs0ZobG6c7ORTfdasRGIFDZ+AttKeWo1ZNkQT9jwAttLSHgfG02FkSNqtYxbODNfOr55MtuCo/u57SEZHX+dxiJdpytHFEluh3ES84yIdZIZ0ca6FpsD8zs3G9l0z4mZitUQRs4hNuWkuyU7Ra2x4Ugw/APYYLuKWVqn1LZw9VpWKWwMMTQfqGqQunUCpJG6wPK9BJUuocCOLCNNAC9seXUbg4B3bm2zjcSSbymIzYAOCUfGprBtTDT3s3OFjdWVbLjz6qTnsKUlxsT3atAmLuqVtTnhDpuxykSG9MDPLASB9ErQGC4Frmd1w5Dm+tPEsDhAWZ38ODaGQt6sYHzYbHQztjpdVllVkeJC2B0Zm8YWzkcdvjUwVfV9PnoXY9ML+bvUL4G/aVju6yc7bMx0QKEP+KqE84h6CzFSha1UxSESlioMDWIkFESV8aPYmKjTXuWhVQ5hUd+Vm+0n7qLKqrIDqdK2k9b2ig3a2j6UCeDLra2gzRBSD6CBAGOgSTYFznoeoG1k6gDys7qNSg8Q202VkwZVKb2gqqvIdYPBr/zA+hFsqHarDsJtUQoTqbpPlwR3BGf7VmO9xVIVu3oI5WknnbFpJ2U0AXkNLi/boiRJBYj0iFhb/Uh3TvHC3ayiQDbKcX0VYtVbjDCIgC30PTpUvlLUILSQkZfMvHwKEitbRazNyxBPJTBGXgc7ej9wdumquterTGUOELqnnHQbzss1h7VyUpx4TiH0GeUXWdtPVrAaicedmdkkJtwVLMp7gbOpS9y3QOqAsD2Vtmls7U7jFEklj4rwYif9yTK2VY0AWgqjQMKVOus7YUvIosqq0rY1hOVJJ/V3VY90whYSlYklqbsunxHbJrNcjjHaFx/gKrHvYnCpyo2WaZuxgisDOYdCy5BgMPXXE7mDMTbgc2KrGovQwNkHx5AXwy61g9urDK677GkITaoq8rWIIvWYNP9XCE/P2Zu0hbWpaqkmb2lKyVSVb1UGd3rEwqdhcy2LWJ44sDcWJiMsvFu52Vylba9NILbfrlWesx3bcXqsp0c3dvoBd412trdZr9ft2LXz8jLa2lZVUeXUP1Eb/zQnnVohSVOb+waHUZTDjTRu81TbpwtsQTq3tgXHdxc1y/VufJiXtJHy1XD6Z4ZTJF2Xfk2LsXOPmng+0Unn/gC3RgfgmFGpqHeTvdllYjWv2W5gTdjSUyWVsemGLFYV+Wy1Whxmcsrb5id2fNR/89nYLKKKuENwKL2xjmp77hIbgb1PT8+/Mosu5crAItot11nAy0ZxwOght0/HNhdxC27qEkR9a9XeU2nFG8Qc0ndPBZXZmBVF23rLwh/LLE3z8dU+a7ifyz8BNg3On4s4J4y0iQQ+lDc5KV+2tulO0o9WW8Mhp160HzFZSaSUi7m/SbvXvP052Ox9bJYlLW7OyPRFG+WN1nbQ2xfDm5eewNne/OlPwIai0toeYFOhYXfBnH+frO2O2Pxue/uSYXz1mSOOcC0zvVxhtizbpt47rpHN4w9udtJ6iS3wNpvbh9k67bLJ/ydiw45tqaxzNUheW9IlMy6Xeo3+bzIhs1+x3WJttr/fSbpt73D6yXKk1k/CxsygzEe4zSwvcJgSEobnuqlvCAdFtWKYfH+70pux7fX22S7sz5/hWfFukcH8FGxRKYct3BZpECI8V+Cxjpoi3OVpYe1au/FB0/XemIDY5R62W8e2zULjYgjJo7Exh0vdiBs3tvPW4uGYInScZYbrvHR7TgWctrYfmeJy2Kta8sWT4NaxbbsrWRZuj8WGvUEVZr3lC/baIuk44T6yl+PRhGwyOh9W89yOhbyl6Nu2PB7SWyd0+eYMXt2Bu9RyKUo8PHLiUA1byw/M11ZcJ9QtW8fIzFAEdvRdI+O6Q74+nvvTurrr3JXTjlh628hk6k6fthaZXifT68PBh2+e5eMEUViRSAS6zSkQkd16QkSBeMwKQT7MOXpjJkzzGBkyxZznClu7qC3CSIWEniYLpVKZ3yRr2jap3rqN3qbzocSdnsyH2i5NSDEpbxW2m/OPZLNWadNabcdxs96MGwi7zThmd5yMv5DCpipOum3eVJ55Etlb0R/NHhrYOpIelEb2dsaWzIzIDC95w5aSiWQyYxsX1XKpsN1sFNLVY1JV8Jp385YZj8OmcgvXF8Zhu9oUFqK9nDZ6SdtOYPNhQd+saYfNSt5IptaMbSYJF32POYTDzdiIe+poFD8Gm6ewTTWn8rB5SHniK69gbsydO1/sIDiBjULp6bjgulOosPRMQKpI6QmBzXRo3qaJR6nnwkVPd3HTnMidyNGKXlricdjmVlxK1E/0amZvjd46e/j3nz//mrDpbIF7Vl778OA0KdxuRrhZwZV6bLar7XbcvjyD40Y9G6fduNYaF+O6cQYPf9kVIuvqhOIHYaMwT6YqlDc1SHrhIbLv//7z+5+/ffv2+4St9tIiGwbCj6wNubp0z4t82rw93v47v17MYyStxeUoa7s9/wioR7dWqoLTFKGsroWVSm3qx0wppTtrs+hLQ+4rMuWZ//7vr7//+G2SwmZHbhZnkpb+CSfVS3Fcol1P6NIpgzy5i02wtXg5CRbR4JErU+7Kth02XV+3X8qvf//6c4fsFZuUnhGGcyS93a9edaflF/E6eC2cbR/d8wwPpUpy69VJlbmlemq+8sy/fv/j229LTU4aBO9G0ifQDptOo3DgPRSbB2WzZ20K2lSY/Xag318j6RNjizS2xsDYtGzxWGx5c+Ck9u9HzE5h633vzrp1OPtkbVjIAoU5N63soU66K9tmJ7VSje0EtWNsXRZX6l+2vxuG/V12tKt2u8NPZvDWJosZm8+NPhdhIU4nwPfRiZBwITZXVbyQ46jN8c75aOcc7Uy9c1p+47XMTupGoAyjPFLVrbsQOqlbsB2NDrpNd8JGKQA1CfFDsb3mbT/spO7xWLSbdA9sUySVpdc4GD3Y2shxSLgIW3NfbHexNo0NY0k1vUdb25VOemdsd7A2VUtgr81G6J3K/X10fSR9Nic1A2OVE/kq0lb1w9rFPVhca23Ho7pvonYjNjbC6U5q7RDH8bDaZpvNsHlYTi7aXUxI/+NOasOuiJu8mya7YVphKxdt0j1qJbIIrqfq1X8dG6myPrb68RUbKUQb9A+rAhpwRa7D9lR5W2/1VUyKdoctQ1YvOrssHrSEG2M+3LxhuzAk2OUPdi+fV7C+BRtqPYXNKhbWlketbbQPaN1leLKYBMZnrW3XuqvbjXQPs+3DVdt2b4+uWz47OnDJyzcNcQtbXilr69cv2JBVKGvjJ5f6vEUMO7tpEg6BA/kokn779tvf/0zYXnrllZNaprkYz/3yOPHs0pfDWxorndavtLV1e05qeHd1Um1mi8IYSdjRd530j7//+pfrqVZTr7w9G1z5ZO1trE902dav9pw0qO51lmwfmYbmhLyFxD22tm/f/vjzr//9a9i6GDO4PZVtk8E9XzOliqRFbOXz/UmZwtYUIqbjvRIQfJClOmFpVSOE5NBJv/325+///Pt9QmYb+n4vfOej3L4MW60XhHhZpx7j6KE3bIrgGI99u3JLz/N82frFQLv2+lnuh2L7+RaqIFzlnuDkzUm/ac/8n0I2eaRt+DRtLJJMyIyLsXlrOZbInQsXnjrJY5dzzVdrPQZnOwtu1WWN6xPrqlwttvBSFMCuRNpzjYbsrO2vv3//53uwmzgaCd8i03BUd1o4zH7Bdq6ijGMMBAnjAAhfgLRACGDbwMwR/N7R7UUHd0i/ezGCXy0ORTBO6lC3tEQJmTv8+PcJ2XcjEKGJGOL6BSIbO4hU2BXa3iJ+/qTy0lGgNtTo6RC5XS1Zk/eJU0hyxUoHF13VAbbFHxbpWVoY6e9Fr1/uqPit/4I/sKrxSxHnBJtY+58e/hGmRDvpVO4rM3sZgISBU6u3ePbueahXVcjP9wuhPpbIqVAkgPR9EkondlhsFGH4wfo4t+gDbHTVxiuaCD1X68Vxw77tRgJqlJxebw+fvN/17KlIwDXRBdc0AdIn6TQaPBBvw9ycUJXloUCLKbl6Yll/bl1hhgCjmSiwQ4bW961QcgmA9Ahy7nmbpoU+wMZAQhnLDWVqWJdI2uKiSq+ojSohqbY3fVC/wvQEVb0Rp1dmnYs4zaCyXIuUigwyEiOK3sa5maGeCRseDODCyF3Bs7ceF3rwVVbnWCY4KTU2kQFQ+RKZ97zf0EIfYAMgKQEr+owy10nzTBcTCpvCKWBiVX0PHNkT5FeSyqJC2KpyVL53jTqoOmbZwi6fIqWD0ZuZORpZFJ4akYr1+hbJmYKdFbmfVGFv5ylfeX4VFLilXhb2yHzQWL2PsXmAVTRsw9wsqBkL/XfN88JAmd1Ip4q8FNEy7VFSOdLgLvKTIHv3CnURh8xkC0eV7pI0ehmNagoVScNTA1J34JwexmeiO2sG6QBPhgUxDCS9moWyN7GP0R3vQLd3Meew5RHIhAxJAPQdAcSgUlKE85B4gPiyl1niUkATQP1myHsZZO99EZjAOTiQG5jpIo6G8+C24MgzD7lhuoG3Nv7fWWexFcGETdpgUNiiaSwiKkLpqZhlUV6LhII0AWlNVLIViA+nmGhPRQ6v4Ka3Guka0ZR2nBfm6+ExznatLsOWv2ATgx0EAquQoLBxL8GUa2wuSEsusU9F9nFiosA5WJVWcNW7pTg17vmEQiH69thNsQ6w+HX42t4yhewkZfNuSdyH2KgPGBGgCC3TDUCuF7aLV6tND9yc1MCyURFnDvX0/Vapz2Q8CDac6zFE0QBXXZUGh6Oe30EWBbraFZ/A5ukZBnScpzl6IW8Wr9mnFg3H90viPsT2ADGn3sZ1uFiZ513p0eMqWvA6JTHsj4v2slNRu2hNEAQM5zUngfq7Ir3ypIh4rpfWxLY6gg0bMzNC2I7ul438bGzI8bdZ7ZyFZiozC6LAoJZeamttnch4y8LFqCocmlUJjot6JTOBZNGLsMu9VZ5xbOUtB6SoGpTFRtr3J9hfqQ+x2UfzfBle7pDxUpJN+0tOCqF6WxE3+oibY0ZTq5vfZHrKaUWdk7cupA0JS6KCt+MMYRLxgknPJ4xLUeGoc4LczrEoTBeLWGRhWCDjfs3WH2BT5XB3OKw6cqcLCIje8TZu57Y5XOg1BStwVsx0ar3IDDlc8GPPM1UVv6T9FsK2SI13Y4yX+JxE0lPFmPQVNlfVasq2yIhBgK0qV0Pjq/qMaefVOsxxnfycsk2vWhZsEHC0fzgC6fq8KqIBC0Ng6zwEr21QV0hVIhmulGE6sYpVZ/JS7Dj+Zq3z3b11K5aFmW5zk9lWWVnKP5z9parLeYVyv9Crs6ZixuYKVc+V6gQBzihVdXye2cagsBmNYvgTsEW6SyFAURF7TFRVjlMbEZuypG/rKGd64Tv1LpvVWdbgtqpqNABeZGeG/TMUxXAsVLp76Kg6ZkYR94j2TJjzEJ1JFzzLaRtUhevaWOGG1w1wKW8RbYIcRDCghXLO1PIznK5Ej1Ac0Z/hpHzyR9b7KA5SjgkPepkGOc4ds+IamztVP3HhhAMaa1XhynAfoepckzpDSQtXsmlk+ZK36TqpoTzTJ9O6gZJedCsluwZehD0UVuo7jcGoQc2BF0sUeiC08p4BnuUmaDKaRCUGQUbo3Rp9z2DDToGAMvZSrmqQbEGQszBRlqUbzqeFPjFASQ7V3xzktDc3Rd6dHxbLAmsFB9kQKmZkOs0oEz2xucvpjzfIzjfFfbmgvVfA4pV7Nli+j01oJ024Kg9SajU8rxmByJZm6/Gq1tZWKydlll15/qDXk5W0MAefl5eUH0hVsLZ9Y7mBsIPIrtNpYYsh5eET3NPtEr2PDRPC/Nbpa5zxXjgD51ZiBdIoQB1P2NimxIm018CGaORmZWfKnXF+Ub8XQ2UHN4XlRwaVenrxOq+dh3Y33Vd4+24CYlZdbIOoipWPxoX0SQCkl+JqaKx5MeJgWPcmILHMwzyLfUSAkcUXd0boIq61el2YkcNVhZ5eTOZLFft3ItKbqYqM8OtttRl665Gc3jB55XT0B5f9F4leapca/8W7Fuv2bjbfMHJ6/MzvZqZ4yF2l/9P6P/tPnK40WtRZAAAAAElFTkSuQmCC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471594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9" y="381000"/>
            <a:ext cx="8382000" cy="1143000"/>
          </a:xfrm>
        </p:spPr>
        <p:txBody>
          <a:bodyPr>
            <a:noAutofit/>
          </a:bodyPr>
          <a:lstStyle/>
          <a:p>
            <a:r>
              <a:rPr lang="en-US" altLang="th-TH" sz="3600" b="1" dirty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FDDI (Fiber Distributed Data Interface)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209800" y="5638800"/>
            <a:ext cx="44743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ภาพที่ 4.5 แสดงระบบเครือข่ายแบบ </a:t>
            </a:r>
            <a:r>
              <a:rPr lang="en-US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FDDI</a:t>
            </a:r>
            <a:endParaRPr lang="th-TH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AutoShape 6" descr="data:image/jpeg;base64,/9j/4AAQSkZJRgABAQAAAQABAAD/2wCEAAkGBhQSEBUUEhQWFBUUGBgWGBgYFhcXHBcWFRgXFxUYGBoYHCYeGBokHBYVIC8gJCcpLCwsFx4xNTAqNSYrLCkBCQoKDgwOGg8PGiwkHyQqLiwsLCwsLSwpLCwsLCwsLCwsLCwsLCksLCwsLCwsLCwsLCwsLCwsLCwpLCwpKSwsLP/AABEIALUBFgMBIgACEQEDEQH/xAAbAAABBQEBAAAAAAAAAAAAAAAAAQIEBQYDB//EAEwQAAIBAgQDBQQGBAsHAwUAAAECEQADBBIhMQUiQQYTUWFxIzKBkUJSobHB0RQzQ2IHFRZTVHKCkpPS8CRjosLD4fGDo9QXNHSUsv/EABoBAQADAQEBAAAAAAAAAAAAAAABAgQDBQb/xAA0EQACAQMCAgcFCAMAAAAAAAAAAQIDBBESITFBBRMUIlFhoVJxkbHhFTJCgcHR8PEjM2L/2gAMAwEAAhEDEQA/APZaKU0UAlFBNJQC0kUtJQCRSiiloBIoilpYoBsUsUopwFAMiiKfFJQCRRFOoigG5aXLTopYoBmWjLT4pwFAMCUZa6RSRQHMrTStdoppFAcooiukU2KAZFEU4ikNANiiKruI8TdLgRFXVQ2Zs0STGUZevXU9a7YzHhRCshuHYEzt7xIUzA8fMVGQSooiuWCusyAvlnX3ZjQ7ida7RUgYRSV0pIoBkUlPiigOsUuWliligGFaZNQO01zLhLxE+74x1A36V5pxjH2rhXubRtACDNwvmOmvl1+fSqSngzXFwqK3PWi4o7weIrxI2wdwD8BTTh0+qvyFV6x+Bg+1P+fX6Ht+ceI+YphxKDd0Hq6j8a8T7hPqp8lpwsL9VfkPyp1jIfSjX4PX6HszcUsje9aHrcT865Nx/DDfEWB/61v/ADV5AEHgPkKdFR1jI+1H7Pqes/yown9Kw3+Pa/zU8dpsJ/SsP/jW/wA682sWZw/SObWNjmB8f93vpGaNazOGxLknmY+RJGkiTvv0+NTrfI9ChUqVVlrGx7ce0+F/pNn4XFP3GuX8r8H/AEm1p4NP3V4m2JbvABcbfUSdPKK1WEc933zOcrquQgKxLKzCCXtiCczEHU66nQVDm0stHWfWJpRwehHtjg/6Qn2/lSp2wwhMC8pJ0gK5MnQaBfGvM+NXhnRQ5dfaQYQRkNufcUTOfrOq1DXH3FazbDxbe/azLCaxcVhzZcw1UHQ/jUqeTzql9OnV6uSR7Ae0FkdX/wAG9/krk3anDjdm+Ntx94ryC7aGY6Dc9B40gUeAprZnfSsk8aV8T109r8MP2g+MD7yKae2uF/nU/wAS0PvevJqSaayr6Vn7KPWf5bYX+dT/ABLP+ekPbnCfzq/37Z/568nmgNU6yPtWp4I9Ubt7hfrz6FP81NXt7hyYXMxOwGST5Dmryw12wTkXUP7yj5kCo1MldKVG8NI9BP8ACZh+lu8fgn4vRY/hIsu2VbV4mJiLe3TQPJ+VYW4thGIKYiIaNE1FskOd9QNNemu9WXBsAtk9+t7M2VlCqjKWI0AJFzUZoMRuBtFTlmqjc1pTxPh5GrtfwgWmu913V0NJXXuokCd8/hVxwnjSYguFVlNsqDmy65gSCCpOmhrzzjXAUW3cuPcLPq2oUCNkUIo00jbX1o7K4l1uOqNE2zGU3FkqD4glvGIHrU95bmlVpKpok+PDgXl/jyX8SAk8vegag5hmtCdNvcHrPSKtixRZVFI+l7Q2yPMAW2DH1IrD4XHo+KRlzKxJXW2uVuUn3g0zoumXrvWw7y8VAFtukEI/37VSMjXCWpZLDhWKuO5AMW12EDb1iauK44O2yoA7Fm6yZrvFdUWGxSU6KSKkDaWiKWgOtBFMD0F6Ape2rxgrvnlHzZa8siSANSTA9ToK9L7dXP8AYmHiyD/iB/CvNAeYeo+8VxazPB4XSb769xIv8Nup79tlgxqOvh6124XfFpmZgQSjKrgKxtuYhwrEA9RvInSr48Qsd1BAIGGRTFs6PnYEidjqBm/Kn2buGS8Str3b6BZAbkNoaavEls2uw0r0o2sFxUjJ1SUlKnOP5/T6FZhsQ1zD3LVtXe5mZ3cD9YGIy5yLgjY6MG8utVGJwj22y3FKN4GJ/wBa1pjjLBtqGtzCYrLoghmuShkNOmunymqftTiw122VEeyVT7u4A+qSNiP+1c6tulFywyayTgu8m14fz9SpvXMqk+AqBg+JlnhyLQnc27j6SANLYPiTrGgqZicK7WLjhZVZBOZRqMpOhMnQjYfcap7SgW1MQSXnbWGI6elYopczb0fbwnBynHO5efxmpt93+lKEeQwGExHunOJMxJg7CDzDwoXjrtH+2vJiZw20gncxOwHT3vKqgYVyhuBZUGJkbgFtpnYb1KHZ+9JU5AQxQyxIDLlkFkBA95SNevjpXReSPXjFRWESR2ju5ZGLuTrp+jIIhc2+fXXTp4+VQv49uhWAuMZEwcOjSxBbdrxKklyM2sRMHakXgV0kABTImefSc5EjJMnu20AO4+FcT5RUMnCZMwXHbl+6O8EBSyqOUHUKrEhRp+rWp2MuZcjn6Dq3yM/hVRZSMUsMqBhZOugGa1ZJJ9SW186teKpKsgIfUCVIIOh2Mx18apJbnhdIQ01YyQzG8UIvXlCe5dupv1S46+H7tR240w+h9tVl7iJZ3f8AnLlx+n7R2c/a1c2vkwCfPpXTSjerSg99JajjZ+p9tOXizHZB8zVMb2u/prSd7+9v5700onstD2UWv8en6g+Zo/jpuiiq1iPoz1+QpusiATqNACZmY29D8jTSiezUfZRZvxd/Bab/AB086QD6eFQrjsxK6swJlY1WJLaDUAAGuLIxUtlbKoktBgD16xufAa00ot2ej7K+Bsuz3FbuIW8mW2zJDICluc98uHAzDXMAwjyNTsTj0TPbEjIbmUhgF5+sbaVluEi4iBiilTcS7zJqRbkKwndRmePVvE1ecJ9p7AJbGl1VZbWZphyBBaPpDWNMq+FU54PPuaidTEHh8B5xveszjYtprOwFXvY+1ba8wuW1eBK5rbuVOoMFPd0PxqhM53J+mxfQfXOcan3tGGtWHA8f3N9X5deUly6gBvNNRrHlrr419Dp122F4Hh05ulfJy8fmSMTwgYdZK/q77XFiVATNmEAiYyKFjpO+lelcOaba/KsdiUNy3j1ZFzrlcKHkQAje/OzBSTr1NabstezYdZ3gT6xrXz0eJ9xgtQKWliiugG00inkUkUAyilooBIpppTSGgMx2/eMKo8bqj/guH8K89I1mvRu2qg2rcgEK1x4IBEpZcAkMCDBcHUGsZaxOblt2wGksIWyvKFJiFtCSDrPlFcX97J4l/FSqbvkchbGk4gLI1BZhlbSJ193eT4beFLctKGj9JtGfqszbAZtidJJg+WtTbmJeyPaW4KgSf0gLrDmYWBrpoPq+dQbmNvhipuvKzMXGjQSdZ6fhWvtlTxMThTit16P9x9oIZm+Bqd9CR9GJJ+Omv7u9R+PoLdtCD3ksRKiAzQJyjMTl0nrHiSas7LXkeXvAgBiV74sT7J2HLP7s/CsiLUXFmSdJMk5iJBM9PQbVSpcTksNkySjH7v8APiyPdkhmeCY0GsLrqB4nx/OldfZoPBro6D9ow+Hzrpd0Vx4ATGnXSR1H7uwnqaZeHIv9a91B/at4afEb71xjwPW6P/1v3nQWBbuN3hRxaNslRDK5dA0LOhyyQSRuPOr7Em0kNGHysdCVUAhi4LZmygwAGOswOpKiqrgmIw9rmvg3JIJQWbdwFAWD22N7SHUgjKRqOYwIq2v9uEuKUfDhF7t1RlCXWS4Qq2myvkDZRPNmzfM10WDcyFjjYdVT9KwtuCOYFJKqLgJMNrOeTsNE1BBFUWIsIoUpcDzMxkMRlI1R2Gskb7oSJBBOwPbbCy04a7DZSALdgBCEKmCt5W94q2YQZXYGDWV4riVuYi5cRMiOVKqQAQAiIZCyJJUtp9bqZJh4JWTjiG5rWp9y0Y1iRyzHjFvfyq0vKMh9V+1gPxqjxre4fCyPLVb2MHp9Her7FCEfy/BgR91c5Hi9J7Tiyxv3cO9hfYo1y5bVLspEgqCxDKQ2bN13HQ6UxcWkk/o9rVxdjKYzqoQHLOUcoGkQdzrrVTZxRWAeusT4/V8P6v3VNR5EjUf60PgfKmowSuq3HOx1DIBC2bajLct7H3Lzi5cGp6sAQd12EDSlxHF3WSEtaG02ttfeRsinygH08ZrnUbH+439Un+6Vb8KjUyI3VVveTLS1xRTbK9ymcNcSSilMt1puCBLHMMh9ZiOpxJb6gsioYKBwtu4uZEF1VDSDycoEj68b1W2veuRpzAj4ov4g1oTxq1GZwzELuXvZhoSwnPsfKKsp43NdCu5VMTljGCltXr9mVZAuYm4AQ2guKqMRMe9kM77inHA4m8QqglbiqtslXKoCjKTaMwscuvTux4CjiGNR3UoH2nMQ0EGIAJdtQc87bjfep1ni1oWwuQ+LA2A6ltOYe1Qk8u7A9NBGpzwXhXxXlqlt+ZCxXthcdnCNDBUaWY6EgZoEkszCTrO5qHw54xCkwR3ls6iRDZZkHQjfSrO7j7MCLMmDqbXdAGABC2iS2snmM9JqswthCWDOUYW0KjLmJIz7xsZ7sf2vKoyYZLvbPPPP9lji7YS4QTsFUllCyyezMnMZ/VnTxnUxJZbxQVgQ4EEGQ+U/3l1HqK0/Z/guHxAdrlvvIdgrHPblS7PAUNoAbkDU7Ejerf8AkXg/5gf37n+avWoXkYU9DRoq9Fyr1FWi0uBwwtxDjSGPLi8KCTNsg5cwZgVjMIue8QCYqZ2BxgNkqZkE7xsTnXbT3XWpS8LtC13QT2YBXLmfYggic0xBI361V9kcGLOLu2l90GQPCdAPkteY+Ox9Gs43NtQaa6kVzzmrEnQ0lMFynZqAKSnf66/hRQHI0URTaAzva8A92pOWUva6afqxrJA6+NY44O0ksXS5A92VM5hoQIMkT8xWr7ZIWICiSLT/APFctDrWUwOAdXJYZRlYSQr6+AE7+fSub4nj3m9Rd3Pmdzaw5gxYQaGFYgawYPLJ8wSRvXHFXsOsgLbbOS3IVOSOgzLyjXYacvpUm7YLM3OG97azbUGbYUcvQGWG3SajYm65Yg3UyyGnNh1OYIqkkZ+kRvsBUGaey4L0FGPtXGhUykJeIy5BvZcc0CSNPGs5fs8+YE6NBBiNQsZRuTrJrW4i93jSb/eZUuwC9jrZuZoCOWOy9PHwrKXhr/b/AORKiQmu5v8AzgQr6ybw8l+8UuDdbqkIwOW7d0CxGe4WAhNBoyiBIB0FSLJdu/tW7aO7+4Ssv3jKgQKZ05lEf1jPSLLguCNtM+W/auG3mCiy36wlWyEFSQZHrIq8Fk32LUYNZ5lb/E7Ho3+G56T0HgCfQGhuAvqSLmm8Wbmm2/huPmPGtWzgoA3e5gbeWVPiyXCRl1GQ/Ksn2mu3la2bAZgbWe7mVTluCA8SBEgDl19zTer4RvUk+A5uAN17wetm4NZKgfMEeoimHhwUe8duqEaQWnU+Ck1e2rCsqMe8VzafMA7D2vd2msxDAQL3emNtBOgFdnse5BvGFt5gGJDlT7QybnKAubSIg6RU4RGtGHxzrJQBpS23MQYIz3m3mAZu/ZUx7SzI6k/Pf4V2xuDcC2j2yt2DnJYHOdCzFdeaSfUdJqTxXFteYNcbUQoMACBmKrAgASx1rlM8jpCUamIriRGI0VogqOg38dPtNLaDq2nNPXy8GHX1GvhO1dyuh21jQbEdIjpqSI8eu1cdg0dAPOJI+BBFczy86WTbF8N5HePLxHiKTFLKkfWDD5qT+FcracwnyPz6+uhE+dSbugBgmDrGpgqwJA670KY0y2I+FaWJ+slpvsafwqTXHD4RDbBN5rbgZVy2nuK6qAUaUUwSSRBiI9JscHgbBtyz3ncGDz27I+gZQXcrFSM+pEz4aGpwaI2zqPOpL3srf0NegI9GYD5AxVnguzHeWw4Y8xICjOxgBjmJziNUbTfSfKufEbNlTFvvRyZtT3oLZmAWbbwGiDvAESZMVGbjF21aFvImS4GnvLRnfWGzNIBE6KSKsvMvC3xPE3leTIFi5afaRqBzM25BMDXX3W+VPwOJTMSZZQSFykbPbzLqfogx8qp7dxRud7aMuiiAzsYMjUlVE7+8NqueEcMuXe8uIihC0gZkUDKCzhFLTAX8qnSa69nGnHVF58j0fsqyxlT3QJEkEiZJmOuwrRZaxPYw6nyYx5yEn7DW2qyPVtpaqUWEVU4W73fEj4XLeb4oyD/qP8qthVJxw5cRh38WZD8Ucj7YozQbdhIqO1qKW1c0BpztViBirSlKUfGloBkUtOooDgwphp5/1/qKbQGR7YYgi5ysqt3QyyyrJN1SYzkDZTWXus1zS9eQiD9K2x19Pvq67en26f1PxNZRn13rg3ufPXtXFVotsSy6lcSSdAM+ugzLrltH6GWI8WmoKWlLc91Nd4F+dTrvZjxrgBQEPgTt08dvnUZ8jG6jly+ZYXbuHSWR2nLcXUOZa4pRAJQZfe3JqjO3pc/6f/au+JXYHTntj/3FpiW9x+//ANN/ypnJ3hJyjwwMwOA767fQHLohmJ2ZOkjx8elanA2+7AFooWIAY902o8DnAB3212rN8NxLWr950OUwATp7sBjufFVPwOh2p9+673GZjzFpPTmuMdQPMzp5RU54YO1KrGmvu5ZJvX7YJAW3pInIOgAMSPEVV8Twdx7me3aL23QryKYZ++50OUZQxAXU7g+eva6kAfW5tP6qyYHxE/hUqzx32F2ySotAZpEibfeZkuSDGU8xzCAcp1NXjLxOtGrPOXFnW7fWy3dlVm3cNv8AVJupdQRI2OUkHwNJh+MBQCBBGkhVEBSxPTy3qsxAJzTnLgpplaRccubasI95tIHXNpTFR5gW7hLNkVe6uHNcAm/aAy6spzyu4g+dMs4ylWztF/AlYvineMuxhmWQoE6DWRv8qjNb5dROsx6KY+2K5BNEZEuFWDXQRbuEG0sK1xTl1QErr0zCut9mBPJdAXu/2Tj9cVFs6j6ZZQPHy3qu7Obp1pPLi/gBXmI9D/d7z/tTLiTnj6qiI8AoHrMN8q6OpUkEEEMVIIKkMM0ggwRqh3/GuiiI+B+WtQcJJraSG28LdZcyW3cKiBiqk5ffMnTTYVZcN4ZevCQhjXmIIBKgyPHNynT0rhh7VshhcbEqCD/9uAZi4VOcHcarp6+FWnBBnJZUuXmYWsz3VdlblhlV5YBxmiDuG31irYWDXb28KuNQ1+xdyTKpJn6REkCfSTVdxHgvcznQZRJLLLCFME6awCIrXNw/URg7e43bfcmZB6aH7ap+0dnTmsd2chAKgsqtOYK0iIJJJ6zG9c4ttm+5sKNOnmOc+8qsDwEXWjKiDTV2VTzRl5C2eDO5AGh1q2w/ZXC5VzlSxBMi8yAZgzCAJiNNh0PvTpG7P3BoQqmEUlmuIqk5lMBYGZCF5SJgg76VoVsOpU93hRBUTmnZsnRf3qmTa4FrG1pNZaz78/sZgdi8Kqtma71IZG7wsoVTv+jquklfRR1JAqeMcFGGvlUV1VkJHeCGJULmJHmQfAeAFaftDg8wAazbuEKwBtuwyZI/VgI0mVZiPCBvrVNxKw5SzcOHdFzBe8Z2fPnQ9D+rBKkx4+uvRSyjhfcXEtuzWOh43Ahh/aBU/Zl+VbdeLIdIM/1lHx3rF9ieEtfc5SFKIASZ0J0Gg31U+lbTC9mrtssRiFUnfKpHL0nn1qUarLPVLI1+LIpGaBP7wPrtVL2m4opVSokI4fNrqqQX0j1+VXt3stde4C+KDADRTbYnXrJu+nToKzXF8M5u3ENq8UUG0HFm4VII5mBAIiTG/wBGpZtN3w1ptr6R8qlMKpOyeIL4S2WnMVB16yJkTuN6udalcAOUUtIlOipAgooooCOaaTTnNMoDC9vm9ug8Lf3sfyqjfjbKmULaUZAhOSTlAYDVideZtRvNX/a1FbHW1bVSqKdY95nGpGoAME+QrL9p8IltEKqQZOYlyd8oVcssoPNO86+lcHs2eFcQqSqTlD3DsL2iNvRTbPMG9wDUCBAt5QPUCfONK7N2nuwRn0IQaIf2ZJX46/lFURx9k2MqWiLpibhd+jZmhRoAVBXbrPSoiX42GsA/S1J1E8uw8OvWal6jmra6W2/xLe/i8zhmzEl1djlPRgxJnTptVjawwN0AQQ0nQz0xI/5RWUbijD6PhuenUnzPy8qVeOspzKoUjYyTB6HbzPzPiZjSzrStq0OMfUncTswLxj9og/8Abf8AKtBwnC+1usMpNpsPGYMYE35IgxPKDLSNNqzuJxneYa7cIiby6Dp7O7+VXt7H91fuArmFzE4dNyI5sRr5+h0qFk50oqFfvrb+yTguNd3iRZuZEW294G42YyMTaDwVXKFgFFEeE9a5sRdwxXvVm7hP0N/9muFlVDd10eJLOsaddqquLcSa1ir120cl1TYgjX3sJazGGBGzdB5713w/aI5GXv5CvCQVGkqWABjdc4k9a6KW256lSv1WElyJ3EuM3Yxd0pmZLy7WLihhhVS7aaS0LIuMCpIOm4kV14nx02mW7btu3d3zfBaxcTW/CXt/eEXQQPFV30qivcTZu89rHeFX98e/kVLhIHU5BselNvY8suV7inpOg05D46GUGoip1GZ3z5L0JdvijK9pFtEKjX8GOT9lfZWzCV/WSo0O0nTaqd+P32tozIo7y1bDwqEA4W4Gt5QwOgASSZO/hpIuY1JzZxOcXNDPMo169dfOoGLdShAIO5UKejZZA/dIjfUQajPLBEbutKS29CViMQXxDszZi94FmgCT3aQYUADVnOg1makXWAEnSeUepB/I1FsFWa4dDBQiDs2UA7HpFT2t6gfP4gj8aqYriP8All7yRw7EYhSWs98skSbaudZ3QhSGgtqhn3vnFwmLvlyUV7oEW2BFxgotmVbNbKssQdSdiQZmr7sgcyEAxzmJVGJzCzcIBYSssxfSNVFYy/xC7Yu3BbuFJZSwVis5lFwHTWOaJqVvsaqNtNqLjJpM0OE4szicqzodHxH0lDDe8ejUt++XiQBExGbqMpkliTppvtWR/TiPdDbEaA9dQNG2FJcxTtsboMdM0ffU6WTOyrTe9T5musYhkACkgKCoU8y5TMrlaRl1OkVIwU3bmVjbEAGf0fDtu6L1t+Lgz5VhBcvf70/F6veyFzLiPazlZWXUkSdCslgY5gupBiDvUOLKxs50+9KeUuW5pr3Dz3ebvY5syBbNpM2f9oe7UEnKgaZ0FVONhVbUkW7pXWASyahoG2isPiBVxdvIFcAybdsqCCh5DaVBk2znKTOWI8PCFjcQ1lzcRbdwC5zZlLSzpcK8pImIcfAb13owWmWrwM904tx0+O+7fiaPsBfQK5aAVuLzDeSxCoT4Gdq3eMtrmkgyRGxIAUzJG25HyryzgTNib6/q1Kmw4hXVdC06AlQZjwEAR1B9acK0Eicuu1UR7Fpjqlgi4MgFSpLBpEwIJXQmQNBpsNKsa4rcWdBr6fD8BSXMai+8yjSdSBp4x8Kk1FPcw7Pgb9tWFtl75VYfQIZijRB2GUxFYLiVvKLJPEjbleaLbubm0tlhcg0aPGa2icbsW2xYZlIcpcABnN3lsWyoHXW03zqm/irBxy4CB/8Aig/fVWSVfD8TYGJRrfELhKkZUay3MZghmJAgyB0r02zczKG8QD8xWHThNn9ngyrdP9nVYPQyNta2+Es5baqdwADURDH0tBFFXII7imRT7lMAoDz3tJilOPJZsqoVBbwCAkn5zVVxrEres2lt3BzXnOeGgMWVhoFaYAXYGfnB2nDNcxDhSR7UkgjlUEgkyZPoJMCYqhyOMOkAgm5mWDBiDBHVdt9K4JLi0eM61Sm5bbN5+A+12fUlA1zKTce0eW+xXIGjTuJJMDToDJ2p1ns5bYKRcYl7b3Aot3N7eUFJKKPpav7oikS8yBeZiyl399oLMACx8MoHvf8Aimd+31m6HdgPIwDKr4KOZjvV9SOivvI6Hs1bhmDFgLSXQe5uwyuSPrCAOUz1zdKkP2WVWYHvOV0TTD3RyuFObmu6akiNuXfWjA8VW0Dnsrd5pJuM2mmiwu7HXQGFG+tdBxAv3WW1aXvkxUAnNka13hReaJUi4CZ3yDbap1eBpo3HWvC4lRxLBm1bv24aFug6qV0yXFDESY3AmSNd6suN3Pbg+OKsMB5A3STHh7VPWa5X+MlrDlLVgd5gkxiqUDc6XFD2zpPdgbA9etS7GRsVZfKpDGzcAKhlK3bVtoyQARmcwdNIjaq6cs5ytcyc2x+NuWlxBuFLQIKKzM91c84aygzZXGUKVnTU+HUwbNwRbGdT7E2TmW4TnZswYjNAuQAFUaSW5YiLxeNXHGTu7KqVXVbQQlossdZABlzULDY0nPnuC2FynNkL6QCsiYAkk5umWrKXIp2t50/oQr15SkwpDLZVj3NyQbYZnKmTzMe6DHXMGMAVxv27Ra4wtooNy1eAGHZRlUL3iaoYt588oSSdTOpqbib1y2/dOYlc4mJUjcEQBlEAjymehrph+MX7UlGAYoRIUHmVpUAHxBqdSTFS6lCWllYLUZctq2yrcvMCbQEm6Myq2YA5QG5Z92AOlV2J7yO7VUjuXsOMilsgzFiWMTcJkBhB23O+nv8AFHe/hyxBzOj3VMx3b4SwWkBxCd666QNbm+pBo8E82rUhjee3dF0lGkXXsu1tSCdXL92QIGu1MvkbYttJ54khbTuzOVMd2v0VGipcCyEEST8TFSsQCp1BBzAQQQdWjY+f3VFwD3yIRWzPhbVoAifbIQLq8wjP3dxQc2ysdSCauEwlzEL3pdWiSczAHQhyQug95htpLegNGjzLqliWVu2ROH8RazmyKjZSGGcOYZLa/UddOSkPELdtkDLbYq5L5rVxtBaKINLoDCcrQAIOs6RUm3wJ+8VDHMM09PpwJOkkKT6MOlQsZgDbaHRcxUP0OhE6mNxsfCKZaMyq1ae6E71cqt3dpmW1cAHdyr3LjAgtL6hQsKdCM5GtLeW0wf2dtcyIo9jb3UkudzBII1GpjWkwSRdtEqMouW86lREF1zAjbbpqPx0yYNMltmS0t+bgVCiguAmYcsLOoMMASJgbyLLLNNKtVqLOUjPjGWw5Pd28puh/1FnRVVVA8AdNtj8Yppxo5QFVId7ki3bTnuXGaJTWNdiY8DVnxpbYspyol8ugIAKnIVZZIO3MvxEVngwI9Z032iR5iI0/8VDZwuLios03IuGx7y5JEuuVtJEZcv0iTMdSafjOJWnt93zFhkKk5d1GVc7KBmMMwEn4eFVhMWyOuUg5WUidYgypGkkabSdo0rtiLru19HXNlLANsQkDmYFs9uCZ5hOgIMVMcnO3pOerU9sFr2Pxn6PfzsYXIyHQnZj0UE+HSt//ACnEQEfx1S8Pvt15jh8TrB1JDnTUAFhAnx3rS/ygD3XZ5KFEVbZMQ0EO4KhipELBBBG4G8wmbLOsknFywjQ3O1yKcpUz1EOD8cyCsn2iw1m+z4hvfa4FhjqLfcoAFH1Qyt/eqJjsdmIIJJygFj1IEEjrGgidaMLiiRkYFgddiYjxjYRU6jpSu3Kt1beUT+zeHQYvDkKCCtxdQNCsFTr1lmr01TXl3BMYFxlkDbvCJ8ijEfaq16qRUxZ6FN5Qi0s+NNJptWOh0ormDRQDLlMHSnNNNNAeXYpf1svkS6LqMG7wHN3jHOkAq+hGm8iqzE4cG4wtEuBIDZXjKseInw5eumu1XvHbXeLdSY1BHkxyQaiWcIVuXSWHPdUAeChQAPXT7KwSuM8jNUs+sSTZS/oLb5TsG90k+Wkczfu+6sU8cOefdOmugJJLb5TGp8X6aAVf21ll1/buPgBT+EYcl7Gh926TodNVAnw2rn1z8DP9lx9plBh+CsXBuW7mQTyqvkYAkiNYk7+tXGGtWlyj9GyDM6tocwtEcpDK2rlgpYgCdQZ3rYrgvI/I1X4rhz5mhHOg+g35V0VWceRNGx6vhIorLggTayt3TZuUx36n2WUZzFs5n5dpNNusRb5EhzatxAA7vEad6wmZ91AOgyyKvDwx5Ps33H0G/Kl/im5/Nt7x+idqt18/A09n2xqZibGBa9bVwVFs8oYnLmZZEAbkyp0AJ5Z6aSBwIqpF0K1llNtxna2QrRPMy6CYOoK6VsOxPDXs27K3FyODdOWVJgm5ryk/WGvnVh20wjXMMyrGYhgMzBRJAjVjFXjq0auZmXR1NVNWpmE7QkFS0El21c3FZgTbuW1QqqwF9pI189oAr8IuV1lQ4D9zkaSrXEkw37sD47Vc43gbHvJa1BNgib1se4Dn+l6etPXhHPPeWIGL739fb/VkGT72+u1cXOpngaJ2VKctcm8nPC9q2AQC2uXM5Cguim3bTIbeUbAFAw1ImdBNPudqTHeFQRlZ8ktonLlI1jTL9reNMtcEjIO8s6NemLqnS5OXb11rnb7M3CsZrc/o5tGCx5yxI2XbXf7KuqtXHA7KhBczliOPkow7tAVVdY+lfBUOPACQY6ECPKrFgq2UGPbjD7DRiCcwn6JiI860b9kLpVxyy1uyBy3ozWyC21o6bwa7Xey1wuzaQcTbvj2eI91VAcGLXvbxuKq51fA5ztKM3mXzMnbsZyukFmux1ymxmkeYaB6edcDAUkLp3BvxPSSMm3SNG89q2+G7JuGtncLdvXD7K8DkuiMolNwSflXG12BuhEBacuHey0Wn1LGQwmNBrp18qZqsorC2T4erMfdtQGG4VbfxW/Op9K6rhAGyxobww5+CllbbflA+Nax+wtwqwlpa1atyLX0rZ97W4NDrp9tdz2Lcsx5xN61eHsk07uAw/XCcwnXpOxpiqW7Fbez8zHYSxmyaRmN7bo9mYA9YmuRTlzAa9z34HmTDL6QorfYPsQVZSe8OW7cuxlsiRcEFP13rrTU7AwFEXiFtPZ3sCQ5mTznUdKaKpKs7ZfhRhjh1BYRovdRJ+hekN6HfWttgOFPcAXv7v1ASzHlM6MQQzjXYt4bV1PYCVIi7rbt2yS9oH2WobQHm/OtHw3gbowOgEgmXk6eACAa+tXjGomT2ejFd2JRf/T3/AHg/wrv/AMiuifweJ1Yf4TD77prcZaQ2614RXs9L2UZKz/B3hzvr/ZH5mrHD9kLFpXyj3lK7LpPUab+dXiWwKcRTBaNGnF5SR5/xLs8tpe9tnmtsj6ge6rqX2/dzVvbbSoPiAaoeMWAcPdB27twf7pq14VczWEJ+qB8tKY3OqWCSBSlRSA06pA3LRSmigORFMyeVdJpQaAqrvAlJJzXBJ2DKAPTln7afb4Mo63T/AOqw/wD5IqzyzQF/1NRpQK88GU9bv/7F7/PSrwNP958b94/e9WIFKBTCBCXhNsdD8Xc/eaR+D2juin1k/jU+imECs/iGx/NWz/ZB++uicEsDa1a/w1/Kp9LTCBGt4NFnIirO5VQPnArocOCIIkeBAP311oqQcFwqjYAegAp+TzNdKKAZk9fnR3fr8zT6KAZ3Q/0TQLQ8KfRQDO6HgKBaHgKfRQDcg8BS5RS0UAkUtFFAFEUUUAUUUUAhNANBFAFAUvGrM2rq/WRxp5qfH1qbwZgcPaI2ZFYf2hP40uPTY/68q48BTLYC6QpZViQMoYwBJOg2+FQCeKdNMFOqQBFJSzRQHMUtJSgUAopRSRThQCiiKSloApaKKABS0UUAlLRRQBRRRQBRRRQBRRRQBRRRQBRRRQBRRRQBRRRQBRRRQBTXWadRQHG5h8ywxMfI/OlywAAAANB6DaulIRQDAtOpQKCaAKSiigGUClooBSKUUUUAsUsUUUARRRRQC0UUUAUUUUAUUUUAUUUUAUUUUAUUUUAUUUUAUUUUAUUUUAUUUUAUUUUAlFFFAIaKKKASiiigP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8" descr="data:image/jpeg;base64,/9j/4AAQSkZJRgABAQAAAQABAAD/2wCEAAkGBhQSEBUUEhQWFBUUGBgWGBgYFhcXHBcWFRgXFxUYGBoYHCYeGBokHBYVIC8gJCcpLCwsFx4xNTAqNSYrLCkBCQoKDgwOGg8PGiwkHyQqLiwsLCwsLSwpLCwsLCwsLCwsLCwsLCksLCwsLCwsLCwsLCwsLCwsLCwpLCwpKSwsLP/AABEIALUBFgMBIgACEQEDEQH/xAAbAAABBQEBAAAAAAAAAAAAAAAAAQIEBQYDB//EAEwQAAIBAgQDBQQGBAsHAwUAAAECEQADBBIhMQUiQQYTUWFxIzKBkUJSobHB0RQzQ2IHFRZTVHKCkpPS8CRjosLD4fGDo9QXNHSUsv/EABoBAQADAQEBAAAAAAAAAAAAAAABAgQDBQb/xAA0EQACAQMCAgcFCAMAAAAAAAAAAQIDBBESITFBBRMUIlFhoVJxkbHhFTJCgcHR8PEjM2L/2gAMAwEAAhEDEQA/APZaKU0UAlFBNJQC0kUtJQCRSiiloBIoilpYoBsUsUopwFAMiiKfFJQCRRFOoigG5aXLTopYoBmWjLT4pwFAMCUZa6RSRQHMrTStdoppFAcooiukU2KAZFEU4ikNANiiKruI8TdLgRFXVQ2Zs0STGUZevXU9a7YzHhRCshuHYEzt7xIUzA8fMVGQSooiuWCusyAvlnX3ZjQ7ida7RUgYRSV0pIoBkUlPiigOsUuWliligGFaZNQO01zLhLxE+74x1A36V5pxjH2rhXubRtACDNwvmOmvl1+fSqSngzXFwqK3PWi4o7weIrxI2wdwD8BTTh0+qvyFV6x+Bg+1P+fX6Ht+ceI+YphxKDd0Hq6j8a8T7hPqp8lpwsL9VfkPyp1jIfSjX4PX6HszcUsje9aHrcT865Nx/DDfEWB/61v/ADV5AEHgPkKdFR1jI+1H7Pqes/yown9Kw3+Pa/zU8dpsJ/SsP/jW/wA682sWZw/SObWNjmB8f93vpGaNazOGxLknmY+RJGkiTvv0+NTrfI9ChUqVVlrGx7ce0+F/pNn4XFP3GuX8r8H/AEm1p4NP3V4m2JbvABcbfUSdPKK1WEc933zOcrquQgKxLKzCCXtiCczEHU66nQVDm0stHWfWJpRwehHtjg/6Qn2/lSp2wwhMC8pJ0gK5MnQaBfGvM+NXhnRQ5dfaQYQRkNufcUTOfrOq1DXH3FazbDxbe/azLCaxcVhzZcw1UHQ/jUqeTzql9OnV6uSR7Ae0FkdX/wAG9/krk3anDjdm+Ntx94ryC7aGY6Dc9B40gUeAprZnfSsk8aV8T109r8MP2g+MD7yKae2uF/nU/wAS0PvevJqSaayr6Vn7KPWf5bYX+dT/ABLP+ekPbnCfzq/37Z/568nmgNU6yPtWp4I9Ubt7hfrz6FP81NXt7hyYXMxOwGST5Dmryw12wTkXUP7yj5kCo1MldKVG8NI9BP8ACZh+lu8fgn4vRY/hIsu2VbV4mJiLe3TQPJ+VYW4thGIKYiIaNE1FskOd9QNNemu9WXBsAtk9+t7M2VlCqjKWI0AJFzUZoMRuBtFTlmqjc1pTxPh5GrtfwgWmu913V0NJXXuokCd8/hVxwnjSYguFVlNsqDmy65gSCCpOmhrzzjXAUW3cuPcLPq2oUCNkUIo00jbX1o7K4l1uOqNE2zGU3FkqD4glvGIHrU95bmlVpKpok+PDgXl/jyX8SAk8vegag5hmtCdNvcHrPSKtixRZVFI+l7Q2yPMAW2DH1IrD4XHo+KRlzKxJXW2uVuUn3g0zoumXrvWw7y8VAFtukEI/37VSMjXCWpZLDhWKuO5AMW12EDb1iauK44O2yoA7Fm6yZrvFdUWGxSU6KSKkDaWiKWgOtBFMD0F6Ape2rxgrvnlHzZa8siSANSTA9ToK9L7dXP8AYmHiyD/iB/CvNAeYeo+8VxazPB4XSb769xIv8Nup79tlgxqOvh6124XfFpmZgQSjKrgKxtuYhwrEA9RvInSr48Qsd1BAIGGRTFs6PnYEidjqBm/Kn2buGS8Str3b6BZAbkNoaavEls2uw0r0o2sFxUjJ1SUlKnOP5/T6FZhsQ1zD3LVtXe5mZ3cD9YGIy5yLgjY6MG8utVGJwj22y3FKN4GJ/wBa1pjjLBtqGtzCYrLoghmuShkNOmunymqftTiw122VEeyVT7u4A+qSNiP+1c6tulFywyayTgu8m14fz9SpvXMqk+AqBg+JlnhyLQnc27j6SANLYPiTrGgqZicK7WLjhZVZBOZRqMpOhMnQjYfcap7SgW1MQSXnbWGI6elYopczb0fbwnBynHO5efxmpt93+lKEeQwGExHunOJMxJg7CDzDwoXjrtH+2vJiZw20gncxOwHT3vKqgYVyhuBZUGJkbgFtpnYb1KHZ+9JU5AQxQyxIDLlkFkBA95SNevjpXReSPXjFRWESR2ju5ZGLuTrp+jIIhc2+fXXTp4+VQv49uhWAuMZEwcOjSxBbdrxKklyM2sRMHakXgV0kABTImefSc5EjJMnu20AO4+FcT5RUMnCZMwXHbl+6O8EBSyqOUHUKrEhRp+rWp2MuZcjn6Dq3yM/hVRZSMUsMqBhZOugGa1ZJJ9SW186teKpKsgIfUCVIIOh2Mx18apJbnhdIQ01YyQzG8UIvXlCe5dupv1S46+H7tR240w+h9tVl7iJZ3f8AnLlx+n7R2c/a1c2vkwCfPpXTSjerSg99JajjZ+p9tOXizHZB8zVMb2u/prSd7+9v5700onstD2UWv8en6g+Zo/jpuiiq1iPoz1+QpusiATqNACZmY29D8jTSiezUfZRZvxd/Bab/AB086QD6eFQrjsxK6swJlY1WJLaDUAAGuLIxUtlbKoktBgD16xufAa00ot2ej7K+Bsuz3FbuIW8mW2zJDICluc98uHAzDXMAwjyNTsTj0TPbEjIbmUhgF5+sbaVluEi4iBiilTcS7zJqRbkKwndRmePVvE1ecJ9p7AJbGl1VZbWZphyBBaPpDWNMq+FU54PPuaidTEHh8B5xveszjYtprOwFXvY+1ba8wuW1eBK5rbuVOoMFPd0PxqhM53J+mxfQfXOcan3tGGtWHA8f3N9X5deUly6gBvNNRrHlrr419Dp122F4Hh05ulfJy8fmSMTwgYdZK/q77XFiVATNmEAiYyKFjpO+lelcOaba/KsdiUNy3j1ZFzrlcKHkQAje/OzBSTr1NabstezYdZ3gT6xrXz0eJ9xgtQKWliiugG00inkUkUAyilooBIpppTSGgMx2/eMKo8bqj/guH8K89I1mvRu2qg2rcgEK1x4IBEpZcAkMCDBcHUGsZaxOblt2wGksIWyvKFJiFtCSDrPlFcX97J4l/FSqbvkchbGk4gLI1BZhlbSJ193eT4beFLctKGj9JtGfqszbAZtidJJg+WtTbmJeyPaW4KgSf0gLrDmYWBrpoPq+dQbmNvhipuvKzMXGjQSdZ6fhWvtlTxMThTit16P9x9oIZm+Bqd9CR9GJJ+Omv7u9R+PoLdtCD3ksRKiAzQJyjMTl0nrHiSas7LXkeXvAgBiV74sT7J2HLP7s/CsiLUXFmSdJMk5iJBM9PQbVSpcTksNkySjH7v8APiyPdkhmeCY0GsLrqB4nx/OldfZoPBro6D9ow+Hzrpd0Vx4ATGnXSR1H7uwnqaZeHIv9a91B/at4afEb71xjwPW6P/1v3nQWBbuN3hRxaNslRDK5dA0LOhyyQSRuPOr7Em0kNGHysdCVUAhi4LZmygwAGOswOpKiqrgmIw9rmvg3JIJQWbdwFAWD22N7SHUgjKRqOYwIq2v9uEuKUfDhF7t1RlCXWS4Qq2myvkDZRPNmzfM10WDcyFjjYdVT9KwtuCOYFJKqLgJMNrOeTsNE1BBFUWIsIoUpcDzMxkMRlI1R2Gskb7oSJBBOwPbbCy04a7DZSALdgBCEKmCt5W94q2YQZXYGDWV4riVuYi5cRMiOVKqQAQAiIZCyJJUtp9bqZJh4JWTjiG5rWp9y0Y1iRyzHjFvfyq0vKMh9V+1gPxqjxre4fCyPLVb2MHp9Her7FCEfy/BgR91c5Hi9J7Tiyxv3cO9hfYo1y5bVLspEgqCxDKQ2bN13HQ6UxcWkk/o9rVxdjKYzqoQHLOUcoGkQdzrrVTZxRWAeusT4/V8P6v3VNR5EjUf60PgfKmowSuq3HOx1DIBC2bajLct7H3Lzi5cGp6sAQd12EDSlxHF3WSEtaG02ttfeRsinygH08ZrnUbH+439Un+6Vb8KjUyI3VVveTLS1xRTbK9ymcNcSSilMt1puCBLHMMh9ZiOpxJb6gsioYKBwtu4uZEF1VDSDycoEj68b1W2veuRpzAj4ov4g1oTxq1GZwzELuXvZhoSwnPsfKKsp43NdCu5VMTljGCltXr9mVZAuYm4AQ2guKqMRMe9kM77inHA4m8QqglbiqtslXKoCjKTaMwscuvTux4CjiGNR3UoH2nMQ0EGIAJdtQc87bjfep1ni1oWwuQ+LA2A6ltOYe1Qk8u7A9NBGpzwXhXxXlqlt+ZCxXthcdnCNDBUaWY6EgZoEkszCTrO5qHw54xCkwR3ls6iRDZZkHQjfSrO7j7MCLMmDqbXdAGABC2iS2snmM9JqswthCWDOUYW0KjLmJIz7xsZ7sf2vKoyYZLvbPPPP9lji7YS4QTsFUllCyyezMnMZ/VnTxnUxJZbxQVgQ4EEGQ+U/3l1HqK0/Z/guHxAdrlvvIdgrHPblS7PAUNoAbkDU7Ejerf8AkXg/5gf37n+avWoXkYU9DRoq9Fyr1FWi0uBwwtxDjSGPLi8KCTNsg5cwZgVjMIue8QCYqZ2BxgNkqZkE7xsTnXbT3XWpS8LtC13QT2YBXLmfYggic0xBI361V9kcGLOLu2l90GQPCdAPkteY+Ox9Gs43NtQaa6kVzzmrEnQ0lMFynZqAKSnf66/hRQHI0URTaAzva8A92pOWUva6afqxrJA6+NY44O0ksXS5A92VM5hoQIMkT8xWr7ZIWICiSLT/APFctDrWUwOAdXJYZRlYSQr6+AE7+fSub4nj3m9Rd3Pmdzaw5gxYQaGFYgawYPLJ8wSRvXHFXsOsgLbbOS3IVOSOgzLyjXYacvpUm7YLM3OG97azbUGbYUcvQGWG3SajYm65Yg3UyyGnNh1OYIqkkZ+kRvsBUGaey4L0FGPtXGhUykJeIy5BvZcc0CSNPGs5fs8+YE6NBBiNQsZRuTrJrW4i93jSb/eZUuwC9jrZuZoCOWOy9PHwrKXhr/b/AORKiQmu5v8AzgQr6ybw8l+8UuDdbqkIwOW7d0CxGe4WAhNBoyiBIB0FSLJdu/tW7aO7+4Ssv3jKgQKZ05lEf1jPSLLguCNtM+W/auG3mCiy36wlWyEFSQZHrIq8Fk32LUYNZ5lb/E7Ho3+G56T0HgCfQGhuAvqSLmm8Wbmm2/huPmPGtWzgoA3e5gbeWVPiyXCRl1GQ/Ksn2mu3la2bAZgbWe7mVTluCA8SBEgDl19zTer4RvUk+A5uAN17wetm4NZKgfMEeoimHhwUe8duqEaQWnU+Ck1e2rCsqMe8VzafMA7D2vd2msxDAQL3emNtBOgFdnse5BvGFt5gGJDlT7QybnKAubSIg6RU4RGtGHxzrJQBpS23MQYIz3m3mAZu/ZUx7SzI6k/Pf4V2xuDcC2j2yt2DnJYHOdCzFdeaSfUdJqTxXFteYNcbUQoMACBmKrAgASx1rlM8jpCUamIriRGI0VogqOg38dPtNLaDq2nNPXy8GHX1GvhO1dyuh21jQbEdIjpqSI8eu1cdg0dAPOJI+BBFczy86WTbF8N5HePLxHiKTFLKkfWDD5qT+FcracwnyPz6+uhE+dSbugBgmDrGpgqwJA670KY0y2I+FaWJ+slpvsafwqTXHD4RDbBN5rbgZVy2nuK6qAUaUUwSSRBiI9JscHgbBtyz3ncGDz27I+gZQXcrFSM+pEz4aGpwaI2zqPOpL3srf0NegI9GYD5AxVnguzHeWw4Y8xICjOxgBjmJziNUbTfSfKufEbNlTFvvRyZtT3oLZmAWbbwGiDvAESZMVGbjF21aFvImS4GnvLRnfWGzNIBE6KSKsvMvC3xPE3leTIFi5afaRqBzM25BMDXX3W+VPwOJTMSZZQSFykbPbzLqfogx8qp7dxRud7aMuiiAzsYMjUlVE7+8NqueEcMuXe8uIihC0gZkUDKCzhFLTAX8qnSa69nGnHVF58j0fsqyxlT3QJEkEiZJmOuwrRZaxPYw6nyYx5yEn7DW2qyPVtpaqUWEVU4W73fEj4XLeb4oyD/qP8qthVJxw5cRh38WZD8Ucj7YozQbdhIqO1qKW1c0BpztViBirSlKUfGloBkUtOooDgwphp5/1/qKbQGR7YYgi5ysqt3QyyyrJN1SYzkDZTWXus1zS9eQiD9K2x19Pvq67en26f1PxNZRn13rg3ufPXtXFVotsSy6lcSSdAM+ugzLrltH6GWI8WmoKWlLc91Nd4F+dTrvZjxrgBQEPgTt08dvnUZ8jG6jly+ZYXbuHSWR2nLcXUOZa4pRAJQZfe3JqjO3pc/6f/au+JXYHTntj/3FpiW9x+//ANN/ypnJ3hJyjwwMwOA767fQHLohmJ2ZOkjx8elanA2+7AFooWIAY902o8DnAB3212rN8NxLWr950OUwATp7sBjufFVPwOh2p9+673GZjzFpPTmuMdQPMzp5RU54YO1KrGmvu5ZJvX7YJAW3pInIOgAMSPEVV8Twdx7me3aL23QryKYZ++50OUZQxAXU7g+eva6kAfW5tP6qyYHxE/hUqzx32F2ySotAZpEibfeZkuSDGU8xzCAcp1NXjLxOtGrPOXFnW7fWy3dlVm3cNv8AVJupdQRI2OUkHwNJh+MBQCBBGkhVEBSxPTy3qsxAJzTnLgpplaRccubasI95tIHXNpTFR5gW7hLNkVe6uHNcAm/aAy6spzyu4g+dMs4ylWztF/AlYvineMuxhmWQoE6DWRv8qjNb5dROsx6KY+2K5BNEZEuFWDXQRbuEG0sK1xTl1QErr0zCut9mBPJdAXu/2Tj9cVFs6j6ZZQPHy3qu7Obp1pPLi/gBXmI9D/d7z/tTLiTnj6qiI8AoHrMN8q6OpUkEEEMVIIKkMM0ggwRqh3/GuiiI+B+WtQcJJraSG28LdZcyW3cKiBiqk5ffMnTTYVZcN4ZevCQhjXmIIBKgyPHNynT0rhh7VshhcbEqCD/9uAZi4VOcHcarp6+FWnBBnJZUuXmYWsz3VdlblhlV5YBxmiDuG31irYWDXb28KuNQ1+xdyTKpJn6REkCfSTVdxHgvcznQZRJLLLCFME6awCIrXNw/URg7e43bfcmZB6aH7ap+0dnTmsd2chAKgsqtOYK0iIJJJ6zG9c4ttm+5sKNOnmOc+8qsDwEXWjKiDTV2VTzRl5C2eDO5AGh1q2w/ZXC5VzlSxBMi8yAZgzCAJiNNh0PvTpG7P3BoQqmEUlmuIqk5lMBYGZCF5SJgg76VoVsOpU93hRBUTmnZsnRf3qmTa4FrG1pNZaz78/sZgdi8Kqtma71IZG7wsoVTv+jquklfRR1JAqeMcFGGvlUV1VkJHeCGJULmJHmQfAeAFaftDg8wAazbuEKwBtuwyZI/VgI0mVZiPCBvrVNxKw5SzcOHdFzBe8Z2fPnQ9D+rBKkx4+uvRSyjhfcXEtuzWOh43Ahh/aBU/Zl+VbdeLIdIM/1lHx3rF9ieEtfc5SFKIASZ0J0Gg31U+lbTC9mrtssRiFUnfKpHL0nn1qUarLPVLI1+LIpGaBP7wPrtVL2m4opVSokI4fNrqqQX0j1+VXt3stde4C+KDADRTbYnXrJu+nToKzXF8M5u3ENq8UUG0HFm4VII5mBAIiTG/wBGpZtN3w1ptr6R8qlMKpOyeIL4S2WnMVB16yJkTuN6udalcAOUUtIlOipAgooooCOaaTTnNMoDC9vm9ug8Lf3sfyqjfjbKmULaUZAhOSTlAYDVideZtRvNX/a1FbHW1bVSqKdY95nGpGoAME+QrL9p8IltEKqQZOYlyd8oVcssoPNO86+lcHs2eFcQqSqTlD3DsL2iNvRTbPMG9wDUCBAt5QPUCfONK7N2nuwRn0IQaIf2ZJX46/lFURx9k2MqWiLpibhd+jZmhRoAVBXbrPSoiX42GsA/S1J1E8uw8OvWal6jmra6W2/xLe/i8zhmzEl1djlPRgxJnTptVjawwN0AQQ0nQz0xI/5RWUbijD6PhuenUnzPy8qVeOspzKoUjYyTB6HbzPzPiZjSzrStq0OMfUncTswLxj9og/8Abf8AKtBwnC+1usMpNpsPGYMYE35IgxPKDLSNNqzuJxneYa7cIiby6Dp7O7+VXt7H91fuArmFzE4dNyI5sRr5+h0qFk50oqFfvrb+yTguNd3iRZuZEW294G42YyMTaDwVXKFgFFEeE9a5sRdwxXvVm7hP0N/9muFlVDd10eJLOsaddqquLcSa1ir120cl1TYgjX3sJazGGBGzdB5713w/aI5GXv5CvCQVGkqWABjdc4k9a6KW256lSv1WElyJ3EuM3Yxd0pmZLy7WLihhhVS7aaS0LIuMCpIOm4kV14nx02mW7btu3d3zfBaxcTW/CXt/eEXQQPFV30qivcTZu89rHeFX98e/kVLhIHU5BselNvY8suV7inpOg05D46GUGoip1GZ3z5L0JdvijK9pFtEKjX8GOT9lfZWzCV/WSo0O0nTaqd+P32tozIo7y1bDwqEA4W4Gt5QwOgASSZO/hpIuY1JzZxOcXNDPMo169dfOoGLdShAIO5UKejZZA/dIjfUQajPLBEbutKS29CViMQXxDszZi94FmgCT3aQYUADVnOg1makXWAEnSeUepB/I1FsFWa4dDBQiDs2UA7HpFT2t6gfP4gj8aqYriP8All7yRw7EYhSWs98skSbaudZ3QhSGgtqhn3vnFwmLvlyUV7oEW2BFxgotmVbNbKssQdSdiQZmr7sgcyEAxzmJVGJzCzcIBYSssxfSNVFYy/xC7Yu3BbuFJZSwVis5lFwHTWOaJqVvsaqNtNqLjJpM0OE4szicqzodHxH0lDDe8ejUt++XiQBExGbqMpkliTppvtWR/TiPdDbEaA9dQNG2FJcxTtsboMdM0ffU6WTOyrTe9T5musYhkACkgKCoU8y5TMrlaRl1OkVIwU3bmVjbEAGf0fDtu6L1t+Lgz5VhBcvf70/F6veyFzLiPazlZWXUkSdCslgY5gupBiDvUOLKxs50+9KeUuW5pr3Dz3ebvY5syBbNpM2f9oe7UEnKgaZ0FVONhVbUkW7pXWASyahoG2isPiBVxdvIFcAybdsqCCh5DaVBk2znKTOWI8PCFjcQ1lzcRbdwC5zZlLSzpcK8pImIcfAb13owWmWrwM904tx0+O+7fiaPsBfQK5aAVuLzDeSxCoT4Gdq3eMtrmkgyRGxIAUzJG25HyryzgTNib6/q1Kmw4hXVdC06AlQZjwEAR1B9acK0Eicuu1UR7Fpjqlgi4MgFSpLBpEwIJXQmQNBpsNKsa4rcWdBr6fD8BSXMai+8yjSdSBp4x8Kk1FPcw7Pgb9tWFtl75VYfQIZijRB2GUxFYLiVvKLJPEjbleaLbubm0tlhcg0aPGa2icbsW2xYZlIcpcABnN3lsWyoHXW03zqm/irBxy4CB/8Aig/fVWSVfD8TYGJRrfELhKkZUay3MZghmJAgyB0r02zczKG8QD8xWHThNn9ngyrdP9nVYPQyNta2+Es5baqdwADURDH0tBFFXII7imRT7lMAoDz3tJilOPJZsqoVBbwCAkn5zVVxrEres2lt3BzXnOeGgMWVhoFaYAXYGfnB2nDNcxDhSR7UkgjlUEgkyZPoJMCYqhyOMOkAgm5mWDBiDBHVdt9K4JLi0eM61Sm5bbN5+A+12fUlA1zKTce0eW+xXIGjTuJJMDToDJ2p1ns5bYKRcYl7b3Aot3N7eUFJKKPpav7oikS8yBeZiyl399oLMACx8MoHvf8Aimd+31m6HdgPIwDKr4KOZjvV9SOivvI6Hs1bhmDFgLSXQe5uwyuSPrCAOUz1zdKkP2WVWYHvOV0TTD3RyuFObmu6akiNuXfWjA8VW0Dnsrd5pJuM2mmiwu7HXQGFG+tdBxAv3WW1aXvkxUAnNka13hReaJUi4CZ3yDbap1eBpo3HWvC4lRxLBm1bv24aFug6qV0yXFDESY3AmSNd6suN3Pbg+OKsMB5A3STHh7VPWa5X+MlrDlLVgd5gkxiqUDc6XFD2zpPdgbA9etS7GRsVZfKpDGzcAKhlK3bVtoyQARmcwdNIjaq6cs5ytcyc2x+NuWlxBuFLQIKKzM91c84aygzZXGUKVnTU+HUwbNwRbGdT7E2TmW4TnZswYjNAuQAFUaSW5YiLxeNXHGTu7KqVXVbQQlossdZABlzULDY0nPnuC2FynNkL6QCsiYAkk5umWrKXIp2t50/oQr15SkwpDLZVj3NyQbYZnKmTzMe6DHXMGMAVxv27Ra4wtooNy1eAGHZRlUL3iaoYt588oSSdTOpqbib1y2/dOYlc4mJUjcEQBlEAjymehrph+MX7UlGAYoRIUHmVpUAHxBqdSTFS6lCWllYLUZctq2yrcvMCbQEm6Myq2YA5QG5Z92AOlV2J7yO7VUjuXsOMilsgzFiWMTcJkBhB23O+nv8AFHe/hyxBzOj3VMx3b4SwWkBxCd666QNbm+pBo8E82rUhjee3dF0lGkXXsu1tSCdXL92QIGu1MvkbYttJ54khbTuzOVMd2v0VGipcCyEEST8TFSsQCp1BBzAQQQdWjY+f3VFwD3yIRWzPhbVoAifbIQLq8wjP3dxQc2ysdSCauEwlzEL3pdWiSczAHQhyQug95htpLegNGjzLqliWVu2ROH8RazmyKjZSGGcOYZLa/UddOSkPELdtkDLbYq5L5rVxtBaKINLoDCcrQAIOs6RUm3wJ+8VDHMM09PpwJOkkKT6MOlQsZgDbaHRcxUP0OhE6mNxsfCKZaMyq1ae6E71cqt3dpmW1cAHdyr3LjAgtL6hQsKdCM5GtLeW0wf2dtcyIo9jb3UkudzBII1GpjWkwSRdtEqMouW86lREF1zAjbbpqPx0yYNMltmS0t+bgVCiguAmYcsLOoMMASJgbyLLLNNKtVqLOUjPjGWw5Pd28puh/1FnRVVVA8AdNtj8Yppxo5QFVId7ki3bTnuXGaJTWNdiY8DVnxpbYspyol8ugIAKnIVZZIO3MvxEVngwI9Z032iR5iI0/8VDZwuLios03IuGx7y5JEuuVtJEZcv0iTMdSafjOJWnt93zFhkKk5d1GVc7KBmMMwEn4eFVhMWyOuUg5WUidYgypGkkabSdo0rtiLru19HXNlLANsQkDmYFs9uCZ5hOgIMVMcnO3pOerU9sFr2Pxn6PfzsYXIyHQnZj0UE+HSt//ACnEQEfx1S8Pvt15jh8TrB1JDnTUAFhAnx3rS/ygD3XZ5KFEVbZMQ0EO4KhipELBBBG4G8wmbLOsknFywjQ3O1yKcpUz1EOD8cyCsn2iw1m+z4hvfa4FhjqLfcoAFH1Qyt/eqJjsdmIIJJygFj1IEEjrGgidaMLiiRkYFgddiYjxjYRU6jpSu3Kt1beUT+zeHQYvDkKCCtxdQNCsFTr1lmr01TXl3BMYFxlkDbvCJ8ijEfaq16qRUxZ6FN5Qi0s+NNJptWOh0ormDRQDLlMHSnNNNNAeXYpf1svkS6LqMG7wHN3jHOkAq+hGm8iqzE4cG4wtEuBIDZXjKseInw5eumu1XvHbXeLdSY1BHkxyQaiWcIVuXSWHPdUAeChQAPXT7KwSuM8jNUs+sSTZS/oLb5TsG90k+Wkczfu+6sU8cOefdOmugJJLb5TGp8X6aAVf21ll1/buPgBT+EYcl7Gh926TodNVAnw2rn1z8DP9lx9plBh+CsXBuW7mQTyqvkYAkiNYk7+tXGGtWlyj9GyDM6tocwtEcpDK2rlgpYgCdQZ3rYrgvI/I1X4rhz5mhHOg+g35V0VWceRNGx6vhIorLggTayt3TZuUx36n2WUZzFs5n5dpNNusRb5EhzatxAA7vEad6wmZ91AOgyyKvDwx5Ps33H0G/Kl/im5/Nt7x+idqt18/A09n2xqZibGBa9bVwVFs8oYnLmZZEAbkyp0AJ5Z6aSBwIqpF0K1llNtxna2QrRPMy6CYOoK6VsOxPDXs27K3FyODdOWVJgm5ryk/WGvnVh20wjXMMyrGYhgMzBRJAjVjFXjq0auZmXR1NVNWpmE7QkFS0El21c3FZgTbuW1QqqwF9pI189oAr8IuV1lQ4D9zkaSrXEkw37sD47Vc43gbHvJa1BNgib1se4Dn+l6etPXhHPPeWIGL739fb/VkGT72+u1cXOpngaJ2VKctcm8nPC9q2AQC2uXM5Cguim3bTIbeUbAFAw1ImdBNPudqTHeFQRlZ8ktonLlI1jTL9reNMtcEjIO8s6NemLqnS5OXb11rnb7M3CsZrc/o5tGCx5yxI2XbXf7KuqtXHA7KhBczliOPkow7tAVVdY+lfBUOPACQY6ECPKrFgq2UGPbjD7DRiCcwn6JiI860b9kLpVxyy1uyBy3ozWyC21o6bwa7Xey1wuzaQcTbvj2eI91VAcGLXvbxuKq51fA5ztKM3mXzMnbsZyukFmux1ymxmkeYaB6edcDAUkLp3BvxPSSMm3SNG89q2+G7JuGtncLdvXD7K8DkuiMolNwSflXG12BuhEBacuHey0Wn1LGQwmNBrp18qZqsorC2T4erMfdtQGG4VbfxW/Op9K6rhAGyxobww5+CllbbflA+Nax+wtwqwlpa1atyLX0rZ97W4NDrp9tdz2Lcsx5xN61eHsk07uAw/XCcwnXpOxpiqW7Fbez8zHYSxmyaRmN7bo9mYA9YmuRTlzAa9z34HmTDL6QorfYPsQVZSe8OW7cuxlsiRcEFP13rrTU7AwFEXiFtPZ3sCQ5mTznUdKaKpKs7ZfhRhjh1BYRovdRJ+hekN6HfWttgOFPcAXv7v1ASzHlM6MQQzjXYt4bV1PYCVIi7rbt2yS9oH2WobQHm/OtHw3gbowOgEgmXk6eACAa+tXjGomT2ejFd2JRf/T3/AHg/wrv/AMiuifweJ1Yf4TD77prcZaQ2614RXs9L2UZKz/B3hzvr/ZH5mrHD9kLFpXyj3lK7LpPUab+dXiWwKcRTBaNGnF5SR5/xLs8tpe9tnmtsj6ge6rqX2/dzVvbbSoPiAaoeMWAcPdB27twf7pq14VczWEJ+qB8tKY3OqWCSBSlRSA06pA3LRSmigORFMyeVdJpQaAqrvAlJJzXBJ2DKAPTln7afb4Mo63T/AOqw/wD5IqzyzQF/1NRpQK88GU9bv/7F7/PSrwNP958b94/e9WIFKBTCBCXhNsdD8Xc/eaR+D2juin1k/jU+imECs/iGx/NWz/ZB++uicEsDa1a/w1/Kp9LTCBGt4NFnIirO5VQPnArocOCIIkeBAP311oqQcFwqjYAegAp+TzNdKKAZk9fnR3fr8zT6KAZ3Q/0TQLQ8KfRQDO6HgKBaHgKfRQDcg8BS5RS0UAkUtFFAFEUUUAUUUUAhNANBFAFAUvGrM2rq/WRxp5qfH1qbwZgcPaI2ZFYf2hP40uPTY/68q48BTLYC6QpZViQMoYwBJOg2+FQCeKdNMFOqQBFJSzRQHMUtJSgUAopRSRThQCiiKSloApaKKABS0UUAlLRRQBRRRQBRRRQBRRRQBRRRQBRRRQBRRRQBRRRQBRRRQBTXWadRQHG5h8ywxMfI/OlywAAAANB6DaulIRQDAtOpQKCaAKSiigGUClooBSKUUUUAsUsUUUARRRRQC0UUUAUUUUAUUUUAUUUUAUUUUAUUUUAUUUUAUUUUAUUUUAUUUUAUUUUAlFFFAIaKKKASiiigP//Z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890620"/>
            <a:ext cx="5334000" cy="3406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4857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4338"/>
            <a:ext cx="84582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h-TH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rPr>
              <a:t>ระบบเครือข่ายท้องถิ่น (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rPr>
              <a:t>Local Area Network : LAN)</a:t>
            </a:r>
            <a:endParaRPr lang="th-TH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8293100" cy="412908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th-TH" altLang="th-TH" sz="2800" b="1" dirty="0" smtClean="0">
                <a:latin typeface="TH SarabunPSK" pitchFamily="34" charset="-34"/>
                <a:cs typeface="TH SarabunPSK" pitchFamily="34" charset="-34"/>
              </a:rPr>
              <a:t>มีอยู่ด้วยกัน 3 รูปแบบ ตามสถาปัตยกรรม ซึ่งประกอบด้วย</a:t>
            </a:r>
          </a:p>
          <a:p>
            <a:pPr eaLnBrk="1" hangingPunct="1">
              <a:buFont typeface="Wingdings 2" pitchFamily="18" charset="2"/>
              <a:buNone/>
            </a:pPr>
            <a:r>
              <a:rPr lang="th-TH" altLang="th-TH" sz="2800" b="1" dirty="0" smtClean="0"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en-US" altLang="th-TH" sz="2800" b="1" dirty="0" smtClean="0">
                <a:latin typeface="TH SarabunPSK" pitchFamily="34" charset="-34"/>
                <a:cs typeface="TH SarabunPSK" pitchFamily="34" charset="-34"/>
              </a:rPr>
              <a:t>Ethernet (802.3)</a:t>
            </a:r>
            <a:endParaRPr lang="th-TH" altLang="th-TH" sz="2800" b="1" dirty="0" smtClean="0">
              <a:latin typeface="TH SarabunPSK" pitchFamily="34" charset="-34"/>
              <a:cs typeface="TH SarabunPSK" pitchFamily="34" charset="-34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th-TH" altLang="th-TH" sz="2800" b="1" dirty="0" smtClean="0"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en-US" altLang="th-TH" sz="2800" b="1" dirty="0" err="1" smtClean="0">
                <a:latin typeface="TH SarabunPSK" pitchFamily="34" charset="-34"/>
                <a:cs typeface="TH SarabunPSK" pitchFamily="34" charset="-34"/>
              </a:rPr>
              <a:t>ARCnet</a:t>
            </a:r>
            <a:r>
              <a:rPr lang="en-US" altLang="th-TH" sz="2800" b="1" dirty="0" smtClean="0">
                <a:latin typeface="TH SarabunPSK" pitchFamily="34" charset="-34"/>
                <a:cs typeface="TH SarabunPSK" pitchFamily="34" charset="-34"/>
              </a:rPr>
              <a:t> (802.4)</a:t>
            </a:r>
            <a:endParaRPr lang="th-TH" altLang="th-TH" sz="2800" b="1" dirty="0" smtClean="0">
              <a:latin typeface="TH SarabunPSK" pitchFamily="34" charset="-34"/>
              <a:cs typeface="TH SarabunPSK" pitchFamily="34" charset="-34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th-TH" altLang="th-TH" sz="2800" b="1" dirty="0" smtClean="0">
                <a:latin typeface="TH SarabunPSK" pitchFamily="34" charset="-34"/>
                <a:cs typeface="TH SarabunPSK" pitchFamily="34" charset="-34"/>
              </a:rPr>
              <a:t>3. </a:t>
            </a:r>
            <a:r>
              <a:rPr lang="en-US" altLang="th-TH" sz="2800" b="1" dirty="0" smtClean="0">
                <a:latin typeface="TH SarabunPSK" pitchFamily="34" charset="-34"/>
                <a:cs typeface="TH SarabunPSK" pitchFamily="34" charset="-34"/>
              </a:rPr>
              <a:t>Token Ring (802.5)</a:t>
            </a:r>
            <a:endParaRPr lang="th-TH" altLang="th-TH" sz="2800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Font typeface="Wingdings 2" pitchFamily="18" charset="2"/>
              <a:buNone/>
            </a:pPr>
            <a:endParaRPr lang="th-TH" altLang="th-TH" sz="3200" dirty="0" smtClean="0"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109486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4338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rPr>
              <a:t>ระบบเครือข่ายความเร็วสูง</a:t>
            </a:r>
            <a:endParaRPr lang="th-TH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686800" cy="4724400"/>
          </a:xfrm>
        </p:spPr>
        <p:txBody>
          <a:bodyPr>
            <a:normAutofit/>
          </a:bodyPr>
          <a:lstStyle/>
          <a:p>
            <a:pPr algn="thaiDist" eaLnBrk="1" hangingPunct="1">
              <a:buFont typeface="Wingdings 2" pitchFamily="18" charset="2"/>
              <a:buNone/>
            </a:pPr>
            <a:r>
              <a:rPr lang="th-TH" altLang="th-TH" sz="2800" b="1" dirty="0" smtClean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altLang="th-TH" sz="2800" b="1" dirty="0" smtClean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ATM (Asynchronous Transfer Mode)</a:t>
            </a:r>
          </a:p>
          <a:p>
            <a:pPr marL="0" indent="0" algn="thaiDist">
              <a:buNone/>
            </a:pPr>
            <a:r>
              <a:rPr lang="th-TH" altLang="th-TH" sz="28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   เป็นเทคโนโลยีเครือข่ายความเร็วสูง พัฒนาโดย </a:t>
            </a:r>
            <a:r>
              <a:rPr lang="en-US" altLang="th-TH" sz="2800" dirty="0" smtClean="0">
                <a:latin typeface="TH SarabunPSK" pitchFamily="34" charset="-34"/>
                <a:cs typeface="TH SarabunPSK" pitchFamily="34" charset="-34"/>
              </a:rPr>
              <a:t>CCITT (Consultative Committee for International Telegraph and Telephone)  </a:t>
            </a: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ประมาณปลายปี ค.ศ. 1991 โดยใช้สายเส้นใยแก้วนำแสง (</a:t>
            </a:r>
            <a:r>
              <a:rPr lang="en-US" altLang="th-TH" sz="2800" dirty="0" smtClean="0">
                <a:latin typeface="TH SarabunPSK" pitchFamily="34" charset="-34"/>
                <a:cs typeface="TH SarabunPSK" pitchFamily="34" charset="-34"/>
              </a:rPr>
              <a:t>Fiber Optic</a:t>
            </a: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) ในงานเหมือนกับเครือข่าย </a:t>
            </a:r>
            <a:r>
              <a:rPr lang="en-US" altLang="th-TH" sz="2800" dirty="0" smtClean="0">
                <a:latin typeface="TH SarabunPSK" pitchFamily="34" charset="-34"/>
                <a:cs typeface="TH SarabunPSK" pitchFamily="34" charset="-34"/>
              </a:rPr>
              <a:t>FDDI </a:t>
            </a: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ใช้หลักการสวิตชิ่งในการทำงาน มี</a:t>
            </a:r>
            <a:r>
              <a:rPr lang="th-TH" altLang="th-TH" sz="2800" dirty="0" err="1" smtClean="0">
                <a:latin typeface="TH SarabunPSK" pitchFamily="34" charset="-34"/>
                <a:cs typeface="TH SarabunPSK" pitchFamily="34" charset="-34"/>
              </a:rPr>
              <a:t>แบนด์</a:t>
            </a: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วิธสูง ถูกออกแบบมาใช้กับงานด้านสารสนเทศในการขนส่งข้อมูลและเสียงที่มีขนาดเล็กที่เรียกว่า เซลล์ข้อมูล โดยเซลล์จะมีสองกลุ่มด้วยกันคือ </a:t>
            </a:r>
            <a:r>
              <a:rPr lang="en-US" altLang="th-TH" sz="2800" dirty="0" smtClean="0">
                <a:latin typeface="TH SarabunPSK" pitchFamily="34" charset="-34"/>
                <a:cs typeface="TH SarabunPSK" pitchFamily="34" charset="-34"/>
              </a:rPr>
              <a:t>UNI (User Network interface)</a:t>
            </a: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 และ </a:t>
            </a:r>
            <a:r>
              <a:rPr lang="en-US" altLang="th-TH" sz="2800" dirty="0" smtClean="0">
                <a:latin typeface="TH SarabunPSK" pitchFamily="34" charset="-34"/>
                <a:cs typeface="TH SarabunPSK" pitchFamily="34" charset="-34"/>
              </a:rPr>
              <a:t>NNI </a:t>
            </a: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altLang="th-TH" sz="2800" dirty="0" smtClean="0">
                <a:latin typeface="TH SarabunPSK" pitchFamily="34" charset="-34"/>
                <a:cs typeface="TH SarabunPSK" pitchFamily="34" charset="-34"/>
              </a:rPr>
              <a:t>Network Node Interface</a:t>
            </a: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) สามารถใช้งานได้ทั้งระบบ </a:t>
            </a:r>
            <a:r>
              <a:rPr lang="en-US" altLang="th-TH" sz="2800" dirty="0" smtClean="0">
                <a:latin typeface="TH SarabunPSK" pitchFamily="34" charset="-34"/>
                <a:cs typeface="TH SarabunPSK" pitchFamily="34" charset="-34"/>
              </a:rPr>
              <a:t>LAN </a:t>
            </a: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และ </a:t>
            </a:r>
            <a:r>
              <a:rPr lang="en-US" altLang="th-TH" sz="2800" dirty="0" smtClean="0">
                <a:latin typeface="TH SarabunPSK" pitchFamily="34" charset="-34"/>
                <a:cs typeface="TH SarabunPSK" pitchFamily="34" charset="-34"/>
              </a:rPr>
              <a:t>WAN</a:t>
            </a: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 อุปกรณ์ที่เรียกว่า</a:t>
            </a:r>
            <a:r>
              <a:rPr lang="th-TH" altLang="th-TH" sz="2800" dirty="0" err="1" smtClean="0">
                <a:latin typeface="TH SarabunPSK" pitchFamily="34" charset="-34"/>
                <a:cs typeface="TH SarabunPSK" pitchFamily="34" charset="-34"/>
              </a:rPr>
              <a:t>ฮับ</a:t>
            </a: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ที่ทำหน้าที่ในการส่งข้อมูลจะเป็นสวิตช์ที่มีความเร็วสูง เพื่อให้สามารถส่งข้อมูลแบบ </a:t>
            </a:r>
            <a:r>
              <a:rPr lang="en-US" altLang="th-TH" sz="2800" dirty="0" smtClean="0">
                <a:latin typeface="TH SarabunPSK" pitchFamily="34" charset="-34"/>
                <a:cs typeface="TH SarabunPSK" pitchFamily="34" charset="-34"/>
              </a:rPr>
              <a:t>Real Time </a:t>
            </a: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ได้ดี ดังนั้นเทคโนโลยี </a:t>
            </a:r>
            <a:r>
              <a:rPr lang="en-US" altLang="th-TH" sz="2800" dirty="0" smtClean="0">
                <a:latin typeface="TH SarabunPSK" pitchFamily="34" charset="-34"/>
                <a:cs typeface="TH SarabunPSK" pitchFamily="34" charset="-34"/>
              </a:rPr>
              <a:t>ATM </a:t>
            </a: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จึงเป็นคู่แข่งของ </a:t>
            </a:r>
            <a:r>
              <a:rPr lang="en-US" altLang="th-TH" sz="2800" dirty="0" smtClean="0">
                <a:latin typeface="TH SarabunPSK" pitchFamily="34" charset="-34"/>
                <a:cs typeface="TH SarabunPSK" pitchFamily="34" charset="-34"/>
              </a:rPr>
              <a:t>FDDI</a:t>
            </a: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 ในระบบเครือข่ายความเร็วสูง </a:t>
            </a:r>
          </a:p>
        </p:txBody>
      </p:sp>
      <p:sp>
        <p:nvSpPr>
          <p:cNvPr id="3" name="AutoShape 2" descr="data:image/png;base64,iVBORw0KGgoAAAANSUhEUgAAATYAAACjCAMAAAA3vsLfAAAAmVBMVEX////BwcHh4eEDAwPs7Ox8fHyJdbDExMTk5OSDg4Pz8/Ojo6N4eHisrKzHyMeXl5fd3d34+PjPz89BQUGKioqRkZFLS0tmZma7u7vV1dUeHh5gYGCnp6dTU1OxsbGAgIA3NzcuLi5ubm5YWFhDQ0MsLCydkrMUFBQjIyMQEBCFb6+OfLKTg7O+vcClnLebjbauqLq2s7uup7xNLp34AAAZ0UlEQVR4nO2diWKjuLKGBRIDCIEQq2R2gce4Z3qW8/4PdyVwErwkdnvpeG7nbwfa2I7hS5WqtALA/z+FHwt/9vk9p9AWfij+2Sf4nEKrD6mtvrCdlHMJtrqQMq/3Pximiyfmr+bLF1lbkPR9Grx+humNWb79EizFTz7tz9ZF1gaA7wFMmwjYtDR816iTEHFc09QEoetG4ZgC362BKNNfxOwuxOZ5ILGMIZSVTap6TJIk6M1NKSnLPK9FnV9Xfhz4sPxFsF0YEjwPt9zMvVwAy0aV48igCCscESaQsWZ52BuASwX3F9GF1lZ6eEWaxC4EIAHqTZPYhZnjoMFJT0amEEYgrGj58Zf9/9HFToozAbxAW9srtgIHiZGxUGEzVaAtSfnLWNvFTgq8jFRChczGRoUTKmyhsjY3zKxii2UStLIVvw62C63NNAHjaQgiDARiEcYC21gwJEBERYBDCoJUuan5uRfz83Qhti/t66tydZXOWNvmC9tJoc2H2LZf2E6KiVnluM8rCefjv0jWf62CA2f9ZRLX22R/YbtGX9iu0he2q/SF7Sp9YbtKX9iu0he2q/SF7Sp9YbtKX9iu0he2q/SF7Sp9YbtKX9iu0he2q/SF7Sp9YbtKX9iu0lej+DVC/KAHizKHffZJPb0SuF3DUT/W6rHZbjXE/LPP6tkl1oO015SPXhQYdiSHKu+sFv4yIzquVJpZxFnX4drADnIwyQq3dWX8y4wfuk6o4oSErS9GjkzTRApb01oWIZ99Ys+tsBOSmGtfrBfYXCv5Ktw+VLQ2pWV2+9bWfGE7o2h0lLW1h9isLyf9UGZsW8QcD5xUZun5j/7KYqr0t5y2NlUkRQhh0qtImlRjcP6jv7SCdZwbK523Bdy2ozzL8k7C7muQ1hl5cFzBzQZuVpvNarWF6t8Iv3z0vFDV8Fpp2tS8eN4oipQT4IgB5jjo+FUnmqvSO0/BD65Y494HGGMWOkzv0qfFhkkEUNE2zF+PY3L4arRupzN3KlvvWBq9vWbWh+++XagvVThgQZU7ao+fNmdjPRTAS0HOaQLwwAF2lGEhbXd6MwSg0MB4J/URhwTTG5jeUJVQaQPF6H6FNqoUNuwXuJbmM2MTaR4xywa1R1XZmxtmXhUoqjIKjL7ijAMg9ShtQitlelUeC5FnOSplZbGiC+ust3Fe3c/slLUx5FmOqtd7z4yNMRKwPAKc0lYWFfApcnlBhYULIyyEYtUqW2KVY9ks53wMPQ/L0s1NEnhNkCGjQlv/RJl4pTS2JEVpAvwaPzE2gK1owpbSwqhjDrjVcbrKQzHmsjWAmRnqTUHMCTELxmTEarIuXRuUHk/rkeSjWTj3OxtUeY3PpEf8VDw3NkVC2sAvUw+A0vJy9YO4tQkyvy4dlE0TKWQvSWX3yjTDpqhzzw2A73Fat7z2UH9PbEXLHekzlLnomZ1UYwOei3qbkjDKKbFx4VuG04ZF5BCzyfVUChQjBgpfGqIVg43j0nWxtGs3ypCQd8WG+xgnnCFs8KeOpAC7EXD6ljAfdivJ6rYqaLBuLVC3bYKqTQsDYOiz99OoHeLQH4ucul1MsIBG2nUeyu+NzUE7PTG2WTqFmDNZxvY2x9JHSbT77zvvuVqoGDA18X8F24+JJdH5N/24VLUA9WufhM5OyM1VZeERX/U5umOC+yaVMlaV7hzNXrXa9lXxq62J8oOK1j7nu0r8i9SBlf3ZJ/bcioZTaTOLv7B9qGfGZnizSsN+hG4JFVFX2+qsjIXUc2N8AmwEPljF9RlJWA3xsIZqox7xtFt1WZw9JGr/mLo2oakWTd0HKGk3rldeG/owwyDtmdphvWEs1A1ZT5CAsLEKdrKDByjqtcVVNwx2SfvFExR/v/mS76FwU+yVHXeWbcQaW3dDptXsYzNuvuR7yN7K4JHY/G6rktTy+vKN5e7i2bNg86F7gO2S8HgxtqAc28C8pWbvxMuW4mfBRiHdx2Zz/7wu5hakMLutbh9slxHgWbA1sNzHFlBJzkimF/t1kNw6ZJRmy2dPgo3JDd83HZta50S8i63NJlDedIIo9vefPgU21K+NAwbpeWyXO6mR3zj0wB/DvfN9Dmxm1oqDC3XPY6s/xMb5m7EZFXyv74+hgPPosMFJd70v8lkM98fpPgk20VXRvlfxC7Dxj7BRz/PfflsG+cmmOGznbVb01bqny5yOJW0ct9Xru/p8/8NPgi04TNvsujmLzTr06z1b8/Z+Wwur4lSzYjCu8qZJGtnBahFqsWyCIO12R1DeHjSBPAk2Dg+iou2fx9Z8hK1exgvbm5YROxFMjU1WtcMwtFXXLg4zWarX2hmbsR4OK2VPgs2H5UEgLclZbMlHPlovf2FAp0aQLDqqqtJ1LrWI7NtFZdjONLbOdMKIrkZ6lPI9CbYUHuYf3rmsjZD0A2z2Hjab157Ctu6zQ7Wwr5SyqophO+2zKlNbPRXN2Mbd2EovPD7fHTZRer4JRKRimvoRlGqrDL3S96aXo/nAO8I3j7Rg5BCbsd9yvy+/1PI+CqS2t5edhIApbAk+vLeG469irbaN15Bj5KD54RSeHswUiNA52Ty0w0ZjkmXMGzDgBAg9ClrV3wJSdTnVULtGVu9X6NKbDRZX68MK5o1VUpvu/R0cYCpsnh7nvSfkj02SqEeSSGi89IKiHbb23RPeYUv1uKfIU9kJJ0xyFYCnNIfPOWIxH4hoCFBII2CKMlDGqEO2fpqlwFQ7FPnvfs0ZobG6c7ORTfdasRGIFDZ+AttKeWo1ZNkQT9jwAttLSHgfG02FkSNqtYxbODNfOr55MtuCo/u57SEZHX+dxiJdpytHFEluh3ES84yIdZIZ0ca6FpsD8zs3G9l0z4mZitUQRs4hNuWkuyU7Ra2x4Ugw/APYYLuKWVqn1LZw9VpWKWwMMTQfqGqQunUCpJG6wPK9BJUuocCOLCNNAC9seXUbg4B3bm2zjcSSbymIzYAOCUfGprBtTDT3s3OFjdWVbLjz6qTnsKUlxsT3atAmLuqVtTnhDpuxykSG9MDPLASB9ErQGC4Frmd1w5Dm+tPEsDhAWZ38ODaGQt6sYHzYbHQztjpdVllVkeJC2B0Zm8YWzkcdvjUwVfV9PnoXY9ML+bvUL4G/aVju6yc7bMx0QKEP+KqE84h6CzFSha1UxSESlioMDWIkFESV8aPYmKjTXuWhVQ5hUd+Vm+0n7qLKqrIDqdK2k9b2ig3a2j6UCeDLra2gzRBSD6CBAGOgSTYFznoeoG1k6gDys7qNSg8Q202VkwZVKb2gqqvIdYPBr/zA+hFsqHarDsJtUQoTqbpPlwR3BGf7VmO9xVIVu3oI5WknnbFpJ2U0AXkNLi/boiRJBYj0iFhb/Uh3TvHC3ayiQDbKcX0VYtVbjDCIgC30PTpUvlLUILSQkZfMvHwKEitbRazNyxBPJTBGXgc7ej9wdumquterTGUOELqnnHQbzss1h7VyUpx4TiH0GeUXWdtPVrAaicedmdkkJtwVLMp7gbOpS9y3QOqAsD2Vtmls7U7jFEklj4rwYif9yTK2VY0AWgqjQMKVOus7YUvIosqq0rY1hOVJJ/V3VY90whYSlYklqbsunxHbJrNcjjHaFx/gKrHvYnCpyo2WaZuxgisDOYdCy5BgMPXXE7mDMTbgc2KrGovQwNkHx5AXwy61g9urDK677GkITaoq8rWIIvWYNP9XCE/P2Zu0hbWpaqkmb2lKyVSVb1UGd3rEwqdhcy2LWJ44sDcWJiMsvFu52Vylba9NILbfrlWesx3bcXqsp0c3dvoBd412trdZr9ft2LXz8jLa2lZVUeXUP1Eb/zQnnVohSVOb+waHUZTDjTRu81TbpwtsQTq3tgXHdxc1y/VufJiXtJHy1XD6Z4ZTJF2Xfk2LsXOPmng+0Unn/gC3RgfgmFGpqHeTvdllYjWv2W5gTdjSUyWVsemGLFYV+Wy1Whxmcsrb5id2fNR/89nYLKKKuENwKL2xjmp77hIbgb1PT8+/Mosu5crAItot11nAy0ZxwOght0/HNhdxC27qEkR9a9XeU2nFG8Qc0ndPBZXZmBVF23rLwh/LLE3z8dU+a7ifyz8BNg3On4s4J4y0iQQ+lDc5KV+2tulO0o9WW8Mhp160HzFZSaSUi7m/SbvXvP052Ox9bJYlLW7OyPRFG+WN1nbQ2xfDm5eewNne/OlPwIai0toeYFOhYXfBnH+frO2O2Pxue/uSYXz1mSOOcC0zvVxhtizbpt47rpHN4w9udtJ6iS3wNpvbh9k67bLJ/ydiw45tqaxzNUheW9IlMy6Xeo3+bzIhs1+x3WJttr/fSbpt73D6yXKk1k/CxsygzEe4zSwvcJgSEobnuqlvCAdFtWKYfH+70pux7fX22S7sz5/hWfFukcH8FGxRKYct3BZpECI8V+Cxjpoi3OVpYe1au/FB0/XemIDY5R62W8e2zULjYgjJo7Exh0vdiBs3tvPW4uGYInScZYbrvHR7TgWctrYfmeJy2Kta8sWT4NaxbbsrWRZuj8WGvUEVZr3lC/baIuk44T6yl+PRhGwyOh9W89yOhbyl6Nu2PB7SWyd0+eYMXt2Bu9RyKUo8PHLiUA1byw/M11ZcJ9QtW8fIzFAEdvRdI+O6Q74+nvvTurrr3JXTjlh628hk6k6fthaZXifT68PBh2+e5eMEUViRSAS6zSkQkd16QkSBeMwKQT7MOXpjJkzzGBkyxZznClu7qC3CSIWEniYLpVKZ3yRr2jap3rqN3qbzocSdnsyH2i5NSDEpbxW2m/OPZLNWadNabcdxs96MGwi7zThmd5yMv5DCpipOum3eVJ55Etlb0R/NHhrYOpIelEb2dsaWzIzIDC95w5aSiWQyYxsX1XKpsN1sFNLVY1JV8Jp385YZj8OmcgvXF8Zhu9oUFqK9nDZ6SdtOYPNhQd+saYfNSt5IptaMbSYJF32POYTDzdiIe+poFD8Gm6ewTTWn8rB5SHniK69gbsydO1/sIDiBjULp6bjgulOosPRMQKpI6QmBzXRo3qaJR6nnwkVPd3HTnMidyNGKXlricdjmVlxK1E/0amZvjd46e/j3nz//mrDpbIF7Vl778OA0KdxuRrhZwZV6bLar7XbcvjyD40Y9G6fduNYaF+O6cQYPf9kVIuvqhOIHYaMwT6YqlDc1SHrhIbLv//7z+5+/ffv2+4St9tIiGwbCj6wNubp0z4t82rw93v47v17MYyStxeUoa7s9/wioR7dWqoLTFKGsroWVSm3qx0wppTtrs+hLQ+4rMuWZ//7vr7//+G2SwmZHbhZnkpb+CSfVS3Fcol1P6NIpgzy5i02wtXg5CRbR4JErU+7Kth02XV+3X8qvf//6c4fsFZuUnhGGcyS93a9edaflF/E6eC2cbR/d8wwPpUpy69VJlbmlemq+8sy/fv/j229LTU4aBO9G0ifQDptOo3DgPRSbB2WzZ20K2lSY/Xag318j6RNjizS2xsDYtGzxWGx5c+Ck9u9HzE5h633vzrp1OPtkbVjIAoU5N63soU66K9tmJ7VSje0EtWNsXRZX6l+2vxuG/V12tKt2u8NPZvDWJosZm8+NPhdhIU4nwPfRiZBwITZXVbyQ46jN8c75aOcc7Uy9c1p+47XMTupGoAyjPFLVrbsQOqlbsB2NDrpNd8JGKQA1CfFDsb3mbT/spO7xWLSbdA9sUySVpdc4GD3Y2shxSLgIW3NfbHexNo0NY0k1vUdb25VOemdsd7A2VUtgr81G6J3K/X10fSR9Nic1A2OVE/kq0lb1w9rFPVhca23Ho7pvonYjNjbC6U5q7RDH8bDaZpvNsHlYTi7aXUxI/+NOasOuiJu8mya7YVphKxdt0j1qJbIIrqfq1X8dG6myPrb68RUbKUQb9A+rAhpwRa7D9lR5W2/1VUyKdoctQ1YvOrssHrSEG2M+3LxhuzAk2OUPdi+fV7C+BRtqPYXNKhbWlketbbQPaN1leLKYBMZnrW3XuqvbjXQPs+3DVdt2b4+uWz47OnDJyzcNcQtbXilr69cv2JBVKGvjJ5f6vEUMO7tpEg6BA/kokn779tvf/0zYXnrllZNaprkYz/3yOPHs0pfDWxorndavtLV1e05qeHd1Um1mi8IYSdjRd530j7//+pfrqVZTr7w9G1z5ZO1trE902dav9pw0qO51lmwfmYbmhLyFxD22tm/f/vjzr//9a9i6GDO4PZVtk8E9XzOliqRFbOXz/UmZwtYUIqbjvRIQfJClOmFpVSOE5NBJv/325+///Pt9QmYb+n4vfOej3L4MW60XhHhZpx7j6KE3bIrgGI99u3JLz/N82frFQLv2+lnuh2L7+RaqIFzlnuDkzUm/ac/8n0I2eaRt+DRtLJJMyIyLsXlrOZbInQsXnjrJY5dzzVdrPQZnOwtu1WWN6xPrqlwttvBSFMCuRNpzjYbsrO2vv3//53uwmzgaCd8i03BUd1o4zH7Bdq6ijGMMBAnjAAhfgLRACGDbwMwR/N7R7UUHd0i/ezGCXy0ORTBO6lC3tEQJmTv8+PcJ2XcjEKGJGOL6BSIbO4hU2BXa3iJ+/qTy0lGgNtTo6RC5XS1Zk/eJU0hyxUoHF13VAbbFHxbpWVoY6e9Fr1/uqPit/4I/sKrxSxHnBJtY+58e/hGmRDvpVO4rM3sZgISBU6u3ePbueahXVcjP9wuhPpbIqVAkgPR9EkondlhsFGH4wfo4t+gDbHTVxiuaCD1X68Vxw77tRgJqlJxebw+fvN/17KlIwDXRBdc0AdIn6TQaPBBvw9ycUJXloUCLKbl6Yll/bl1hhgCjmSiwQ4bW961QcgmA9Ahy7nmbpoU+wMZAQhnLDWVqWJdI2uKiSq+ojSohqbY3fVC/wvQEVb0Rp1dmnYs4zaCyXIuUigwyEiOK3sa5maGeCRseDODCyF3Bs7ceF3rwVVbnWCY4KTU2kQFQ+RKZ97zf0EIfYAMgKQEr+owy10nzTBcTCpvCKWBiVX0PHNkT5FeSyqJC2KpyVL53jTqoOmbZwi6fIqWD0ZuZORpZFJ4akYr1+hbJmYKdFbmfVGFv5ylfeX4VFLilXhb2yHzQWL2PsXmAVTRsw9wsqBkL/XfN88JAmd1Ip4q8FNEy7VFSOdLgLvKTIHv3CnURh8xkC0eV7pI0ehmNagoVScNTA1J34JwexmeiO2sG6QBPhgUxDCS9moWyN7GP0R3vQLd3Meew5RHIhAxJAPQdAcSgUlKE85B4gPiyl1niUkATQP1myHsZZO99EZjAOTiQG5jpIo6G8+C24MgzD7lhuoG3Nv7fWWexFcGETdpgUNiiaSwiKkLpqZhlUV6LhII0AWlNVLIViA+nmGhPRQ6v4Ka3Guka0ZR2nBfm6+ExznatLsOWv2ATgx0EAquQoLBxL8GUa2wuSEsusU9F9nFiosA5WJVWcNW7pTg17vmEQiH69thNsQ6w+HX42t4yhewkZfNuSdyH2KgPGBGgCC3TDUCuF7aLV6tND9yc1MCyURFnDvX0/Vapz2Q8CDac6zFE0QBXXZUGh6Oe30EWBbraFZ/A5ukZBnScpzl6IW8Wr9mnFg3H90viPsT2ADGn3sZ1uFiZ513p0eMqWvA6JTHsj4v2slNRu2hNEAQM5zUngfq7Ir3ypIh4rpfWxLY6gg0bMzNC2I7ul438bGzI8bdZ7ZyFZiozC6LAoJZeamttnch4y8LFqCocmlUJjot6JTOBZNGLsMu9VZ5xbOUtB6SoGpTFRtr3J9hfqQ+x2UfzfBle7pDxUpJN+0tOCqF6WxE3+oibY0ZTq5vfZHrKaUWdk7cupA0JS6KCt+MMYRLxgknPJ4xLUeGoc4LczrEoTBeLWGRhWCDjfs3WH2BT5XB3OKw6cqcLCIje8TZu57Y5XOg1BStwVsx0ar3IDDlc8GPPM1UVv6T9FsK2SI13Y4yX+JxE0lPFmPQVNlfVasq2yIhBgK0qV0Pjq/qMaefVOsxxnfycsk2vWhZsEHC0fzgC6fq8KqIBC0Ng6zwEr21QV0hVIhmulGE6sYpVZ/JS7Dj+Zq3z3b11K5aFmW5zk9lWWVnKP5z9parLeYVyv9Crs6ZixuYKVc+V6gQBzihVdXye2cagsBmNYvgTsEW6SyFAURF7TFRVjlMbEZuypG/rKGd64Tv1LpvVWdbgtqpqNABeZGeG/TMUxXAsVLp76Kg6ZkYR94j2TJjzEJ1JFzzLaRtUhevaWOGG1w1wKW8RbYIcRDCghXLO1PIznK5Ej1Ac0Z/hpHzyR9b7KA5SjgkPepkGOc4ds+IamztVP3HhhAMaa1XhynAfoepckzpDSQtXsmlk+ZK36TqpoTzTJ9O6gZJedCsluwZehD0UVuo7jcGoQc2BF0sUeiC08p4BnuUmaDKaRCUGQUbo3Rp9z2DDToGAMvZSrmqQbEGQszBRlqUbzqeFPjFASQ7V3xzktDc3Rd6dHxbLAmsFB9kQKmZkOs0oEz2xucvpjzfIzjfFfbmgvVfA4pV7Nli+j01oJ024Kg9SajU8rxmByJZm6/Gq1tZWKydlll15/qDXk5W0MAefl5eUH0hVsLZ9Y7mBsIPIrtNpYYsh5eET3NPtEr2PDRPC/Nbpa5zxXjgD51ZiBdIoQB1P2NimxIm018CGaORmZWfKnXF+Ub8XQ2UHN4XlRwaVenrxOq+dh3Y33Vd4+24CYlZdbIOoipWPxoX0SQCkl+JqaKx5MeJgWPcmILHMwzyLfUSAkcUXd0boIq61el2YkcNVhZ5eTOZLFft3ItKbqYqM8OtttRl665Gc3jB55XT0B5f9F4leapca/8W7Fuv2bjbfMHJ6/MzvZqZ4yF2l/9P6P/tPnK40WtRZAAAAAElFTkSuQmCC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4" name="AutoShape 4" descr="data:image/png;base64,iVBORw0KGgoAAAANSUhEUgAAATYAAACjCAMAAAA3vsLfAAAAmVBMVEX////BwcHh4eEDAwPs7Ox8fHyJdbDExMTk5OSDg4Pz8/Ojo6N4eHisrKzHyMeXl5fd3d34+PjPz89BQUGKioqRkZFLS0tmZma7u7vV1dUeHh5gYGCnp6dTU1OxsbGAgIA3NzcuLi5ubm5YWFhDQ0MsLCydkrMUFBQjIyMQEBCFb6+OfLKTg7O+vcClnLebjbauqLq2s7uup7xNLp34AAAZ0UlEQVR4nO2diWKjuLKGBRIDCIEQq2R2gce4Z3qW8/4PdyVwErwkdnvpeG7nbwfa2I7hS5WqtALA/z+FHwt/9vk9p9AWfij+2Sf4nEKrD6mtvrCdlHMJtrqQMq/3Pximiyfmr+bLF1lbkPR9Grx+humNWb79EizFTz7tz9ZF1gaA7wFMmwjYtDR816iTEHFc09QEoetG4ZgC362BKNNfxOwuxOZ5ILGMIZSVTap6TJIk6M1NKSnLPK9FnV9Xfhz4sPxFsF0YEjwPt9zMvVwAy0aV48igCCscESaQsWZ52BuASwX3F9GF1lZ6eEWaxC4EIAHqTZPYhZnjoMFJT0amEEYgrGj58Zf9/9HFToozAbxAW9srtgIHiZGxUGEzVaAtSfnLWNvFTgq8jFRChczGRoUTKmyhsjY3zKxii2UStLIVvw62C63NNAHjaQgiDARiEcYC21gwJEBERYBDCoJUuan5uRfz83Qhti/t66tydZXOWNvmC9tJoc2H2LZf2E6KiVnluM8rCefjv0jWf62CA2f9ZRLX22R/YbtGX9iu0he2q/SF7Sp9YbtKX9iu0he2q/SF7Sp9YbtKX9iu0he2q/SF7Sp9YbtKX9iu0he2q/SF7Sp9YbtKX9iu0lej+DVC/KAHizKHffZJPb0SuF3DUT/W6rHZbjXE/LPP6tkl1oO015SPXhQYdiSHKu+sFv4yIzquVJpZxFnX4drADnIwyQq3dWX8y4wfuk6o4oSErS9GjkzTRApb01oWIZ99Ys+tsBOSmGtfrBfYXCv5Ktw+VLQ2pWV2+9bWfGE7o2h0lLW1h9isLyf9UGZsW8QcD5xUZun5j/7KYqr0t5y2NlUkRQhh0qtImlRjcP6jv7SCdZwbK523Bdy2ozzL8k7C7muQ1hl5cFzBzQZuVpvNarWF6t8Iv3z0vFDV8Fpp2tS8eN4oipQT4IgB5jjo+FUnmqvSO0/BD65Y494HGGMWOkzv0qfFhkkEUNE2zF+PY3L4arRupzN3KlvvWBq9vWbWh+++XagvVThgQZU7ao+fNmdjPRTAS0HOaQLwwAF2lGEhbXd6MwSg0MB4J/URhwTTG5jeUJVQaQPF6H6FNqoUNuwXuJbmM2MTaR4xywa1R1XZmxtmXhUoqjIKjL7ijAMg9ShtQitlelUeC5FnOSplZbGiC+ust3Fe3c/slLUx5FmOqtd7z4yNMRKwPAKc0lYWFfApcnlBhYULIyyEYtUqW2KVY9ks53wMPQ/L0s1NEnhNkCGjQlv/RJl4pTS2JEVpAvwaPzE2gK1owpbSwqhjDrjVcbrKQzHmsjWAmRnqTUHMCTELxmTEarIuXRuUHk/rkeSjWTj3OxtUeY3PpEf8VDw3NkVC2sAvUw+A0vJy9YO4tQkyvy4dlE0TKWQvSWX3yjTDpqhzzw2A73Fat7z2UH9PbEXLHekzlLnomZ1UYwOei3qbkjDKKbFx4VuG04ZF5BCzyfVUChQjBgpfGqIVg43j0nWxtGs3ypCQd8WG+xgnnCFs8KeOpAC7EXD6ljAfdivJ6rYqaLBuLVC3bYKqTQsDYOiz99OoHeLQH4ucul1MsIBG2nUeyu+NzUE7PTG2WTqFmDNZxvY2x9JHSbT77zvvuVqoGDA18X8F24+JJdH5N/24VLUA9WufhM5OyM1VZeERX/U5umOC+yaVMlaV7hzNXrXa9lXxq62J8oOK1j7nu0r8i9SBlf3ZJ/bcioZTaTOLv7B9qGfGZnizSsN+hG4JFVFX2+qsjIXUc2N8AmwEPljF9RlJWA3xsIZqox7xtFt1WZw9JGr/mLo2oakWTd0HKGk3rldeG/owwyDtmdphvWEs1A1ZT5CAsLEKdrKDByjqtcVVNwx2SfvFExR/v/mS76FwU+yVHXeWbcQaW3dDptXsYzNuvuR7yN7K4JHY/G6rktTy+vKN5e7i2bNg86F7gO2S8HgxtqAc28C8pWbvxMuW4mfBRiHdx2Zz/7wu5hakMLutbh9slxHgWbA1sNzHFlBJzkimF/t1kNw6ZJRmy2dPgo3JDd83HZta50S8i63NJlDedIIo9vefPgU21K+NAwbpeWyXO6mR3zj0wB/DvfN9Dmxm1oqDC3XPY6s/xMb5m7EZFXyv74+hgPPosMFJd70v8lkM98fpPgk20VXRvlfxC7Dxj7BRz/PfflsG+cmmOGznbVb01bqny5yOJW0ct9Xru/p8/8NPgi04TNvsujmLzTr06z1b8/Z+Wwur4lSzYjCu8qZJGtnBahFqsWyCIO12R1DeHjSBPAk2Dg+iou2fx9Z8hK1exgvbm5YROxFMjU1WtcMwtFXXLg4zWarX2hmbsR4OK2VPgs2H5UEgLclZbMlHPlovf2FAp0aQLDqqqtJ1LrWI7NtFZdjONLbOdMKIrkZ6lPI9CbYUHuYf3rmsjZD0A2z2Hjab157Ctu6zQ7Wwr5SyqophO+2zKlNbPRXN2Mbd2EovPD7fHTZRer4JRKRimvoRlGqrDL3S96aXo/nAO8I3j7Rg5BCbsd9yvy+/1PI+CqS2t5edhIApbAk+vLeG469irbaN15Bj5KD54RSeHswUiNA52Ty0w0ZjkmXMGzDgBAg9ClrV3wJSdTnVULtGVu9X6NKbDRZX68MK5o1VUpvu/R0cYCpsnh7nvSfkj02SqEeSSGi89IKiHbb23RPeYUv1uKfIU9kJJ0xyFYCnNIfPOWIxH4hoCFBII2CKMlDGqEO2fpqlwFQ7FPnvfs0ZobG6c7ORTfdasRGIFDZ+AttKeWo1ZNkQT9jwAttLSHgfG02FkSNqtYxbODNfOr55MtuCo/u57SEZHX+dxiJdpytHFEluh3ES84yIdZIZ0ca6FpsD8zs3G9l0z4mZitUQRs4hNuWkuyU7Ra2x4Ugw/APYYLuKWVqn1LZw9VpWKWwMMTQfqGqQunUCpJG6wPK9BJUuocCOLCNNAC9seXUbg4B3bm2zjcSSbymIzYAOCUfGprBtTDT3s3OFjdWVbLjz6qTnsKUlxsT3atAmLuqVtTnhDpuxykSG9MDPLASB9ErQGC4Frmd1w5Dm+tPEsDhAWZ38ODaGQt6sYHzYbHQztjpdVllVkeJC2B0Zm8YWzkcdvjUwVfV9PnoXY9ML+bvUL4G/aVju6yc7bMx0QKEP+KqE84h6CzFSha1UxSESlioMDWIkFESV8aPYmKjTXuWhVQ5hUd+Vm+0n7qLKqrIDqdK2k9b2ig3a2j6UCeDLra2gzRBSD6CBAGOgSTYFznoeoG1k6gDys7qNSg8Q202VkwZVKb2gqqvIdYPBr/zA+hFsqHarDsJtUQoTqbpPlwR3BGf7VmO9xVIVu3oI5WknnbFpJ2U0AXkNLi/boiRJBYj0iFhb/Uh3TvHC3ayiQDbKcX0VYtVbjDCIgC30PTpUvlLUILSQkZfMvHwKEitbRazNyxBPJTBGXgc7ej9wdumquterTGUOELqnnHQbzss1h7VyUpx4TiH0GeUXWdtPVrAaicedmdkkJtwVLMp7gbOpS9y3QOqAsD2Vtmls7U7jFEklj4rwYif9yTK2VY0AWgqjQMKVOus7YUvIosqq0rY1hOVJJ/V3VY90whYSlYklqbsunxHbJrNcjjHaFx/gKrHvYnCpyo2WaZuxgisDOYdCy5BgMPXXE7mDMTbgc2KrGovQwNkHx5AXwy61g9urDK677GkITaoq8rWIIvWYNP9XCE/P2Zu0hbWpaqkmb2lKyVSVb1UGd3rEwqdhcy2LWJ44sDcWJiMsvFu52Vylba9NILbfrlWesx3bcXqsp0c3dvoBd412trdZr9ft2LXz8jLa2lZVUeXUP1Eb/zQnnVohSVOb+waHUZTDjTRu81TbpwtsQTq3tgXHdxc1y/VufJiXtJHy1XD6Z4ZTJF2Xfk2LsXOPmng+0Unn/gC3RgfgmFGpqHeTvdllYjWv2W5gTdjSUyWVsemGLFYV+Wy1Whxmcsrb5id2fNR/89nYLKKKuENwKL2xjmp77hIbgb1PT8+/Mosu5crAItot11nAy0ZxwOght0/HNhdxC27qEkR9a9XeU2nFG8Qc0ndPBZXZmBVF23rLwh/LLE3z8dU+a7ifyz8BNg3On4s4J4y0iQQ+lDc5KV+2tulO0o9WW8Mhp160HzFZSaSUi7m/SbvXvP052Ox9bJYlLW7OyPRFG+WN1nbQ2xfDm5eewNne/OlPwIai0toeYFOhYXfBnH+frO2O2Pxue/uSYXz1mSOOcC0zvVxhtizbpt47rpHN4w9udtJ6iS3wNpvbh9k67bLJ/ydiw45tqaxzNUheW9IlMy6Xeo3+bzIhs1+x3WJttr/fSbpt73D6yXKk1k/CxsygzEe4zSwvcJgSEobnuqlvCAdFtWKYfH+70pux7fX22S7sz5/hWfFukcH8FGxRKYct3BZpECI8V+Cxjpoi3OVpYe1au/FB0/XemIDY5R62W8e2zULjYgjJo7Exh0vdiBs3tvPW4uGYInScZYbrvHR7TgWctrYfmeJy2Kta8sWT4NaxbbsrWRZuj8WGvUEVZr3lC/baIuk44T6yl+PRhGwyOh9W89yOhbyl6Nu2PB7SWyd0+eYMXt2Bu9RyKUo8PHLiUA1byw/M11ZcJ9QtW8fIzFAEdvRdI+O6Q74+nvvTurrr3JXTjlh628hk6k6fthaZXifT68PBh2+e5eMEUViRSAS6zSkQkd16QkSBeMwKQT7MOXpjJkzzGBkyxZznClu7qC3CSIWEniYLpVKZ3yRr2jap3rqN3qbzocSdnsyH2i5NSDEpbxW2m/OPZLNWadNabcdxs96MGwi7zThmd5yMv5DCpipOum3eVJ55Etlb0R/NHhrYOpIelEb2dsaWzIzIDC95w5aSiWQyYxsX1XKpsN1sFNLVY1JV8Jp385YZj8OmcgvXF8Zhu9oUFqK9nDZ6SdtOYPNhQd+saYfNSt5IptaMbSYJF32POYTDzdiIe+poFD8Gm6ewTTWn8rB5SHniK69gbsydO1/sIDiBjULp6bjgulOosPRMQKpI6QmBzXRo3qaJR6nnwkVPd3HTnMidyNGKXlricdjmVlxK1E/0amZvjd46e/j3nz//mrDpbIF7Vl778OA0KdxuRrhZwZV6bLar7XbcvjyD40Y9G6fduNYaF+O6cQYPf9kVIuvqhOIHYaMwT6YqlDc1SHrhIbLv//7z+5+/ffv2+4St9tIiGwbCj6wNubp0z4t82rw93v47v17MYyStxeUoa7s9/wioR7dWqoLTFKGsroWVSm3qx0wppTtrs+hLQ+4rMuWZ//7vr7//+G2SwmZHbhZnkpb+CSfVS3Fcol1P6NIpgzy5i02wtXg5CRbR4JErU+7Kth02XV+3X8qvf//6c4fsFZuUnhGGcyS93a9edaflF/E6eC2cbR/d8wwPpUpy69VJlbmlemq+8sy/fv/j229LTU4aBO9G0ifQDptOo3DgPRSbB2WzZ20K2lSY/Xag318j6RNjizS2xsDYtGzxWGx5c+Ck9u9HzE5h633vzrp1OPtkbVjIAoU5N63soU66K9tmJ7VSje0EtWNsXRZX6l+2vxuG/V12tKt2u8NPZvDWJosZm8+NPhdhIU4nwPfRiZBwITZXVbyQ46jN8c75aOcc7Uy9c1p+47XMTupGoAyjPFLVrbsQOqlbsB2NDrpNd8JGKQA1CfFDsb3mbT/spO7xWLSbdA9sUySVpdc4GD3Y2shxSLgIW3NfbHexNo0NY0k1vUdb25VOemdsd7A2VUtgr81G6J3K/X10fSR9Nic1A2OVE/kq0lb1w9rFPVhca23Ho7pvonYjNjbC6U5q7RDH8bDaZpvNsHlYTi7aXUxI/+NOasOuiJu8mya7YVphKxdt0j1qJbIIrqfq1X8dG6myPrb68RUbKUQb9A+rAhpwRa7D9lR5W2/1VUyKdoctQ1YvOrssHrSEG2M+3LxhuzAk2OUPdi+fV7C+BRtqPYXNKhbWlketbbQPaN1leLKYBMZnrW3XuqvbjXQPs+3DVdt2b4+uWz47OnDJyzcNcQtbXilr69cv2JBVKGvjJ5f6vEUMO7tpEg6BA/kokn779tvf/0zYXnrllZNaprkYz/3yOPHs0pfDWxorndavtLV1e05qeHd1Um1mi8IYSdjRd530j7//+pfrqVZTr7w9G1z5ZO1trE902dav9pw0qO51lmwfmYbmhLyFxD22tm/f/vjzr//9a9i6GDO4PZVtk8E9XzOliqRFbOXz/UmZwtYUIqbjvRIQfJClOmFpVSOE5NBJv/325+///Pt9QmYb+n4vfOej3L4MW60XhHhZpx7j6KE3bIrgGI99u3JLz/N82frFQLv2+lnuh2L7+RaqIFzlnuDkzUm/ac/8n0I2eaRt+DRtLJJMyIyLsXlrOZbInQsXnjrJY5dzzVdrPQZnOwtu1WWN6xPrqlwttvBSFMCuRNpzjYbsrO2vv3//53uwmzgaCd8i03BUd1o4zH7Bdq6ijGMMBAnjAAhfgLRACGDbwMwR/N7R7UUHd0i/ezGCXy0ORTBO6lC3tEQJmTv8+PcJ2XcjEKGJGOL6BSIbO4hU2BXa3iJ+/qTy0lGgNtTo6RC5XS1Zk/eJU0hyxUoHF13VAbbFHxbpWVoY6e9Fr1/uqPit/4I/sKrxSxHnBJtY+58e/hGmRDvpVO4rM3sZgISBU6u3ePbueahXVcjP9wuhPpbIqVAkgPR9EkondlhsFGH4wfo4t+gDbHTVxiuaCD1X68Vxw77tRgJqlJxebw+fvN/17KlIwDXRBdc0AdIn6TQaPBBvw9ycUJXloUCLKbl6Yll/bl1hhgCjmSiwQ4bW961QcgmA9Ahy7nmbpoU+wMZAQhnLDWVqWJdI2uKiSq+ojSohqbY3fVC/wvQEVb0Rp1dmnYs4zaCyXIuUigwyEiOK3sa5maGeCRseDODCyF3Bs7ceF3rwVVbnWCY4KTU2kQFQ+RKZ97zf0EIfYAMgKQEr+owy10nzTBcTCpvCKWBiVX0PHNkT5FeSyqJC2KpyVL53jTqoOmbZwi6fIqWD0ZuZORpZFJ4akYr1+hbJmYKdFbmfVGFv5ylfeX4VFLilXhb2yHzQWL2PsXmAVTRsw9wsqBkL/XfN88JAmd1Ip4q8FNEy7VFSOdLgLvKTIHv3CnURh8xkC0eV7pI0ehmNagoVScNTA1J34JwexmeiO2sG6QBPhgUxDCS9moWyN7GP0R3vQLd3Meew5RHIhAxJAPQdAcSgUlKE85B4gPiyl1niUkATQP1myHsZZO99EZjAOTiQG5jpIo6G8+C24MgzD7lhuoG3Nv7fWWexFcGETdpgUNiiaSwiKkLpqZhlUV6LhII0AWlNVLIViA+nmGhPRQ6v4Ka3Guka0ZR2nBfm6+ExznatLsOWv2ATgx0EAquQoLBxL8GUa2wuSEsusU9F9nFiosA5WJVWcNW7pTg17vmEQiH69thNsQ6w+HX42t4yhewkZfNuSdyH2KgPGBGgCC3TDUCuF7aLV6tND9yc1MCyURFnDvX0/Vapz2Q8CDac6zFE0QBXXZUGh6Oe30EWBbraFZ/A5ukZBnScpzl6IW8Wr9mnFg3H90viPsT2ADGn3sZ1uFiZ513p0eMqWvA6JTHsj4v2slNRu2hNEAQM5zUngfq7Ir3ypIh4rpfWxLY6gg0bMzNC2I7ul438bGzI8bdZ7ZyFZiozC6LAoJZeamttnch4y8LFqCocmlUJjot6JTOBZNGLsMu9VZ5xbOUtB6SoGpTFRtr3J9hfqQ+x2UfzfBle7pDxUpJN+0tOCqF6WxE3+oibY0ZTq5vfZHrKaUWdk7cupA0JS6KCt+MMYRLxgknPJ4xLUeGoc4LczrEoTBeLWGRhWCDjfs3WH2BT5XB3OKw6cqcLCIje8TZu57Y5XOg1BStwVsx0ar3IDDlc8GPPM1UVv6T9FsK2SI13Y4yX+JxE0lPFmPQVNlfVasq2yIhBgK0qV0Pjq/qMaefVOsxxnfycsk2vWhZsEHC0fzgC6fq8KqIBC0Ng6zwEr21QV0hVIhmulGE6sYpVZ/JS7Dj+Zq3z3b11K5aFmW5zk9lWWVnKP5z9parLeYVyv9Crs6ZixuYKVc+V6gQBzihVdXye2cagsBmNYvgTsEW6SyFAURF7TFRVjlMbEZuypG/rKGd64Tv1LpvVWdbgtqpqNABeZGeG/TMUxXAsVLp76Kg6ZkYR94j2TJjzEJ1JFzzLaRtUhevaWOGG1w1wKW8RbYIcRDCghXLO1PIznK5Ej1Ac0Z/hpHzyR9b7KA5SjgkPepkGOc4ds+IamztVP3HhhAMaa1XhynAfoepckzpDSQtXsmlk+ZK36TqpoTzTJ9O6gZJedCsluwZehD0UVuo7jcGoQc2BF0sUeiC08p4BnuUmaDKaRCUGQUbo3Rp9z2DDToGAMvZSrmqQbEGQszBRlqUbzqeFPjFASQ7V3xzktDc3Rd6dHxbLAmsFB9kQKmZkOs0oEz2xucvpjzfIzjfFfbmgvVfA4pV7Nli+j01oJ024Kg9SajU8rxmByJZm6/Gq1tZWKydlll15/qDXk5W0MAefl5eUH0hVsLZ9Y7mBsIPIrtNpYYsh5eET3NPtEr2PDRPC/Nbpa5zxXjgD51ZiBdIoQB1P2NimxIm018CGaORmZWfKnXF+Ub8XQ2UHN4XlRwaVenrxOq+dh3Y33Vd4+24CYlZdbIOoipWPxoX0SQCkl+JqaKx5MeJgWPcmILHMwzyLfUSAkcUXd0boIq61el2YkcNVhZ5eTOZLFft3ItKbqYqM8OtttRl665Gc3jB55XT0B5f9F4leapca/8W7Fuv2bjbfMHJ6/MzvZqZ4yF2l/9P6P/tPnK40WtRZAAAAAElFTkSuQmCC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367883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9" y="381000"/>
            <a:ext cx="8382000" cy="1143000"/>
          </a:xfrm>
        </p:spPr>
        <p:txBody>
          <a:bodyPr>
            <a:noAutofit/>
          </a:bodyPr>
          <a:lstStyle/>
          <a:p>
            <a:r>
              <a:rPr lang="en-US" altLang="th-TH" sz="3600" b="1" dirty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ATM (Asynchronous Transfer Mode)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209800" y="5638800"/>
            <a:ext cx="43845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ภาพที่ 4.6 แสดงระบบเครือข่ายแบบ </a:t>
            </a:r>
            <a:r>
              <a:rPr lang="en-US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ATM</a:t>
            </a:r>
            <a:endParaRPr lang="th-TH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AutoShape 6" descr="data:image/jpeg;base64,/9j/4AAQSkZJRgABAQAAAQABAAD/2wCEAAkGBhQSEBUUEhQWFBUUGBgWGBgYFhcXHBcWFRgXFxUYGBoYHCYeGBokHBYVIC8gJCcpLCwsFx4xNTAqNSYrLCkBCQoKDgwOGg8PGiwkHyQqLiwsLCwsLSwpLCwsLCwsLCwsLCwsLCksLCwsLCwsLCwsLCwsLCwsLCwpLCwpKSwsLP/AABEIALUBFgMBIgACEQEDEQH/xAAbAAABBQEBAAAAAAAAAAAAAAAAAQIEBQYDB//EAEwQAAIBAgQDBQQGBAsHAwUAAAECEQADBBIhMQUiQQYTUWFxIzKBkUJSobHB0RQzQ2IHFRZTVHKCkpPS8CRjosLD4fGDo9QXNHSUsv/EABoBAQADAQEBAAAAAAAAAAAAAAABAgQDBQb/xAA0EQACAQMCAgcFCAMAAAAAAAAAAQIDBBESITFBBRMUIlFhoVJxkbHhFTJCgcHR8PEjM2L/2gAMAwEAAhEDEQA/APZaKU0UAlFBNJQC0kUtJQCRSiiloBIoilpYoBsUsUopwFAMiiKfFJQCRRFOoigG5aXLTopYoBmWjLT4pwFAMCUZa6RSRQHMrTStdoppFAcooiukU2KAZFEU4ikNANiiKruI8TdLgRFXVQ2Zs0STGUZevXU9a7YzHhRCshuHYEzt7xIUzA8fMVGQSooiuWCusyAvlnX3ZjQ7ida7RUgYRSV0pIoBkUlPiigOsUuWliligGFaZNQO01zLhLxE+74x1A36V5pxjH2rhXubRtACDNwvmOmvl1+fSqSngzXFwqK3PWi4o7weIrxI2wdwD8BTTh0+qvyFV6x+Bg+1P+fX6Ht+ceI+YphxKDd0Hq6j8a8T7hPqp8lpwsL9VfkPyp1jIfSjX4PX6HszcUsje9aHrcT865Nx/DDfEWB/61v/ADV5AEHgPkKdFR1jI+1H7Pqes/yown9Kw3+Pa/zU8dpsJ/SsP/jW/wA682sWZw/SObWNjmB8f93vpGaNazOGxLknmY+RJGkiTvv0+NTrfI9ChUqVVlrGx7ce0+F/pNn4XFP3GuX8r8H/AEm1p4NP3V4m2JbvABcbfUSdPKK1WEc933zOcrquQgKxLKzCCXtiCczEHU66nQVDm0stHWfWJpRwehHtjg/6Qn2/lSp2wwhMC8pJ0gK5MnQaBfGvM+NXhnRQ5dfaQYQRkNufcUTOfrOq1DXH3FazbDxbe/azLCaxcVhzZcw1UHQ/jUqeTzql9OnV6uSR7Ae0FkdX/wAG9/krk3anDjdm+Ntx94ryC7aGY6Dc9B40gUeAprZnfSsk8aV8T109r8MP2g+MD7yKae2uF/nU/wAS0PvevJqSaayr6Vn7KPWf5bYX+dT/ABLP+ekPbnCfzq/37Z/568nmgNU6yPtWp4I9Ubt7hfrz6FP81NXt7hyYXMxOwGST5Dmryw12wTkXUP7yj5kCo1MldKVG8NI9BP8ACZh+lu8fgn4vRY/hIsu2VbV4mJiLe3TQPJ+VYW4thGIKYiIaNE1FskOd9QNNemu9WXBsAtk9+t7M2VlCqjKWI0AJFzUZoMRuBtFTlmqjc1pTxPh5GrtfwgWmu913V0NJXXuokCd8/hVxwnjSYguFVlNsqDmy65gSCCpOmhrzzjXAUW3cuPcLPq2oUCNkUIo00jbX1o7K4l1uOqNE2zGU3FkqD4glvGIHrU95bmlVpKpok+PDgXl/jyX8SAk8vegag5hmtCdNvcHrPSKtixRZVFI+l7Q2yPMAW2DH1IrD4XHo+KRlzKxJXW2uVuUn3g0zoumXrvWw7y8VAFtukEI/37VSMjXCWpZLDhWKuO5AMW12EDb1iauK44O2yoA7Fm6yZrvFdUWGxSU6KSKkDaWiKWgOtBFMD0F6Ape2rxgrvnlHzZa8siSANSTA9ToK9L7dXP8AYmHiyD/iB/CvNAeYeo+8VxazPB4XSb769xIv8Nup79tlgxqOvh6124XfFpmZgQSjKrgKxtuYhwrEA9RvInSr48Qsd1BAIGGRTFs6PnYEidjqBm/Kn2buGS8Str3b6BZAbkNoaavEls2uw0r0o2sFxUjJ1SUlKnOP5/T6FZhsQ1zD3LVtXe5mZ3cD9YGIy5yLgjY6MG8utVGJwj22y3FKN4GJ/wBa1pjjLBtqGtzCYrLoghmuShkNOmunymqftTiw122VEeyVT7u4A+qSNiP+1c6tulFywyayTgu8m14fz9SpvXMqk+AqBg+JlnhyLQnc27j6SANLYPiTrGgqZicK7WLjhZVZBOZRqMpOhMnQjYfcap7SgW1MQSXnbWGI6elYopczb0fbwnBynHO5efxmpt93+lKEeQwGExHunOJMxJg7CDzDwoXjrtH+2vJiZw20gncxOwHT3vKqgYVyhuBZUGJkbgFtpnYb1KHZ+9JU5AQxQyxIDLlkFkBA95SNevjpXReSPXjFRWESR2ju5ZGLuTrp+jIIhc2+fXXTp4+VQv49uhWAuMZEwcOjSxBbdrxKklyM2sRMHakXgV0kABTImefSc5EjJMnu20AO4+FcT5RUMnCZMwXHbl+6O8EBSyqOUHUKrEhRp+rWp2MuZcjn6Dq3yM/hVRZSMUsMqBhZOugGa1ZJJ9SW186teKpKsgIfUCVIIOh2Mx18apJbnhdIQ01YyQzG8UIvXlCe5dupv1S46+H7tR240w+h9tVl7iJZ3f8AnLlx+n7R2c/a1c2vkwCfPpXTSjerSg99JajjZ+p9tOXizHZB8zVMb2u/prSd7+9v5700onstD2UWv8en6g+Zo/jpuiiq1iPoz1+QpusiATqNACZmY29D8jTSiezUfZRZvxd/Bab/AB086QD6eFQrjsxK6swJlY1WJLaDUAAGuLIxUtlbKoktBgD16xufAa00ot2ej7K+Bsuz3FbuIW8mW2zJDICluc98uHAzDXMAwjyNTsTj0TPbEjIbmUhgF5+sbaVluEi4iBiilTcS7zJqRbkKwndRmePVvE1ecJ9p7AJbGl1VZbWZphyBBaPpDWNMq+FU54PPuaidTEHh8B5xveszjYtprOwFXvY+1ba8wuW1eBK5rbuVOoMFPd0PxqhM53J+mxfQfXOcan3tGGtWHA8f3N9X5deUly6gBvNNRrHlrr419Dp122F4Hh05ulfJy8fmSMTwgYdZK/q77XFiVATNmEAiYyKFjpO+lelcOaba/KsdiUNy3j1ZFzrlcKHkQAje/OzBSTr1NabstezYdZ3gT6xrXz0eJ9xgtQKWliiugG00inkUkUAyilooBIpppTSGgMx2/eMKo8bqj/guH8K89I1mvRu2qg2rcgEK1x4IBEpZcAkMCDBcHUGsZaxOblt2wGksIWyvKFJiFtCSDrPlFcX97J4l/FSqbvkchbGk4gLI1BZhlbSJ193eT4beFLctKGj9JtGfqszbAZtidJJg+WtTbmJeyPaW4KgSf0gLrDmYWBrpoPq+dQbmNvhipuvKzMXGjQSdZ6fhWvtlTxMThTit16P9x9oIZm+Bqd9CR9GJJ+Omv7u9R+PoLdtCD3ksRKiAzQJyjMTl0nrHiSas7LXkeXvAgBiV74sT7J2HLP7s/CsiLUXFmSdJMk5iJBM9PQbVSpcTksNkySjH7v8APiyPdkhmeCY0GsLrqB4nx/OldfZoPBro6D9ow+Hzrpd0Vx4ATGnXSR1H7uwnqaZeHIv9a91B/at4afEb71xjwPW6P/1v3nQWBbuN3hRxaNslRDK5dA0LOhyyQSRuPOr7Em0kNGHysdCVUAhi4LZmygwAGOswOpKiqrgmIw9rmvg3JIJQWbdwFAWD22N7SHUgjKRqOYwIq2v9uEuKUfDhF7t1RlCXWS4Qq2myvkDZRPNmzfM10WDcyFjjYdVT9KwtuCOYFJKqLgJMNrOeTsNE1BBFUWIsIoUpcDzMxkMRlI1R2Gskb7oSJBBOwPbbCy04a7DZSALdgBCEKmCt5W94q2YQZXYGDWV4riVuYi5cRMiOVKqQAQAiIZCyJJUtp9bqZJh4JWTjiG5rWp9y0Y1iRyzHjFvfyq0vKMh9V+1gPxqjxre4fCyPLVb2MHp9Her7FCEfy/BgR91c5Hi9J7Tiyxv3cO9hfYo1y5bVLspEgqCxDKQ2bN13HQ6UxcWkk/o9rVxdjKYzqoQHLOUcoGkQdzrrVTZxRWAeusT4/V8P6v3VNR5EjUf60PgfKmowSuq3HOx1DIBC2bajLct7H3Lzi5cGp6sAQd12EDSlxHF3WSEtaG02ttfeRsinygH08ZrnUbH+439Un+6Vb8KjUyI3VVveTLS1xRTbK9ymcNcSSilMt1puCBLHMMh9ZiOpxJb6gsioYKBwtu4uZEF1VDSDycoEj68b1W2veuRpzAj4ov4g1oTxq1GZwzELuXvZhoSwnPsfKKsp43NdCu5VMTljGCltXr9mVZAuYm4AQ2guKqMRMe9kM77inHA4m8QqglbiqtslXKoCjKTaMwscuvTux4CjiGNR3UoH2nMQ0EGIAJdtQc87bjfep1ni1oWwuQ+LA2A6ltOYe1Qk8u7A9NBGpzwXhXxXlqlt+ZCxXthcdnCNDBUaWY6EgZoEkszCTrO5qHw54xCkwR3ls6iRDZZkHQjfSrO7j7MCLMmDqbXdAGABC2iS2snmM9JqswthCWDOUYW0KjLmJIz7xsZ7sf2vKoyYZLvbPPPP9lji7YS4QTsFUllCyyezMnMZ/VnTxnUxJZbxQVgQ4EEGQ+U/3l1HqK0/Z/guHxAdrlvvIdgrHPblS7PAUNoAbkDU7Ejerf8AkXg/5gf37n+avWoXkYU9DRoq9Fyr1FWi0uBwwtxDjSGPLi8KCTNsg5cwZgVjMIue8QCYqZ2BxgNkqZkE7xsTnXbT3XWpS8LtC13QT2YBXLmfYggic0xBI361V9kcGLOLu2l90GQPCdAPkteY+Ox9Gs43NtQaa6kVzzmrEnQ0lMFynZqAKSnf66/hRQHI0URTaAzva8A92pOWUva6afqxrJA6+NY44O0ksXS5A92VM5hoQIMkT8xWr7ZIWICiSLT/APFctDrWUwOAdXJYZRlYSQr6+AE7+fSub4nj3m9Rd3Pmdzaw5gxYQaGFYgawYPLJ8wSRvXHFXsOsgLbbOS3IVOSOgzLyjXYacvpUm7YLM3OG97azbUGbYUcvQGWG3SajYm65Yg3UyyGnNh1OYIqkkZ+kRvsBUGaey4L0FGPtXGhUykJeIy5BvZcc0CSNPGs5fs8+YE6NBBiNQsZRuTrJrW4i93jSb/eZUuwC9jrZuZoCOWOy9PHwrKXhr/b/AORKiQmu5v8AzgQr6ybw8l+8UuDdbqkIwOW7d0CxGe4WAhNBoyiBIB0FSLJdu/tW7aO7+4Ssv3jKgQKZ05lEf1jPSLLguCNtM+W/auG3mCiy36wlWyEFSQZHrIq8Fk32LUYNZ5lb/E7Ho3+G56T0HgCfQGhuAvqSLmm8Wbmm2/huPmPGtWzgoA3e5gbeWVPiyXCRl1GQ/Ksn2mu3la2bAZgbWe7mVTluCA8SBEgDl19zTer4RvUk+A5uAN17wetm4NZKgfMEeoimHhwUe8duqEaQWnU+Ck1e2rCsqMe8VzafMA7D2vd2msxDAQL3emNtBOgFdnse5BvGFt5gGJDlT7QybnKAubSIg6RU4RGtGHxzrJQBpS23MQYIz3m3mAZu/ZUx7SzI6k/Pf4V2xuDcC2j2yt2DnJYHOdCzFdeaSfUdJqTxXFteYNcbUQoMACBmKrAgASx1rlM8jpCUamIriRGI0VogqOg38dPtNLaDq2nNPXy8GHX1GvhO1dyuh21jQbEdIjpqSI8eu1cdg0dAPOJI+BBFczy86WTbF8N5HePLxHiKTFLKkfWDD5qT+FcracwnyPz6+uhE+dSbugBgmDrGpgqwJA670KY0y2I+FaWJ+slpvsafwqTXHD4RDbBN5rbgZVy2nuK6qAUaUUwSSRBiI9JscHgbBtyz3ncGDz27I+gZQXcrFSM+pEz4aGpwaI2zqPOpL3srf0NegI9GYD5AxVnguzHeWw4Y8xICjOxgBjmJziNUbTfSfKufEbNlTFvvRyZtT3oLZmAWbbwGiDvAESZMVGbjF21aFvImS4GnvLRnfWGzNIBE6KSKsvMvC3xPE3leTIFi5afaRqBzM25BMDXX3W+VPwOJTMSZZQSFykbPbzLqfogx8qp7dxRud7aMuiiAzsYMjUlVE7+8NqueEcMuXe8uIihC0gZkUDKCzhFLTAX8qnSa69nGnHVF58j0fsqyxlT3QJEkEiZJmOuwrRZaxPYw6nyYx5yEn7DW2qyPVtpaqUWEVU4W73fEj4XLeb4oyD/qP8qthVJxw5cRh38WZD8Ucj7YozQbdhIqO1qKW1c0BpztViBirSlKUfGloBkUtOooDgwphp5/1/qKbQGR7YYgi5ysqt3QyyyrJN1SYzkDZTWXus1zS9eQiD9K2x19Pvq67en26f1PxNZRn13rg3ufPXtXFVotsSy6lcSSdAM+ugzLrltH6GWI8WmoKWlLc91Nd4F+dTrvZjxrgBQEPgTt08dvnUZ8jG6jly+ZYXbuHSWR2nLcXUOZa4pRAJQZfe3JqjO3pc/6f/au+JXYHTntj/3FpiW9x+//ANN/ypnJ3hJyjwwMwOA767fQHLohmJ2ZOkjx8elanA2+7AFooWIAY902o8DnAB3212rN8NxLWr950OUwATp7sBjufFVPwOh2p9+673GZjzFpPTmuMdQPMzp5RU54YO1KrGmvu5ZJvX7YJAW3pInIOgAMSPEVV8Twdx7me3aL23QryKYZ++50OUZQxAXU7g+eva6kAfW5tP6qyYHxE/hUqzx32F2ySotAZpEibfeZkuSDGU8xzCAcp1NXjLxOtGrPOXFnW7fWy3dlVm3cNv8AVJupdQRI2OUkHwNJh+MBQCBBGkhVEBSxPTy3qsxAJzTnLgpplaRccubasI95tIHXNpTFR5gW7hLNkVe6uHNcAm/aAy6spzyu4g+dMs4ylWztF/AlYvineMuxhmWQoE6DWRv8qjNb5dROsx6KY+2K5BNEZEuFWDXQRbuEG0sK1xTl1QErr0zCut9mBPJdAXu/2Tj9cVFs6j6ZZQPHy3qu7Obp1pPLi/gBXmI9D/d7z/tTLiTnj6qiI8AoHrMN8q6OpUkEEEMVIIKkMM0ggwRqh3/GuiiI+B+WtQcJJraSG28LdZcyW3cKiBiqk5ffMnTTYVZcN4ZevCQhjXmIIBKgyPHNynT0rhh7VshhcbEqCD/9uAZi4VOcHcarp6+FWnBBnJZUuXmYWsz3VdlblhlV5YBxmiDuG31irYWDXb28KuNQ1+xdyTKpJn6REkCfSTVdxHgvcznQZRJLLLCFME6awCIrXNw/URg7e43bfcmZB6aH7ap+0dnTmsd2chAKgsqtOYK0iIJJJ6zG9c4ttm+5sKNOnmOc+8qsDwEXWjKiDTV2VTzRl5C2eDO5AGh1q2w/ZXC5VzlSxBMi8yAZgzCAJiNNh0PvTpG7P3BoQqmEUlmuIqk5lMBYGZCF5SJgg76VoVsOpU93hRBUTmnZsnRf3qmTa4FrG1pNZaz78/sZgdi8Kqtma71IZG7wsoVTv+jquklfRR1JAqeMcFGGvlUV1VkJHeCGJULmJHmQfAeAFaftDg8wAazbuEKwBtuwyZI/VgI0mVZiPCBvrVNxKw5SzcOHdFzBe8Z2fPnQ9D+rBKkx4+uvRSyjhfcXEtuzWOh43Ahh/aBU/Zl+VbdeLIdIM/1lHx3rF9ieEtfc5SFKIASZ0J0Gg31U+lbTC9mrtssRiFUnfKpHL0nn1qUarLPVLI1+LIpGaBP7wPrtVL2m4opVSokI4fNrqqQX0j1+VXt3stde4C+KDADRTbYnXrJu+nToKzXF8M5u3ENq8UUG0HFm4VII5mBAIiTG/wBGpZtN3w1ptr6R8qlMKpOyeIL4S2WnMVB16yJkTuN6udalcAOUUtIlOipAgooooCOaaTTnNMoDC9vm9ug8Lf3sfyqjfjbKmULaUZAhOSTlAYDVideZtRvNX/a1FbHW1bVSqKdY95nGpGoAME+QrL9p8IltEKqQZOYlyd8oVcssoPNO86+lcHs2eFcQqSqTlD3DsL2iNvRTbPMG9wDUCBAt5QPUCfONK7N2nuwRn0IQaIf2ZJX46/lFURx9k2MqWiLpibhd+jZmhRoAVBXbrPSoiX42GsA/S1J1E8uw8OvWal6jmra6W2/xLe/i8zhmzEl1djlPRgxJnTptVjawwN0AQQ0nQz0xI/5RWUbijD6PhuenUnzPy8qVeOspzKoUjYyTB6HbzPzPiZjSzrStq0OMfUncTswLxj9og/8Abf8AKtBwnC+1usMpNpsPGYMYE35IgxPKDLSNNqzuJxneYa7cIiby6Dp7O7+VXt7H91fuArmFzE4dNyI5sRr5+h0qFk50oqFfvrb+yTguNd3iRZuZEW294G42YyMTaDwVXKFgFFEeE9a5sRdwxXvVm7hP0N/9muFlVDd10eJLOsaddqquLcSa1ir120cl1TYgjX3sJazGGBGzdB5713w/aI5GXv5CvCQVGkqWABjdc4k9a6KW256lSv1WElyJ3EuM3Yxd0pmZLy7WLihhhVS7aaS0LIuMCpIOm4kV14nx02mW7btu3d3zfBaxcTW/CXt/eEXQQPFV30qivcTZu89rHeFX98e/kVLhIHU5BselNvY8suV7inpOg05D46GUGoip1GZ3z5L0JdvijK9pFtEKjX8GOT9lfZWzCV/WSo0O0nTaqd+P32tozIo7y1bDwqEA4W4Gt5QwOgASSZO/hpIuY1JzZxOcXNDPMo169dfOoGLdShAIO5UKejZZA/dIjfUQajPLBEbutKS29CViMQXxDszZi94FmgCT3aQYUADVnOg1makXWAEnSeUepB/I1FsFWa4dDBQiDs2UA7HpFT2t6gfP4gj8aqYriP8All7yRw7EYhSWs98skSbaudZ3QhSGgtqhn3vnFwmLvlyUV7oEW2BFxgotmVbNbKssQdSdiQZmr7sgcyEAxzmJVGJzCzcIBYSssxfSNVFYy/xC7Yu3BbuFJZSwVis5lFwHTWOaJqVvsaqNtNqLjJpM0OE4szicqzodHxH0lDDe8ejUt++XiQBExGbqMpkliTppvtWR/TiPdDbEaA9dQNG2FJcxTtsboMdM0ffU6WTOyrTe9T5musYhkACkgKCoU8y5TMrlaRl1OkVIwU3bmVjbEAGf0fDtu6L1t+Lgz5VhBcvf70/F6veyFzLiPazlZWXUkSdCslgY5gupBiDvUOLKxs50+9KeUuW5pr3Dz3ebvY5syBbNpM2f9oe7UEnKgaZ0FVONhVbUkW7pXWASyahoG2isPiBVxdvIFcAybdsqCCh5DaVBk2znKTOWI8PCFjcQ1lzcRbdwC5zZlLSzpcK8pImIcfAb13owWmWrwM904tx0+O+7fiaPsBfQK5aAVuLzDeSxCoT4Gdq3eMtrmkgyRGxIAUzJG25HyryzgTNib6/q1Kmw4hXVdC06AlQZjwEAR1B9acK0Eicuu1UR7Fpjqlgi4MgFSpLBpEwIJXQmQNBpsNKsa4rcWdBr6fD8BSXMai+8yjSdSBp4x8Kk1FPcw7Pgb9tWFtl75VYfQIZijRB2GUxFYLiVvKLJPEjbleaLbubm0tlhcg0aPGa2icbsW2xYZlIcpcABnN3lsWyoHXW03zqm/irBxy4CB/8Aig/fVWSVfD8TYGJRrfELhKkZUay3MZghmJAgyB0r02zczKG8QD8xWHThNn9ngyrdP9nVYPQyNta2+Es5baqdwADURDH0tBFFXII7imRT7lMAoDz3tJilOPJZsqoVBbwCAkn5zVVxrEres2lt3BzXnOeGgMWVhoFaYAXYGfnB2nDNcxDhSR7UkgjlUEgkyZPoJMCYqhyOMOkAgm5mWDBiDBHVdt9K4JLi0eM61Sm5bbN5+A+12fUlA1zKTce0eW+xXIGjTuJJMDToDJ2p1ns5bYKRcYl7b3Aot3N7eUFJKKPpav7oikS8yBeZiyl399oLMACx8MoHvf8Aimd+31m6HdgPIwDKr4KOZjvV9SOivvI6Hs1bhmDFgLSXQe5uwyuSPrCAOUz1zdKkP2WVWYHvOV0TTD3RyuFObmu6akiNuXfWjA8VW0Dnsrd5pJuM2mmiwu7HXQGFG+tdBxAv3WW1aXvkxUAnNka13hReaJUi4CZ3yDbap1eBpo3HWvC4lRxLBm1bv24aFug6qV0yXFDESY3AmSNd6suN3Pbg+OKsMB5A3STHh7VPWa5X+MlrDlLVgd5gkxiqUDc6XFD2zpPdgbA9etS7GRsVZfKpDGzcAKhlK3bVtoyQARmcwdNIjaq6cs5ytcyc2x+NuWlxBuFLQIKKzM91c84aygzZXGUKVnTU+HUwbNwRbGdT7E2TmW4TnZswYjNAuQAFUaSW5YiLxeNXHGTu7KqVXVbQQlossdZABlzULDY0nPnuC2FynNkL6QCsiYAkk5umWrKXIp2t50/oQr15SkwpDLZVj3NyQbYZnKmTzMe6DHXMGMAVxv27Ra4wtooNy1eAGHZRlUL3iaoYt588oSSdTOpqbib1y2/dOYlc4mJUjcEQBlEAjymehrph+MX7UlGAYoRIUHmVpUAHxBqdSTFS6lCWllYLUZctq2yrcvMCbQEm6Myq2YA5QG5Z92AOlV2J7yO7VUjuXsOMilsgzFiWMTcJkBhB23O+nv8AFHe/hyxBzOj3VMx3b4SwWkBxCd666QNbm+pBo8E82rUhjee3dF0lGkXXsu1tSCdXL92QIGu1MvkbYttJ54khbTuzOVMd2v0VGipcCyEEST8TFSsQCp1BBzAQQQdWjY+f3VFwD3yIRWzPhbVoAifbIQLq8wjP3dxQc2ysdSCauEwlzEL3pdWiSczAHQhyQug95htpLegNGjzLqliWVu2ROH8RazmyKjZSGGcOYZLa/UddOSkPELdtkDLbYq5L5rVxtBaKINLoDCcrQAIOs6RUm3wJ+8VDHMM09PpwJOkkKT6MOlQsZgDbaHRcxUP0OhE6mNxsfCKZaMyq1ae6E71cqt3dpmW1cAHdyr3LjAgtL6hQsKdCM5GtLeW0wf2dtcyIo9jb3UkudzBII1GpjWkwSRdtEqMouW86lREF1zAjbbpqPx0yYNMltmS0t+bgVCiguAmYcsLOoMMASJgbyLLLNNKtVqLOUjPjGWw5Pd28puh/1FnRVVVA8AdNtj8Yppxo5QFVId7ki3bTnuXGaJTWNdiY8DVnxpbYspyol8ugIAKnIVZZIO3MvxEVngwI9Z032iR5iI0/8VDZwuLios03IuGx7y5JEuuVtJEZcv0iTMdSafjOJWnt93zFhkKk5d1GVc7KBmMMwEn4eFVhMWyOuUg5WUidYgypGkkabSdo0rtiLru19HXNlLANsQkDmYFs9uCZ5hOgIMVMcnO3pOerU9sFr2Pxn6PfzsYXIyHQnZj0UE+HSt//ACnEQEfx1S8Pvt15jh8TrB1JDnTUAFhAnx3rS/ygD3XZ5KFEVbZMQ0EO4KhipELBBBG4G8wmbLOsknFywjQ3O1yKcpUz1EOD8cyCsn2iw1m+z4hvfa4FhjqLfcoAFH1Qyt/eqJjsdmIIJJygFj1IEEjrGgidaMLiiRkYFgddiYjxjYRU6jpSu3Kt1beUT+zeHQYvDkKCCtxdQNCsFTr1lmr01TXl3BMYFxlkDbvCJ8ijEfaq16qRUxZ6FN5Qi0s+NNJptWOh0ormDRQDLlMHSnNNNNAeXYpf1svkS6LqMG7wHN3jHOkAq+hGm8iqzE4cG4wtEuBIDZXjKseInw5eumu1XvHbXeLdSY1BHkxyQaiWcIVuXSWHPdUAeChQAPXT7KwSuM8jNUs+sSTZS/oLb5TsG90k+Wkczfu+6sU8cOefdOmugJJLb5TGp8X6aAVf21ll1/buPgBT+EYcl7Gh926TodNVAnw2rn1z8DP9lx9plBh+CsXBuW7mQTyqvkYAkiNYk7+tXGGtWlyj9GyDM6tocwtEcpDK2rlgpYgCdQZ3rYrgvI/I1X4rhz5mhHOg+g35V0VWceRNGx6vhIorLggTayt3TZuUx36n2WUZzFs5n5dpNNusRb5EhzatxAA7vEad6wmZ91AOgyyKvDwx5Ps33H0G/Kl/im5/Nt7x+idqt18/A09n2xqZibGBa9bVwVFs8oYnLmZZEAbkyp0AJ5Z6aSBwIqpF0K1llNtxna2QrRPMy6CYOoK6VsOxPDXs27K3FyODdOWVJgm5ryk/WGvnVh20wjXMMyrGYhgMzBRJAjVjFXjq0auZmXR1NVNWpmE7QkFS0El21c3FZgTbuW1QqqwF9pI189oAr8IuV1lQ4D9zkaSrXEkw37sD47Vc43gbHvJa1BNgib1se4Dn+l6etPXhHPPeWIGL739fb/VkGT72+u1cXOpngaJ2VKctcm8nPC9q2AQC2uXM5Cguim3bTIbeUbAFAw1ImdBNPudqTHeFQRlZ8ktonLlI1jTL9reNMtcEjIO8s6NemLqnS5OXb11rnb7M3CsZrc/o5tGCx5yxI2XbXf7KuqtXHA7KhBczliOPkow7tAVVdY+lfBUOPACQY6ECPKrFgq2UGPbjD7DRiCcwn6JiI860b9kLpVxyy1uyBy3ozWyC21o6bwa7Xey1wuzaQcTbvj2eI91VAcGLXvbxuKq51fA5ztKM3mXzMnbsZyukFmux1ymxmkeYaB6edcDAUkLp3BvxPSSMm3SNG89q2+G7JuGtncLdvXD7K8DkuiMolNwSflXG12BuhEBacuHey0Wn1LGQwmNBrp18qZqsorC2T4erMfdtQGG4VbfxW/Op9K6rhAGyxobww5+CllbbflA+Nax+wtwqwlpa1atyLX0rZ97W4NDrp9tdz2Lcsx5xN61eHsk07uAw/XCcwnXpOxpiqW7Fbez8zHYSxmyaRmN7bo9mYA9YmuRTlzAa9z34HmTDL6QorfYPsQVZSe8OW7cuxlsiRcEFP13rrTU7AwFEXiFtPZ3sCQ5mTznUdKaKpKs7ZfhRhjh1BYRovdRJ+hekN6HfWttgOFPcAXv7v1ASzHlM6MQQzjXYt4bV1PYCVIi7rbt2yS9oH2WobQHm/OtHw3gbowOgEgmXk6eACAa+tXjGomT2ejFd2JRf/T3/AHg/wrv/AMiuifweJ1Yf4TD77prcZaQ2614RXs9L2UZKz/B3hzvr/ZH5mrHD9kLFpXyj3lK7LpPUab+dXiWwKcRTBaNGnF5SR5/xLs8tpe9tnmtsj6ge6rqX2/dzVvbbSoPiAaoeMWAcPdB27twf7pq14VczWEJ+qB8tKY3OqWCSBSlRSA06pA3LRSmigORFMyeVdJpQaAqrvAlJJzXBJ2DKAPTln7afb4Mo63T/AOqw/wD5IqzyzQF/1NRpQK88GU9bv/7F7/PSrwNP958b94/e9WIFKBTCBCXhNsdD8Xc/eaR+D2juin1k/jU+imECs/iGx/NWz/ZB++uicEsDa1a/w1/Kp9LTCBGt4NFnIirO5VQPnArocOCIIkeBAP311oqQcFwqjYAegAp+TzNdKKAZk9fnR3fr8zT6KAZ3Q/0TQLQ8KfRQDO6HgKBaHgKfRQDcg8BS5RS0UAkUtFFAFEUUUAUUUUAhNANBFAFAUvGrM2rq/WRxp5qfH1qbwZgcPaI2ZFYf2hP40uPTY/68q48BTLYC6QpZViQMoYwBJOg2+FQCeKdNMFOqQBFJSzRQHMUtJSgUAopRSRThQCiiKSloApaKKABS0UUAlLRRQBRRRQBRRRQBRRRQBRRRQBRRRQBRRRQBRRRQBRRRQBTXWadRQHG5h8ywxMfI/OlywAAAANB6DaulIRQDAtOpQKCaAKSiigGUClooBSKUUUUAsUsUUUARRRRQC0UUUAUUUUAUUUUAUUUUAUUUUAUUUUAUUUUAUUUUAUUUUAUUUUAUUUUAlFFFAIaKKKASiiigP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8" descr="data:image/jpeg;base64,/9j/4AAQSkZJRgABAQAAAQABAAD/2wCEAAkGBhQSEBUUEhQWFBUUGBgWGBgYFhcXHBcWFRgXFxUYGBoYHCYeGBokHBYVIC8gJCcpLCwsFx4xNTAqNSYrLCkBCQoKDgwOGg8PGiwkHyQqLiwsLCwsLSwpLCwsLCwsLCwsLCwsLCksLCwsLCwsLCwsLCwsLCwsLCwpLCwpKSwsLP/AABEIALUBFgMBIgACEQEDEQH/xAAbAAABBQEBAAAAAAAAAAAAAAAAAQIEBQYDB//EAEwQAAIBAgQDBQQGBAsHAwUAAAECEQADBBIhMQUiQQYTUWFxIzKBkUJSobHB0RQzQ2IHFRZTVHKCkpPS8CRjosLD4fGDo9QXNHSUsv/EABoBAQADAQEBAAAAAAAAAAAAAAABAgQDBQb/xAA0EQACAQMCAgcFCAMAAAAAAAAAAQIDBBESITFBBRMUIlFhoVJxkbHhFTJCgcHR8PEjM2L/2gAMAwEAAhEDEQA/APZaKU0UAlFBNJQC0kUtJQCRSiiloBIoilpYoBsUsUopwFAMiiKfFJQCRRFOoigG5aXLTopYoBmWjLT4pwFAMCUZa6RSRQHMrTStdoppFAcooiukU2KAZFEU4ikNANiiKruI8TdLgRFXVQ2Zs0STGUZevXU9a7YzHhRCshuHYEzt7xIUzA8fMVGQSooiuWCusyAvlnX3ZjQ7ida7RUgYRSV0pIoBkUlPiigOsUuWliligGFaZNQO01zLhLxE+74x1A36V5pxjH2rhXubRtACDNwvmOmvl1+fSqSngzXFwqK3PWi4o7weIrxI2wdwD8BTTh0+qvyFV6x+Bg+1P+fX6Ht+ceI+YphxKDd0Hq6j8a8T7hPqp8lpwsL9VfkPyp1jIfSjX4PX6HszcUsje9aHrcT865Nx/DDfEWB/61v/ADV5AEHgPkKdFR1jI+1H7Pqes/yown9Kw3+Pa/zU8dpsJ/SsP/jW/wA682sWZw/SObWNjmB8f93vpGaNazOGxLknmY+RJGkiTvv0+NTrfI9ChUqVVlrGx7ce0+F/pNn4XFP3GuX8r8H/AEm1p4NP3V4m2JbvABcbfUSdPKK1WEc933zOcrquQgKxLKzCCXtiCczEHU66nQVDm0stHWfWJpRwehHtjg/6Qn2/lSp2wwhMC8pJ0gK5MnQaBfGvM+NXhnRQ5dfaQYQRkNufcUTOfrOq1DXH3FazbDxbe/azLCaxcVhzZcw1UHQ/jUqeTzql9OnV6uSR7Ae0FkdX/wAG9/krk3anDjdm+Ntx94ryC7aGY6Dc9B40gUeAprZnfSsk8aV8T109r8MP2g+MD7yKae2uF/nU/wAS0PvevJqSaayr6Vn7KPWf5bYX+dT/ABLP+ekPbnCfzq/37Z/568nmgNU6yPtWp4I9Ubt7hfrz6FP81NXt7hyYXMxOwGST5Dmryw12wTkXUP7yj5kCo1MldKVG8NI9BP8ACZh+lu8fgn4vRY/hIsu2VbV4mJiLe3TQPJ+VYW4thGIKYiIaNE1FskOd9QNNemu9WXBsAtk9+t7M2VlCqjKWI0AJFzUZoMRuBtFTlmqjc1pTxPh5GrtfwgWmu913V0NJXXuokCd8/hVxwnjSYguFVlNsqDmy65gSCCpOmhrzzjXAUW3cuPcLPq2oUCNkUIo00jbX1o7K4l1uOqNE2zGU3FkqD4glvGIHrU95bmlVpKpok+PDgXl/jyX8SAk8vegag5hmtCdNvcHrPSKtixRZVFI+l7Q2yPMAW2DH1IrD4XHo+KRlzKxJXW2uVuUn3g0zoumXrvWw7y8VAFtukEI/37VSMjXCWpZLDhWKuO5AMW12EDb1iauK44O2yoA7Fm6yZrvFdUWGxSU6KSKkDaWiKWgOtBFMD0F6Ape2rxgrvnlHzZa8siSANSTA9ToK9L7dXP8AYmHiyD/iB/CvNAeYeo+8VxazPB4XSb769xIv8Nup79tlgxqOvh6124XfFpmZgQSjKrgKxtuYhwrEA9RvInSr48Qsd1BAIGGRTFs6PnYEidjqBm/Kn2buGS8Str3b6BZAbkNoaavEls2uw0r0o2sFxUjJ1SUlKnOP5/T6FZhsQ1zD3LVtXe5mZ3cD9YGIy5yLgjY6MG8utVGJwj22y3FKN4GJ/wBa1pjjLBtqGtzCYrLoghmuShkNOmunymqftTiw122VEeyVT7u4A+qSNiP+1c6tulFywyayTgu8m14fz9SpvXMqk+AqBg+JlnhyLQnc27j6SANLYPiTrGgqZicK7WLjhZVZBOZRqMpOhMnQjYfcap7SgW1MQSXnbWGI6elYopczb0fbwnBynHO5efxmpt93+lKEeQwGExHunOJMxJg7CDzDwoXjrtH+2vJiZw20gncxOwHT3vKqgYVyhuBZUGJkbgFtpnYb1KHZ+9JU5AQxQyxIDLlkFkBA95SNevjpXReSPXjFRWESR2ju5ZGLuTrp+jIIhc2+fXXTp4+VQv49uhWAuMZEwcOjSxBbdrxKklyM2sRMHakXgV0kABTImefSc5EjJMnu20AO4+FcT5RUMnCZMwXHbl+6O8EBSyqOUHUKrEhRp+rWp2MuZcjn6Dq3yM/hVRZSMUsMqBhZOugGa1ZJJ9SW186teKpKsgIfUCVIIOh2Mx18apJbnhdIQ01YyQzG8UIvXlCe5dupv1S46+H7tR240w+h9tVl7iJZ3f8AnLlx+n7R2c/a1c2vkwCfPpXTSjerSg99JajjZ+p9tOXizHZB8zVMb2u/prSd7+9v5700onstD2UWv8en6g+Zo/jpuiiq1iPoz1+QpusiATqNACZmY29D8jTSiezUfZRZvxd/Bab/AB086QD6eFQrjsxK6swJlY1WJLaDUAAGuLIxUtlbKoktBgD16xufAa00ot2ej7K+Bsuz3FbuIW8mW2zJDICluc98uHAzDXMAwjyNTsTj0TPbEjIbmUhgF5+sbaVluEi4iBiilTcS7zJqRbkKwndRmePVvE1ecJ9p7AJbGl1VZbWZphyBBaPpDWNMq+FU54PPuaidTEHh8B5xveszjYtprOwFXvY+1ba8wuW1eBK5rbuVOoMFPd0PxqhM53J+mxfQfXOcan3tGGtWHA8f3N9X5deUly6gBvNNRrHlrr419Dp122F4Hh05ulfJy8fmSMTwgYdZK/q77XFiVATNmEAiYyKFjpO+lelcOaba/KsdiUNy3j1ZFzrlcKHkQAje/OzBSTr1NabstezYdZ3gT6xrXz0eJ9xgtQKWliiugG00inkUkUAyilooBIpppTSGgMx2/eMKo8bqj/guH8K89I1mvRu2qg2rcgEK1x4IBEpZcAkMCDBcHUGsZaxOblt2wGksIWyvKFJiFtCSDrPlFcX97J4l/FSqbvkchbGk4gLI1BZhlbSJ193eT4beFLctKGj9JtGfqszbAZtidJJg+WtTbmJeyPaW4KgSf0gLrDmYWBrpoPq+dQbmNvhipuvKzMXGjQSdZ6fhWvtlTxMThTit16P9x9oIZm+Bqd9CR9GJJ+Omv7u9R+PoLdtCD3ksRKiAzQJyjMTl0nrHiSas7LXkeXvAgBiV74sT7J2HLP7s/CsiLUXFmSdJMk5iJBM9PQbVSpcTksNkySjH7v8APiyPdkhmeCY0GsLrqB4nx/OldfZoPBro6D9ow+Hzrpd0Vx4ATGnXSR1H7uwnqaZeHIv9a91B/at4afEb71xjwPW6P/1v3nQWBbuN3hRxaNslRDK5dA0LOhyyQSRuPOr7Em0kNGHysdCVUAhi4LZmygwAGOswOpKiqrgmIw9rmvg3JIJQWbdwFAWD22N7SHUgjKRqOYwIq2v9uEuKUfDhF7t1RlCXWS4Qq2myvkDZRPNmzfM10WDcyFjjYdVT9KwtuCOYFJKqLgJMNrOeTsNE1BBFUWIsIoUpcDzMxkMRlI1R2Gskb7oSJBBOwPbbCy04a7DZSALdgBCEKmCt5W94q2YQZXYGDWV4riVuYi5cRMiOVKqQAQAiIZCyJJUtp9bqZJh4JWTjiG5rWp9y0Y1iRyzHjFvfyq0vKMh9V+1gPxqjxre4fCyPLVb2MHp9Her7FCEfy/BgR91c5Hi9J7Tiyxv3cO9hfYo1y5bVLspEgqCxDKQ2bN13HQ6UxcWkk/o9rVxdjKYzqoQHLOUcoGkQdzrrVTZxRWAeusT4/V8P6v3VNR5EjUf60PgfKmowSuq3HOx1DIBC2bajLct7H3Lzi5cGp6sAQd12EDSlxHF3WSEtaG02ttfeRsinygH08ZrnUbH+439Un+6Vb8KjUyI3VVveTLS1xRTbK9ymcNcSSilMt1puCBLHMMh9ZiOpxJb6gsioYKBwtu4uZEF1VDSDycoEj68b1W2veuRpzAj4ov4g1oTxq1GZwzELuXvZhoSwnPsfKKsp43NdCu5VMTljGCltXr9mVZAuYm4AQ2guKqMRMe9kM77inHA4m8QqglbiqtslXKoCjKTaMwscuvTux4CjiGNR3UoH2nMQ0EGIAJdtQc87bjfep1ni1oWwuQ+LA2A6ltOYe1Qk8u7A9NBGpzwXhXxXlqlt+ZCxXthcdnCNDBUaWY6EgZoEkszCTrO5qHw54xCkwR3ls6iRDZZkHQjfSrO7j7MCLMmDqbXdAGABC2iS2snmM9JqswthCWDOUYW0KjLmJIz7xsZ7sf2vKoyYZLvbPPPP9lji7YS4QTsFUllCyyezMnMZ/VnTxnUxJZbxQVgQ4EEGQ+U/3l1HqK0/Z/guHxAdrlvvIdgrHPblS7PAUNoAbkDU7Ejerf8AkXg/5gf37n+avWoXkYU9DRoq9Fyr1FWi0uBwwtxDjSGPLi8KCTNsg5cwZgVjMIue8QCYqZ2BxgNkqZkE7xsTnXbT3XWpS8LtC13QT2YBXLmfYggic0xBI361V9kcGLOLu2l90GQPCdAPkteY+Ox9Gs43NtQaa6kVzzmrEnQ0lMFynZqAKSnf66/hRQHI0URTaAzva8A92pOWUva6afqxrJA6+NY44O0ksXS5A92VM5hoQIMkT8xWr7ZIWICiSLT/APFctDrWUwOAdXJYZRlYSQr6+AE7+fSub4nj3m9Rd3Pmdzaw5gxYQaGFYgawYPLJ8wSRvXHFXsOsgLbbOS3IVOSOgzLyjXYacvpUm7YLM3OG97azbUGbYUcvQGWG3SajYm65Yg3UyyGnNh1OYIqkkZ+kRvsBUGaey4L0FGPtXGhUykJeIy5BvZcc0CSNPGs5fs8+YE6NBBiNQsZRuTrJrW4i93jSb/eZUuwC9jrZuZoCOWOy9PHwrKXhr/b/AORKiQmu5v8AzgQr6ybw8l+8UuDdbqkIwOW7d0CxGe4WAhNBoyiBIB0FSLJdu/tW7aO7+4Ssv3jKgQKZ05lEf1jPSLLguCNtM+W/auG3mCiy36wlWyEFSQZHrIq8Fk32LUYNZ5lb/E7Ho3+G56T0HgCfQGhuAvqSLmm8Wbmm2/huPmPGtWzgoA3e5gbeWVPiyXCRl1GQ/Ksn2mu3la2bAZgbWe7mVTluCA8SBEgDl19zTer4RvUk+A5uAN17wetm4NZKgfMEeoimHhwUe8duqEaQWnU+Ck1e2rCsqMe8VzafMA7D2vd2msxDAQL3emNtBOgFdnse5BvGFt5gGJDlT7QybnKAubSIg6RU4RGtGHxzrJQBpS23MQYIz3m3mAZu/ZUx7SzI6k/Pf4V2xuDcC2j2yt2DnJYHOdCzFdeaSfUdJqTxXFteYNcbUQoMACBmKrAgASx1rlM8jpCUamIriRGI0VogqOg38dPtNLaDq2nNPXy8GHX1GvhO1dyuh21jQbEdIjpqSI8eu1cdg0dAPOJI+BBFczy86WTbF8N5HePLxHiKTFLKkfWDD5qT+FcracwnyPz6+uhE+dSbugBgmDrGpgqwJA670KY0y2I+FaWJ+slpvsafwqTXHD4RDbBN5rbgZVy2nuK6qAUaUUwSSRBiI9JscHgbBtyz3ncGDz27I+gZQXcrFSM+pEz4aGpwaI2zqPOpL3srf0NegI9GYD5AxVnguzHeWw4Y8xICjOxgBjmJziNUbTfSfKufEbNlTFvvRyZtT3oLZmAWbbwGiDvAESZMVGbjF21aFvImS4GnvLRnfWGzNIBE6KSKsvMvC3xPE3leTIFi5afaRqBzM25BMDXX3W+VPwOJTMSZZQSFykbPbzLqfogx8qp7dxRud7aMuiiAzsYMjUlVE7+8NqueEcMuXe8uIihC0gZkUDKCzhFLTAX8qnSa69nGnHVF58j0fsqyxlT3QJEkEiZJmOuwrRZaxPYw6nyYx5yEn7DW2qyPVtpaqUWEVU4W73fEj4XLeb4oyD/qP8qthVJxw5cRh38WZD8Ucj7YozQbdhIqO1qKW1c0BpztViBirSlKUfGloBkUtOooDgwphp5/1/qKbQGR7YYgi5ysqt3QyyyrJN1SYzkDZTWXus1zS9eQiD9K2x19Pvq67en26f1PxNZRn13rg3ufPXtXFVotsSy6lcSSdAM+ugzLrltH6GWI8WmoKWlLc91Nd4F+dTrvZjxrgBQEPgTt08dvnUZ8jG6jly+ZYXbuHSWR2nLcXUOZa4pRAJQZfe3JqjO3pc/6f/au+JXYHTntj/3FpiW9x+//ANN/ypnJ3hJyjwwMwOA767fQHLohmJ2ZOkjx8elanA2+7AFooWIAY902o8DnAB3212rN8NxLWr950OUwATp7sBjufFVPwOh2p9+673GZjzFpPTmuMdQPMzp5RU54YO1KrGmvu5ZJvX7YJAW3pInIOgAMSPEVV8Twdx7me3aL23QryKYZ++50OUZQxAXU7g+eva6kAfW5tP6qyYHxE/hUqzx32F2ySotAZpEibfeZkuSDGU8xzCAcp1NXjLxOtGrPOXFnW7fWy3dlVm3cNv8AVJupdQRI2OUkHwNJh+MBQCBBGkhVEBSxPTy3qsxAJzTnLgpplaRccubasI95tIHXNpTFR5gW7hLNkVe6uHNcAm/aAy6spzyu4g+dMs4ylWztF/AlYvineMuxhmWQoE6DWRv8qjNb5dROsx6KY+2K5BNEZEuFWDXQRbuEG0sK1xTl1QErr0zCut9mBPJdAXu/2Tj9cVFs6j6ZZQPHy3qu7Obp1pPLi/gBXmI9D/d7z/tTLiTnj6qiI8AoHrMN8q6OpUkEEEMVIIKkMM0ggwRqh3/GuiiI+B+WtQcJJraSG28LdZcyW3cKiBiqk5ffMnTTYVZcN4ZevCQhjXmIIBKgyPHNynT0rhh7VshhcbEqCD/9uAZi4VOcHcarp6+FWnBBnJZUuXmYWsz3VdlblhlV5YBxmiDuG31irYWDXb28KuNQ1+xdyTKpJn6REkCfSTVdxHgvcznQZRJLLLCFME6awCIrXNw/URg7e43bfcmZB6aH7ap+0dnTmsd2chAKgsqtOYK0iIJJJ6zG9c4ttm+5sKNOnmOc+8qsDwEXWjKiDTV2VTzRl5C2eDO5AGh1q2w/ZXC5VzlSxBMi8yAZgzCAJiNNh0PvTpG7P3BoQqmEUlmuIqk5lMBYGZCF5SJgg76VoVsOpU93hRBUTmnZsnRf3qmTa4FrG1pNZaz78/sZgdi8Kqtma71IZG7wsoVTv+jquklfRR1JAqeMcFGGvlUV1VkJHeCGJULmJHmQfAeAFaftDg8wAazbuEKwBtuwyZI/VgI0mVZiPCBvrVNxKw5SzcOHdFzBe8Z2fPnQ9D+rBKkx4+uvRSyjhfcXEtuzWOh43Ahh/aBU/Zl+VbdeLIdIM/1lHx3rF9ieEtfc5SFKIASZ0J0Gg31U+lbTC9mrtssRiFUnfKpHL0nn1qUarLPVLI1+LIpGaBP7wPrtVL2m4opVSokI4fNrqqQX0j1+VXt3stde4C+KDADRTbYnXrJu+nToKzXF8M5u3ENq8UUG0HFm4VII5mBAIiTG/wBGpZtN3w1ptr6R8qlMKpOyeIL4S2WnMVB16yJkTuN6udalcAOUUtIlOipAgooooCOaaTTnNMoDC9vm9ug8Lf3sfyqjfjbKmULaUZAhOSTlAYDVideZtRvNX/a1FbHW1bVSqKdY95nGpGoAME+QrL9p8IltEKqQZOYlyd8oVcssoPNO86+lcHs2eFcQqSqTlD3DsL2iNvRTbPMG9wDUCBAt5QPUCfONK7N2nuwRn0IQaIf2ZJX46/lFURx9k2MqWiLpibhd+jZmhRoAVBXbrPSoiX42GsA/S1J1E8uw8OvWal6jmra6W2/xLe/i8zhmzEl1djlPRgxJnTptVjawwN0AQQ0nQz0xI/5RWUbijD6PhuenUnzPy8qVeOspzKoUjYyTB6HbzPzPiZjSzrStq0OMfUncTswLxj9og/8Abf8AKtBwnC+1usMpNpsPGYMYE35IgxPKDLSNNqzuJxneYa7cIiby6Dp7O7+VXt7H91fuArmFzE4dNyI5sRr5+h0qFk50oqFfvrb+yTguNd3iRZuZEW294G42YyMTaDwVXKFgFFEeE9a5sRdwxXvVm7hP0N/9muFlVDd10eJLOsaddqquLcSa1ir120cl1TYgjX3sJazGGBGzdB5713w/aI5GXv5CvCQVGkqWABjdc4k9a6KW256lSv1WElyJ3EuM3Yxd0pmZLy7WLihhhVS7aaS0LIuMCpIOm4kV14nx02mW7btu3d3zfBaxcTW/CXt/eEXQQPFV30qivcTZu89rHeFX98e/kVLhIHU5BselNvY8suV7inpOg05D46GUGoip1GZ3z5L0JdvijK9pFtEKjX8GOT9lfZWzCV/WSo0O0nTaqd+P32tozIo7y1bDwqEA4W4Gt5QwOgASSZO/hpIuY1JzZxOcXNDPMo169dfOoGLdShAIO5UKejZZA/dIjfUQajPLBEbutKS29CViMQXxDszZi94FmgCT3aQYUADVnOg1makXWAEnSeUepB/I1FsFWa4dDBQiDs2UA7HpFT2t6gfP4gj8aqYriP8All7yRw7EYhSWs98skSbaudZ3QhSGgtqhn3vnFwmLvlyUV7oEW2BFxgotmVbNbKssQdSdiQZmr7sgcyEAxzmJVGJzCzcIBYSssxfSNVFYy/xC7Yu3BbuFJZSwVis5lFwHTWOaJqVvsaqNtNqLjJpM0OE4szicqzodHxH0lDDe8ejUt++XiQBExGbqMpkliTppvtWR/TiPdDbEaA9dQNG2FJcxTtsboMdM0ffU6WTOyrTe9T5musYhkACkgKCoU8y5TMrlaRl1OkVIwU3bmVjbEAGf0fDtu6L1t+Lgz5VhBcvf70/F6veyFzLiPazlZWXUkSdCslgY5gupBiDvUOLKxs50+9KeUuW5pr3Dz3ebvY5syBbNpM2f9oe7UEnKgaZ0FVONhVbUkW7pXWASyahoG2isPiBVxdvIFcAybdsqCCh5DaVBk2znKTOWI8PCFjcQ1lzcRbdwC5zZlLSzpcK8pImIcfAb13owWmWrwM904tx0+O+7fiaPsBfQK5aAVuLzDeSxCoT4Gdq3eMtrmkgyRGxIAUzJG25HyryzgTNib6/q1Kmw4hXVdC06AlQZjwEAR1B9acK0Eicuu1UR7Fpjqlgi4MgFSpLBpEwIJXQmQNBpsNKsa4rcWdBr6fD8BSXMai+8yjSdSBp4x8Kk1FPcw7Pgb9tWFtl75VYfQIZijRB2GUxFYLiVvKLJPEjbleaLbubm0tlhcg0aPGa2icbsW2xYZlIcpcABnN3lsWyoHXW03zqm/irBxy4CB/8Aig/fVWSVfD8TYGJRrfELhKkZUay3MZghmJAgyB0r02zczKG8QD8xWHThNn9ngyrdP9nVYPQyNta2+Es5baqdwADURDH0tBFFXII7imRT7lMAoDz3tJilOPJZsqoVBbwCAkn5zVVxrEres2lt3BzXnOeGgMWVhoFaYAXYGfnB2nDNcxDhSR7UkgjlUEgkyZPoJMCYqhyOMOkAgm5mWDBiDBHVdt9K4JLi0eM61Sm5bbN5+A+12fUlA1zKTce0eW+xXIGjTuJJMDToDJ2p1ns5bYKRcYl7b3Aot3N7eUFJKKPpav7oikS8yBeZiyl399oLMACx8MoHvf8Aimd+31m6HdgPIwDKr4KOZjvV9SOivvI6Hs1bhmDFgLSXQe5uwyuSPrCAOUz1zdKkP2WVWYHvOV0TTD3RyuFObmu6akiNuXfWjA8VW0Dnsrd5pJuM2mmiwu7HXQGFG+tdBxAv3WW1aXvkxUAnNka13hReaJUi4CZ3yDbap1eBpo3HWvC4lRxLBm1bv24aFug6qV0yXFDESY3AmSNd6suN3Pbg+OKsMB5A3STHh7VPWa5X+MlrDlLVgd5gkxiqUDc6XFD2zpPdgbA9etS7GRsVZfKpDGzcAKhlK3bVtoyQARmcwdNIjaq6cs5ytcyc2x+NuWlxBuFLQIKKzM91c84aygzZXGUKVnTU+HUwbNwRbGdT7E2TmW4TnZswYjNAuQAFUaSW5YiLxeNXHGTu7KqVXVbQQlossdZABlzULDY0nPnuC2FynNkL6QCsiYAkk5umWrKXIp2t50/oQr15SkwpDLZVj3NyQbYZnKmTzMe6DHXMGMAVxv27Ra4wtooNy1eAGHZRlUL3iaoYt588oSSdTOpqbib1y2/dOYlc4mJUjcEQBlEAjymehrph+MX7UlGAYoRIUHmVpUAHxBqdSTFS6lCWllYLUZctq2yrcvMCbQEm6Myq2YA5QG5Z92AOlV2J7yO7VUjuXsOMilsgzFiWMTcJkBhB23O+nv8AFHe/hyxBzOj3VMx3b4SwWkBxCd666QNbm+pBo8E82rUhjee3dF0lGkXXsu1tSCdXL92QIGu1MvkbYttJ54khbTuzOVMd2v0VGipcCyEEST8TFSsQCp1BBzAQQQdWjY+f3VFwD3yIRWzPhbVoAifbIQLq8wjP3dxQc2ysdSCauEwlzEL3pdWiSczAHQhyQug95htpLegNGjzLqliWVu2ROH8RazmyKjZSGGcOYZLa/UddOSkPELdtkDLbYq5L5rVxtBaKINLoDCcrQAIOs6RUm3wJ+8VDHMM09PpwJOkkKT6MOlQsZgDbaHRcxUP0OhE6mNxsfCKZaMyq1ae6E71cqt3dpmW1cAHdyr3LjAgtL6hQsKdCM5GtLeW0wf2dtcyIo9jb3UkudzBII1GpjWkwSRdtEqMouW86lREF1zAjbbpqPx0yYNMltmS0t+bgVCiguAmYcsLOoMMASJgbyLLLNNKtVqLOUjPjGWw5Pd28puh/1FnRVVVA8AdNtj8Yppxo5QFVId7ki3bTnuXGaJTWNdiY8DVnxpbYspyol8ugIAKnIVZZIO3MvxEVngwI9Z032iR5iI0/8VDZwuLios03IuGx7y5JEuuVtJEZcv0iTMdSafjOJWnt93zFhkKk5d1GVc7KBmMMwEn4eFVhMWyOuUg5WUidYgypGkkabSdo0rtiLru19HXNlLANsQkDmYFs9uCZ5hOgIMVMcnO3pOerU9sFr2Pxn6PfzsYXIyHQnZj0UE+HSt//ACnEQEfx1S8Pvt15jh8TrB1JDnTUAFhAnx3rS/ygD3XZ5KFEVbZMQ0EO4KhipELBBBG4G8wmbLOsknFywjQ3O1yKcpUz1EOD8cyCsn2iw1m+z4hvfa4FhjqLfcoAFH1Qyt/eqJjsdmIIJJygFj1IEEjrGgidaMLiiRkYFgddiYjxjYRU6jpSu3Kt1beUT+zeHQYvDkKCCtxdQNCsFTr1lmr01TXl3BMYFxlkDbvCJ8ijEfaq16qRUxZ6FN5Qi0s+NNJptWOh0ormDRQDLlMHSnNNNNAeXYpf1svkS6LqMG7wHN3jHOkAq+hGm8iqzE4cG4wtEuBIDZXjKseInw5eumu1XvHbXeLdSY1BHkxyQaiWcIVuXSWHPdUAeChQAPXT7KwSuM8jNUs+sSTZS/oLb5TsG90k+Wkczfu+6sU8cOefdOmugJJLb5TGp8X6aAVf21ll1/buPgBT+EYcl7Gh926TodNVAnw2rn1z8DP9lx9plBh+CsXBuW7mQTyqvkYAkiNYk7+tXGGtWlyj9GyDM6tocwtEcpDK2rlgpYgCdQZ3rYrgvI/I1X4rhz5mhHOg+g35V0VWceRNGx6vhIorLggTayt3TZuUx36n2WUZzFs5n5dpNNusRb5EhzatxAA7vEad6wmZ91AOgyyKvDwx5Ps33H0G/Kl/im5/Nt7x+idqt18/A09n2xqZibGBa9bVwVFs8oYnLmZZEAbkyp0AJ5Z6aSBwIqpF0K1llNtxna2QrRPMy6CYOoK6VsOxPDXs27K3FyODdOWVJgm5ryk/WGvnVh20wjXMMyrGYhgMzBRJAjVjFXjq0auZmXR1NVNWpmE7QkFS0El21c3FZgTbuW1QqqwF9pI189oAr8IuV1lQ4D9zkaSrXEkw37sD47Vc43gbHvJa1BNgib1se4Dn+l6etPXhHPPeWIGL739fb/VkGT72+u1cXOpngaJ2VKctcm8nPC9q2AQC2uXM5Cguim3bTIbeUbAFAw1ImdBNPudqTHeFQRlZ8ktonLlI1jTL9reNMtcEjIO8s6NemLqnS5OXb11rnb7M3CsZrc/o5tGCx5yxI2XbXf7KuqtXHA7KhBczliOPkow7tAVVdY+lfBUOPACQY6ECPKrFgq2UGPbjD7DRiCcwn6JiI860b9kLpVxyy1uyBy3ozWyC21o6bwa7Xey1wuzaQcTbvj2eI91VAcGLXvbxuKq51fA5ztKM3mXzMnbsZyukFmux1ymxmkeYaB6edcDAUkLp3BvxPSSMm3SNG89q2+G7JuGtncLdvXD7K8DkuiMolNwSflXG12BuhEBacuHey0Wn1LGQwmNBrp18qZqsorC2T4erMfdtQGG4VbfxW/Op9K6rhAGyxobww5+CllbbflA+Nax+wtwqwlpa1atyLX0rZ97W4NDrp9tdz2Lcsx5xN61eHsk07uAw/XCcwnXpOxpiqW7Fbez8zHYSxmyaRmN7bo9mYA9YmuRTlzAa9z34HmTDL6QorfYPsQVZSe8OW7cuxlsiRcEFP13rrTU7AwFEXiFtPZ3sCQ5mTznUdKaKpKs7ZfhRhjh1BYRovdRJ+hekN6HfWttgOFPcAXv7v1ASzHlM6MQQzjXYt4bV1PYCVIi7rbt2yS9oH2WobQHm/OtHw3gbowOgEgmXk6eACAa+tXjGomT2ejFd2JRf/T3/AHg/wrv/AMiuifweJ1Yf4TD77prcZaQ2614RXs9L2UZKz/B3hzvr/ZH5mrHD9kLFpXyj3lK7LpPUab+dXiWwKcRTBaNGnF5SR5/xLs8tpe9tnmtsj6ge6rqX2/dzVvbbSoPiAaoeMWAcPdB27twf7pq14VczWEJ+qB8tKY3OqWCSBSlRSA06pA3LRSmigORFMyeVdJpQaAqrvAlJJzXBJ2DKAPTln7afb4Mo63T/AOqw/wD5IqzyzQF/1NRpQK88GU9bv/7F7/PSrwNP958b94/e9WIFKBTCBCXhNsdD8Xc/eaR+D2juin1k/jU+imECs/iGx/NWz/ZB++uicEsDa1a/w1/Kp9LTCBGt4NFnIirO5VQPnArocOCIIkeBAP311oqQcFwqjYAegAp+TzNdKKAZk9fnR3fr8zT6KAZ3Q/0TQLQ8KfRQDO6HgKBaHgKfRQDcg8BS5RS0UAkUtFFAFEUUUAUUUUAhNANBFAFAUvGrM2rq/WRxp5qfH1qbwZgcPaI2ZFYf2hP40uPTY/68q48BTLYC6QpZViQMoYwBJOg2+FQCeKdNMFOqQBFJSzRQHMUtJSgUAopRSRThQCiiKSloApaKKABS0UUAlLRRQBRRRQBRRRQBRRRQBRRRQBRRRQBRRRQBRRRQBRRRQBTXWadRQHG5h8ywxMfI/OlywAAAANB6DaulIRQDAtOpQKCaAKSiigGUClooBSKUUUUAsUsUUUARRRRQC0UUUAUUUUAUUUUAUUUUAUUUUAUUUUAUUUUAUUUUAUUUUAUUUUAUUUUAlFFFAIaKKKASiiigP//Z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5122" name="Picture 2" descr="http://docwiki.cisco.com/w/images/6/6c/CT8427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81200"/>
            <a:ext cx="62484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642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4338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rPr>
              <a:t>ระบบเครือข่ายความเร็วสูง</a:t>
            </a:r>
            <a:endParaRPr lang="th-TH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686800" cy="4724400"/>
          </a:xfrm>
        </p:spPr>
        <p:txBody>
          <a:bodyPr>
            <a:normAutofit/>
          </a:bodyPr>
          <a:lstStyle/>
          <a:p>
            <a:pPr algn="thaiDist" eaLnBrk="1" hangingPunct="1">
              <a:buFont typeface="Wingdings 2" pitchFamily="18" charset="2"/>
              <a:buNone/>
            </a:pPr>
            <a:r>
              <a:rPr lang="th-TH" altLang="th-TH" sz="2800" b="1" dirty="0" smtClean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altLang="th-TH" sz="2800" b="1" dirty="0" smtClean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Fast Ethernet </a:t>
            </a:r>
          </a:p>
          <a:p>
            <a:pPr marL="0" indent="0" algn="thaiDist">
              <a:buNone/>
            </a:pPr>
            <a:r>
              <a:rPr lang="en-US" altLang="th-TH" sz="2800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ในปี ค.ศ. 1992 ทาง </a:t>
            </a:r>
            <a:r>
              <a:rPr lang="en-US" altLang="th-TH" sz="2800" dirty="0" smtClean="0">
                <a:latin typeface="TH SarabunPSK" pitchFamily="34" charset="-34"/>
                <a:cs typeface="TH SarabunPSK" pitchFamily="34" charset="-34"/>
              </a:rPr>
              <a:t>IEEE </a:t>
            </a: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ได้มีการกำหนดมาตรฐานใหม่สำหรับการสื่อสารในระบบเครือข่ายเฉพาะบริเวณความเร็วสูง โดยการพัฒนาระบบ 802.3 ที่มีอยู่นั้นให้มีความเร็วสูงขึ้น และกำหนดหมายเลขเป็น 802.3</a:t>
            </a:r>
            <a:r>
              <a:rPr lang="en-US" altLang="th-TH" sz="2800" dirty="0" smtClean="0">
                <a:latin typeface="TH SarabunPSK" pitchFamily="34" charset="-34"/>
                <a:cs typeface="TH SarabunPSK" pitchFamily="34" charset="-34"/>
              </a:rPr>
              <a:t>u</a:t>
            </a: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 ที่เรียกกัน</a:t>
            </a:r>
            <a:r>
              <a:rPr lang="th-TH" altLang="th-TH" sz="2800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ว่า </a:t>
            </a:r>
            <a:r>
              <a:rPr lang="en-US" altLang="th-TH" sz="2800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“</a:t>
            </a:r>
            <a:r>
              <a:rPr lang="th-TH" altLang="th-TH" sz="2800" b="1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ระบบอี</a:t>
            </a:r>
            <a:r>
              <a:rPr lang="th-TH" altLang="th-TH" sz="2800" b="1" dirty="0" err="1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เธอร์เน็ต</a:t>
            </a:r>
            <a:r>
              <a:rPr lang="th-TH" altLang="th-TH" sz="2800" b="1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ความเร็วสูง (</a:t>
            </a:r>
            <a:r>
              <a:rPr lang="en-US" altLang="th-TH" sz="2800" b="1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Fast Ethernet</a:t>
            </a:r>
            <a:r>
              <a:rPr lang="th-TH" altLang="th-TH" sz="2800" b="1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en-US" altLang="th-TH" sz="2800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”</a:t>
            </a:r>
            <a:r>
              <a:rPr lang="th-TH" altLang="th-TH" sz="2800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แต่ยังคงรูปแบบ</a:t>
            </a:r>
            <a:r>
              <a:rPr lang="th-TH" altLang="th-TH" sz="2800" dirty="0" err="1" smtClean="0">
                <a:latin typeface="TH SarabunPSK" pitchFamily="34" charset="-34"/>
                <a:cs typeface="TH SarabunPSK" pitchFamily="34" charset="-34"/>
              </a:rPr>
              <a:t>แพ็กเก็ต</a:t>
            </a: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วิธีการติดต่อ และกฎการคำนวณต่าง ๆ เป็นแบบเดิมทั้งหมด แต่ได้ลดระยะเวลาในการส่งข้อมูลแต่ละบิตลงจาก 100 นาโนวินาที เหลือเพียง 10 นาโนวินาที แต่ก็มีข้อจำกัดคือ</a:t>
            </a:r>
          </a:p>
          <a:p>
            <a:pPr marL="0" indent="0" algn="thaiDist">
              <a:buNone/>
            </a:pPr>
            <a:r>
              <a:rPr lang="th-TH" altLang="th-TH" sz="28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         1. ไม่สามารถใช้สาย </a:t>
            </a:r>
            <a:r>
              <a:rPr lang="en-US" altLang="th-TH" sz="2800" dirty="0" smtClean="0">
                <a:latin typeface="TH SarabunPSK" pitchFamily="34" charset="-34"/>
                <a:cs typeface="TH SarabunPSK" pitchFamily="34" charset="-34"/>
              </a:rPr>
              <a:t>Coaxial</a:t>
            </a:r>
          </a:p>
          <a:p>
            <a:pPr marL="0" indent="0" algn="thaiDist">
              <a:buNone/>
            </a:pPr>
            <a:r>
              <a:rPr lang="en-US" altLang="th-TH" sz="28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altLang="th-TH" sz="2800" dirty="0" smtClean="0">
                <a:latin typeface="TH SarabunPSK" pitchFamily="34" charset="-34"/>
                <a:cs typeface="TH SarabunPSK" pitchFamily="34" charset="-34"/>
              </a:rPr>
              <a:t>         2. </a:t>
            </a: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รูปแบบการเชื่อมต่อจะใช้รูปแบบ </a:t>
            </a:r>
            <a:r>
              <a:rPr lang="en-US" altLang="th-TH" sz="2800" dirty="0" smtClean="0">
                <a:latin typeface="TH SarabunPSK" pitchFamily="34" charset="-34"/>
                <a:cs typeface="TH SarabunPSK" pitchFamily="34" charset="-34"/>
              </a:rPr>
              <a:t>Star </a:t>
            </a: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เป็นหลัก และใช้กับ </a:t>
            </a:r>
            <a:r>
              <a:rPr lang="en-US" altLang="th-TH" sz="2800" dirty="0" smtClean="0">
                <a:latin typeface="TH SarabunPSK" pitchFamily="34" charset="-34"/>
                <a:cs typeface="TH SarabunPSK" pitchFamily="34" charset="-34"/>
              </a:rPr>
              <a:t>Switch Hub</a:t>
            </a:r>
          </a:p>
          <a:p>
            <a:pPr marL="0" indent="0" algn="thaiDist">
              <a:buNone/>
            </a:pPr>
            <a:r>
              <a:rPr lang="en-US" altLang="th-TH" sz="28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altLang="th-TH" sz="2800" dirty="0" smtClean="0">
                <a:latin typeface="TH SarabunPSK" pitchFamily="34" charset="-34"/>
                <a:cs typeface="TH SarabunPSK" pitchFamily="34" charset="-34"/>
              </a:rPr>
              <a:t>         3. </a:t>
            </a: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ใช้สาย </a:t>
            </a:r>
            <a:r>
              <a:rPr lang="en-US" altLang="th-TH" sz="2800" dirty="0" smtClean="0">
                <a:latin typeface="TH SarabunPSK" pitchFamily="34" charset="-34"/>
                <a:cs typeface="TH SarabunPSK" pitchFamily="34" charset="-34"/>
              </a:rPr>
              <a:t>UTP CAT-5 </a:t>
            </a: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ขึ้นไป</a:t>
            </a:r>
            <a:r>
              <a:rPr lang="en-US" altLang="th-TH" sz="2800" dirty="0" smtClean="0">
                <a:latin typeface="TH SarabunPSK" pitchFamily="34" charset="-34"/>
                <a:cs typeface="TH SarabunPSK" pitchFamily="34" charset="-34"/>
              </a:rPr>
              <a:t>, </a:t>
            </a: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สาย </a:t>
            </a:r>
            <a:r>
              <a:rPr lang="en-US" altLang="th-TH" sz="2800" dirty="0" smtClean="0">
                <a:latin typeface="TH SarabunPSK" pitchFamily="34" charset="-34"/>
                <a:cs typeface="TH SarabunPSK" pitchFamily="34" charset="-34"/>
              </a:rPr>
              <a:t>STP </a:t>
            </a: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และสาย </a:t>
            </a:r>
            <a:r>
              <a:rPr lang="en-US" altLang="th-TH" sz="2800" dirty="0" smtClean="0">
                <a:latin typeface="TH SarabunPSK" pitchFamily="34" charset="-34"/>
                <a:cs typeface="TH SarabunPSK" pitchFamily="34" charset="-34"/>
              </a:rPr>
              <a:t>Fiber Optic </a:t>
            </a: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เท่านั้น</a:t>
            </a:r>
          </a:p>
        </p:txBody>
      </p:sp>
      <p:sp>
        <p:nvSpPr>
          <p:cNvPr id="3" name="AutoShape 2" descr="data:image/png;base64,iVBORw0KGgoAAAANSUhEUgAAATYAAACjCAMAAAA3vsLfAAAAmVBMVEX////BwcHh4eEDAwPs7Ox8fHyJdbDExMTk5OSDg4Pz8/Ojo6N4eHisrKzHyMeXl5fd3d34+PjPz89BQUGKioqRkZFLS0tmZma7u7vV1dUeHh5gYGCnp6dTU1OxsbGAgIA3NzcuLi5ubm5YWFhDQ0MsLCydkrMUFBQjIyMQEBCFb6+OfLKTg7O+vcClnLebjbauqLq2s7uup7xNLp34AAAZ0UlEQVR4nO2diWKjuLKGBRIDCIEQq2R2gce4Z3qW8/4PdyVwErwkdnvpeG7nbwfa2I7hS5WqtALA/z+FHwt/9vk9p9AWfij+2Sf4nEKrD6mtvrCdlHMJtrqQMq/3Pximiyfmr+bLF1lbkPR9Grx+humNWb79EizFTz7tz9ZF1gaA7wFMmwjYtDR816iTEHFc09QEoetG4ZgC362BKNNfxOwuxOZ5ILGMIZSVTap6TJIk6M1NKSnLPK9FnV9Xfhz4sPxFsF0YEjwPt9zMvVwAy0aV48igCCscESaQsWZ52BuASwX3F9GF1lZ6eEWaxC4EIAHqTZPYhZnjoMFJT0amEEYgrGj58Zf9/9HFToozAbxAW9srtgIHiZGxUGEzVaAtSfnLWNvFTgq8jFRChczGRoUTKmyhsjY3zKxii2UStLIVvw62C63NNAHjaQgiDARiEcYC21gwJEBERYBDCoJUuan5uRfz83Qhti/t66tydZXOWNvmC9tJoc2H2LZf2E6KiVnluM8rCefjv0jWf62CA2f9ZRLX22R/YbtGX9iu0he2q/SF7Sp9YbtKX9iu0he2q/SF7Sp9YbtKX9iu0he2q/SF7Sp9YbtKX9iu0he2q/SF7Sp9YbtKX9iu0lej+DVC/KAHizKHffZJPb0SuF3DUT/W6rHZbjXE/LPP6tkl1oO015SPXhQYdiSHKu+sFv4yIzquVJpZxFnX4drADnIwyQq3dWX8y4wfuk6o4oSErS9GjkzTRApb01oWIZ99Ys+tsBOSmGtfrBfYXCv5Ktw+VLQ2pWV2+9bWfGE7o2h0lLW1h9isLyf9UGZsW8QcD5xUZun5j/7KYqr0t5y2NlUkRQhh0qtImlRjcP6jv7SCdZwbK523Bdy2ozzL8k7C7muQ1hl5cFzBzQZuVpvNarWF6t8Iv3z0vFDV8Fpp2tS8eN4oipQT4IgB5jjo+FUnmqvSO0/BD65Y494HGGMWOkzv0qfFhkkEUNE2zF+PY3L4arRupzN3KlvvWBq9vWbWh+++XagvVThgQZU7ao+fNmdjPRTAS0HOaQLwwAF2lGEhbXd6MwSg0MB4J/URhwTTG5jeUJVQaQPF6H6FNqoUNuwXuJbmM2MTaR4xywa1R1XZmxtmXhUoqjIKjL7ijAMg9ShtQitlelUeC5FnOSplZbGiC+ust3Fe3c/slLUx5FmOqtd7z4yNMRKwPAKc0lYWFfApcnlBhYULIyyEYtUqW2KVY9ks53wMPQ/L0s1NEnhNkCGjQlv/RJl4pTS2JEVpAvwaPzE2gK1owpbSwqhjDrjVcbrKQzHmsjWAmRnqTUHMCTELxmTEarIuXRuUHk/rkeSjWTj3OxtUeY3PpEf8VDw3NkVC2sAvUw+A0vJy9YO4tQkyvy4dlE0TKWQvSWX3yjTDpqhzzw2A73Fat7z2UH9PbEXLHekzlLnomZ1UYwOei3qbkjDKKbFx4VuG04ZF5BCzyfVUChQjBgpfGqIVg43j0nWxtGs3ypCQd8WG+xgnnCFs8KeOpAC7EXD6ljAfdivJ6rYqaLBuLVC3bYKqTQsDYOiz99OoHeLQH4ucul1MsIBG2nUeyu+NzUE7PTG2WTqFmDNZxvY2x9JHSbT77zvvuVqoGDA18X8F24+JJdH5N/24VLUA9WufhM5OyM1VZeERX/U5umOC+yaVMlaV7hzNXrXa9lXxq62J8oOK1j7nu0r8i9SBlf3ZJ/bcioZTaTOLv7B9qGfGZnizSsN+hG4JFVFX2+qsjIXUc2N8AmwEPljF9RlJWA3xsIZqox7xtFt1WZw9JGr/mLo2oakWTd0HKGk3rldeG/owwyDtmdphvWEs1A1ZT5CAsLEKdrKDByjqtcVVNwx2SfvFExR/v/mS76FwU+yVHXeWbcQaW3dDptXsYzNuvuR7yN7K4JHY/G6rktTy+vKN5e7i2bNg86F7gO2S8HgxtqAc28C8pWbvxMuW4mfBRiHdx2Zz/7wu5hakMLutbh9slxHgWbA1sNzHFlBJzkimF/t1kNw6ZJRmy2dPgo3JDd83HZta50S8i63NJlDedIIo9vefPgU21K+NAwbpeWyXO6mR3zj0wB/DvfN9Dmxm1oqDC3XPY6s/xMb5m7EZFXyv74+hgPPosMFJd70v8lkM98fpPgk20VXRvlfxC7Dxj7BRz/PfflsG+cmmOGznbVb01bqny5yOJW0ct9Xru/p8/8NPgi04TNvsujmLzTr06z1b8/Z+Wwur4lSzYjCu8qZJGtnBahFqsWyCIO12R1DeHjSBPAk2Dg+iou2fx9Z8hK1exgvbm5YROxFMjU1WtcMwtFXXLg4zWarX2hmbsR4OK2VPgs2H5UEgLclZbMlHPlovf2FAp0aQLDqqqtJ1LrWI7NtFZdjONLbOdMKIrkZ6lPI9CbYUHuYf3rmsjZD0A2z2Hjab157Ctu6zQ7Wwr5SyqophO+2zKlNbPRXN2Mbd2EovPD7fHTZRer4JRKRimvoRlGqrDL3S96aXo/nAO8I3j7Rg5BCbsd9yvy+/1PI+CqS2t5edhIApbAk+vLeG469irbaN15Bj5KD54RSeHswUiNA52Ty0w0ZjkmXMGzDgBAg9ClrV3wJSdTnVULtGVu9X6NKbDRZX68MK5o1VUpvu/R0cYCpsnh7nvSfkj02SqEeSSGi89IKiHbb23RPeYUv1uKfIU9kJJ0xyFYCnNIfPOWIxH4hoCFBII2CKMlDGqEO2fpqlwFQ7FPnvfs0ZobG6c7ORTfdasRGIFDZ+AttKeWo1ZNkQT9jwAttLSHgfG02FkSNqtYxbODNfOr55MtuCo/u57SEZHX+dxiJdpytHFEluh3ES84yIdZIZ0ca6FpsD8zs3G9l0z4mZitUQRs4hNuWkuyU7Ra2x4Ugw/APYYLuKWVqn1LZw9VpWKWwMMTQfqGqQunUCpJG6wPK9BJUuocCOLCNNAC9seXUbg4B3bm2zjcSSbymIzYAOCUfGprBtTDT3s3OFjdWVbLjz6qTnsKUlxsT3atAmLuqVtTnhDpuxykSG9MDPLASB9ErQGC4Frmd1w5Dm+tPEsDhAWZ38ODaGQt6sYHzYbHQztjpdVllVkeJC2B0Zm8YWzkcdvjUwVfV9PnoXY9ML+bvUL4G/aVju6yc7bMx0QKEP+KqE84h6CzFSha1UxSESlioMDWIkFESV8aPYmKjTXuWhVQ5hUd+Vm+0n7qLKqrIDqdK2k9b2ig3a2j6UCeDLra2gzRBSD6CBAGOgSTYFznoeoG1k6gDys7qNSg8Q202VkwZVKb2gqqvIdYPBr/zA+hFsqHarDsJtUQoTqbpPlwR3BGf7VmO9xVIVu3oI5WknnbFpJ2U0AXkNLi/boiRJBYj0iFhb/Uh3TvHC3ayiQDbKcX0VYtVbjDCIgC30PTpUvlLUILSQkZfMvHwKEitbRazNyxBPJTBGXgc7ej9wdumquterTGUOELqnnHQbzss1h7VyUpx4TiH0GeUXWdtPVrAaicedmdkkJtwVLMp7gbOpS9y3QOqAsD2Vtmls7U7jFEklj4rwYif9yTK2VY0AWgqjQMKVOus7YUvIosqq0rY1hOVJJ/V3VY90whYSlYklqbsunxHbJrNcjjHaFx/gKrHvYnCpyo2WaZuxgisDOYdCy5BgMPXXE7mDMTbgc2KrGovQwNkHx5AXwy61g9urDK677GkITaoq8rWIIvWYNP9XCE/P2Zu0hbWpaqkmb2lKyVSVb1UGd3rEwqdhcy2LWJ44sDcWJiMsvFu52Vylba9NILbfrlWesx3bcXqsp0c3dvoBd412trdZr9ft2LXz8jLa2lZVUeXUP1Eb/zQnnVohSVOb+waHUZTDjTRu81TbpwtsQTq3tgXHdxc1y/VufJiXtJHy1XD6Z4ZTJF2Xfk2LsXOPmng+0Unn/gC3RgfgmFGpqHeTvdllYjWv2W5gTdjSUyWVsemGLFYV+Wy1Whxmcsrb5id2fNR/89nYLKKKuENwKL2xjmp77hIbgb1PT8+/Mosu5crAItot11nAy0ZxwOght0/HNhdxC27qEkR9a9XeU2nFG8Qc0ndPBZXZmBVF23rLwh/LLE3z8dU+a7ifyz8BNg3On4s4J4y0iQQ+lDc5KV+2tulO0o9WW8Mhp160HzFZSaSUi7m/SbvXvP052Ox9bJYlLW7OyPRFG+WN1nbQ2xfDm5eewNne/OlPwIai0toeYFOhYXfBnH+frO2O2Pxue/uSYXz1mSOOcC0zvVxhtizbpt47rpHN4w9udtJ6iS3wNpvbh9k67bLJ/ydiw45tqaxzNUheW9IlMy6Xeo3+bzIhs1+x3WJttr/fSbpt73D6yXKk1k/CxsygzEe4zSwvcJgSEobnuqlvCAdFtWKYfH+70pux7fX22S7sz5/hWfFukcH8FGxRKYct3BZpECI8V+Cxjpoi3OVpYe1au/FB0/XemIDY5R62W8e2zULjYgjJo7Exh0vdiBs3tvPW4uGYInScZYbrvHR7TgWctrYfmeJy2Kta8sWT4NaxbbsrWRZuj8WGvUEVZr3lC/baIuk44T6yl+PRhGwyOh9W89yOhbyl6Nu2PB7SWyd0+eYMXt2Bu9RyKUo8PHLiUA1byw/M11ZcJ9QtW8fIzFAEdvRdI+O6Q74+nvvTurrr3JXTjlh628hk6k6fthaZXifT68PBh2+e5eMEUViRSAS6zSkQkd16QkSBeMwKQT7MOXpjJkzzGBkyxZznClu7qC3CSIWEniYLpVKZ3yRr2jap3rqN3qbzocSdnsyH2i5NSDEpbxW2m/OPZLNWadNabcdxs96MGwi7zThmd5yMv5DCpipOum3eVJ55Etlb0R/NHhrYOpIelEb2dsaWzIzIDC95w5aSiWQyYxsX1XKpsN1sFNLVY1JV8Jp385YZj8OmcgvXF8Zhu9oUFqK9nDZ6SdtOYPNhQd+saYfNSt5IptaMbSYJF32POYTDzdiIe+poFD8Gm6ewTTWn8rB5SHniK69gbsydO1/sIDiBjULp6bjgulOosPRMQKpI6QmBzXRo3qaJR6nnwkVPd3HTnMidyNGKXlricdjmVlxK1E/0amZvjd46e/j3nz//mrDpbIF7Vl778OA0KdxuRrhZwZV6bLar7XbcvjyD40Y9G6fduNYaF+O6cQYPf9kVIuvqhOIHYaMwT6YqlDc1SHrhIbLv//7z+5+/ffv2+4St9tIiGwbCj6wNubp0z4t82rw93v47v17MYyStxeUoa7s9/wioR7dWqoLTFKGsroWVSm3qx0wppTtrs+hLQ+4rMuWZ//7vr7//+G2SwmZHbhZnkpb+CSfVS3Fcol1P6NIpgzy5i02wtXg5CRbR4JErU+7Kth02XV+3X8qvf//6c4fsFZuUnhGGcyS93a9edaflF/E6eC2cbR/d8wwPpUpy69VJlbmlemq+8sy/fv/j229LTU4aBO9G0ifQDptOo3DgPRSbB2WzZ20K2lSY/Xag318j6RNjizS2xsDYtGzxWGx5c+Ck9u9HzE5h633vzrp1OPtkbVjIAoU5N63soU66K9tmJ7VSje0EtWNsXRZX6l+2vxuG/V12tKt2u8NPZvDWJosZm8+NPhdhIU4nwPfRiZBwITZXVbyQ46jN8c75aOcc7Uy9c1p+47XMTupGoAyjPFLVrbsQOqlbsB2NDrpNd8JGKQA1CfFDsb3mbT/spO7xWLSbdA9sUySVpdc4GD3Y2shxSLgIW3NfbHexNo0NY0k1vUdb25VOemdsd7A2VUtgr81G6J3K/X10fSR9Nic1A2OVE/kq0lb1w9rFPVhca23Ho7pvonYjNjbC6U5q7RDH8bDaZpvNsHlYTi7aXUxI/+NOasOuiJu8mya7YVphKxdt0j1qJbIIrqfq1X8dG6myPrb68RUbKUQb9A+rAhpwRa7D9lR5W2/1VUyKdoctQ1YvOrssHrSEG2M+3LxhuzAk2OUPdi+fV7C+BRtqPYXNKhbWlketbbQPaN1leLKYBMZnrW3XuqvbjXQPs+3DVdt2b4+uWz47OnDJyzcNcQtbXilr69cv2JBVKGvjJ5f6vEUMO7tpEg6BA/kokn779tvf/0zYXnrllZNaprkYz/3yOPHs0pfDWxorndavtLV1e05qeHd1Um1mi8IYSdjRd530j7//+pfrqVZTr7w9G1z5ZO1trE902dav9pw0qO51lmwfmYbmhLyFxD22tm/f/vjzr//9a9i6GDO4PZVtk8E9XzOliqRFbOXz/UmZwtYUIqbjvRIQfJClOmFpVSOE5NBJv/325+///Pt9QmYb+n4vfOej3L4MW60XhHhZpx7j6KE3bIrgGI99u3JLz/N82frFQLv2+lnuh2L7+RaqIFzlnuDkzUm/ac/8n0I2eaRt+DRtLJJMyIyLsXlrOZbInQsXnjrJY5dzzVdrPQZnOwtu1WWN6xPrqlwttvBSFMCuRNpzjYbsrO2vv3//53uwmzgaCd8i03BUd1o4zH7Bdq6ijGMMBAnjAAhfgLRACGDbwMwR/N7R7UUHd0i/ezGCXy0ORTBO6lC3tEQJmTv8+PcJ2XcjEKGJGOL6BSIbO4hU2BXa3iJ+/qTy0lGgNtTo6RC5XS1Zk/eJU0hyxUoHF13VAbbFHxbpWVoY6e9Fr1/uqPit/4I/sKrxSxHnBJtY+58e/hGmRDvpVO4rM3sZgISBU6u3ePbueahXVcjP9wuhPpbIqVAkgPR9EkondlhsFGH4wfo4t+gDbHTVxiuaCD1X68Vxw77tRgJqlJxebw+fvN/17KlIwDXRBdc0AdIn6TQaPBBvw9ycUJXloUCLKbl6Yll/bl1hhgCjmSiwQ4bW961QcgmA9Ahy7nmbpoU+wMZAQhnLDWVqWJdI2uKiSq+ojSohqbY3fVC/wvQEVb0Rp1dmnYs4zaCyXIuUigwyEiOK3sa5maGeCRseDODCyF3Bs7ceF3rwVVbnWCY4KTU2kQFQ+RKZ97zf0EIfYAMgKQEr+owy10nzTBcTCpvCKWBiVX0PHNkT5FeSyqJC2KpyVL53jTqoOmbZwi6fIqWD0ZuZORpZFJ4akYr1+hbJmYKdFbmfVGFv5ylfeX4VFLilXhb2yHzQWL2PsXmAVTRsw9wsqBkL/XfN88JAmd1Ip4q8FNEy7VFSOdLgLvKTIHv3CnURh8xkC0eV7pI0ehmNagoVScNTA1J34JwexmeiO2sG6QBPhgUxDCS9moWyN7GP0R3vQLd3Meew5RHIhAxJAPQdAcSgUlKE85B4gPiyl1niUkATQP1myHsZZO99EZjAOTiQG5jpIo6G8+C24MgzD7lhuoG3Nv7fWWexFcGETdpgUNiiaSwiKkLpqZhlUV6LhII0AWlNVLIViA+nmGhPRQ6v4Ka3Guka0ZR2nBfm6+ExznatLsOWv2ATgx0EAquQoLBxL8GUa2wuSEsusU9F9nFiosA5WJVWcNW7pTg17vmEQiH69thNsQ6w+HX42t4yhewkZfNuSdyH2KgPGBGgCC3TDUCuF7aLV6tND9yc1MCyURFnDvX0/Vapz2Q8CDac6zFE0QBXXZUGh6Oe30EWBbraFZ/A5ukZBnScpzl6IW8Wr9mnFg3H90viPsT2ADGn3sZ1uFiZ513p0eMqWvA6JTHsj4v2slNRu2hNEAQM5zUngfq7Ir3ypIh4rpfWxLY6gg0bMzNC2I7ul438bGzI8bdZ7ZyFZiozC6LAoJZeamttnch4y8LFqCocmlUJjot6JTOBZNGLsMu9VZ5xbOUtB6SoGpTFRtr3J9hfqQ+x2UfzfBle7pDxUpJN+0tOCqF6WxE3+oibY0ZTq5vfZHrKaUWdk7cupA0JS6KCt+MMYRLxgknPJ4xLUeGoc4LczrEoTBeLWGRhWCDjfs3WH2BT5XB3OKw6cqcLCIje8TZu57Y5XOg1BStwVsx0ar3IDDlc8GPPM1UVv6T9FsK2SI13Y4yX+JxE0lPFmPQVNlfVasq2yIhBgK0qV0Pjq/qMaefVOsxxnfycsk2vWhZsEHC0fzgC6fq8KqIBC0Ng6zwEr21QV0hVIhmulGE6sYpVZ/JS7Dj+Zq3z3b11K5aFmW5zk9lWWVnKP5z9parLeYVyv9Crs6ZixuYKVc+V6gQBzihVdXye2cagsBmNYvgTsEW6SyFAURF7TFRVjlMbEZuypG/rKGd64Tv1LpvVWdbgtqpqNABeZGeG/TMUxXAsVLp76Kg6ZkYR94j2TJjzEJ1JFzzLaRtUhevaWOGG1w1wKW8RbYIcRDCghXLO1PIznK5Ej1Ac0Z/hpHzyR9b7KA5SjgkPepkGOc4ds+IamztVP3HhhAMaa1XhynAfoepckzpDSQtXsmlk+ZK36TqpoTzTJ9O6gZJedCsluwZehD0UVuo7jcGoQc2BF0sUeiC08p4BnuUmaDKaRCUGQUbo3Rp9z2DDToGAMvZSrmqQbEGQszBRlqUbzqeFPjFASQ7V3xzktDc3Rd6dHxbLAmsFB9kQKmZkOs0oEz2xucvpjzfIzjfFfbmgvVfA4pV7Nli+j01oJ024Kg9SajU8rxmByJZm6/Gq1tZWKydlll15/qDXk5W0MAefl5eUH0hVsLZ9Y7mBsIPIrtNpYYsh5eET3NPtEr2PDRPC/Nbpa5zxXjgD51ZiBdIoQB1P2NimxIm018CGaORmZWfKnXF+Ub8XQ2UHN4XlRwaVenrxOq+dh3Y33Vd4+24CYlZdbIOoipWPxoX0SQCkl+JqaKx5MeJgWPcmILHMwzyLfUSAkcUXd0boIq61el2YkcNVhZ5eTOZLFft3ItKbqYqM8OtttRl665Gc3jB55XT0B5f9F4leapca/8W7Fuv2bjbfMHJ6/MzvZqZ4yF2l/9P6P/tPnK40WtRZAAAAAElFTkSuQmCC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4" name="AutoShape 4" descr="data:image/png;base64,iVBORw0KGgoAAAANSUhEUgAAATYAAACjCAMAAAA3vsLfAAAAmVBMVEX////BwcHh4eEDAwPs7Ox8fHyJdbDExMTk5OSDg4Pz8/Ojo6N4eHisrKzHyMeXl5fd3d34+PjPz89BQUGKioqRkZFLS0tmZma7u7vV1dUeHh5gYGCnp6dTU1OxsbGAgIA3NzcuLi5ubm5YWFhDQ0MsLCydkrMUFBQjIyMQEBCFb6+OfLKTg7O+vcClnLebjbauqLq2s7uup7xNLp34AAAZ0UlEQVR4nO2diWKjuLKGBRIDCIEQq2R2gce4Z3qW8/4PdyVwErwkdnvpeG7nbwfa2I7hS5WqtALA/z+FHwt/9vk9p9AWfij+2Sf4nEKrD6mtvrCdlHMJtrqQMq/3Pximiyfmr+bLF1lbkPR9Grx+humNWb79EizFTz7tz9ZF1gaA7wFMmwjYtDR816iTEHFc09QEoetG4ZgC362BKNNfxOwuxOZ5ILGMIZSVTap6TJIk6M1NKSnLPK9FnV9Xfhz4sPxFsF0YEjwPt9zMvVwAy0aV48igCCscESaQsWZ52BuASwX3F9GF1lZ6eEWaxC4EIAHqTZPYhZnjoMFJT0amEEYgrGj58Zf9/9HFToozAbxAW9srtgIHiZGxUGEzVaAtSfnLWNvFTgq8jFRChczGRoUTKmyhsjY3zKxii2UStLIVvw62C63NNAHjaQgiDARiEcYC21gwJEBERYBDCoJUuan5uRfz83Qhti/t66tydZXOWNvmC9tJoc2H2LZf2E6KiVnluM8rCefjv0jWf62CA2f9ZRLX22R/YbtGX9iu0he2q/SF7Sp9YbtKX9iu0he2q/SF7Sp9YbtKX9iu0he2q/SF7Sp9YbtKX9iu0he2q/SF7Sp9YbtKX9iu0lej+DVC/KAHizKHffZJPb0SuF3DUT/W6rHZbjXE/LPP6tkl1oO015SPXhQYdiSHKu+sFv4yIzquVJpZxFnX4drADnIwyQq3dWX8y4wfuk6o4oSErS9GjkzTRApb01oWIZ99Ys+tsBOSmGtfrBfYXCv5Ktw+VLQ2pWV2+9bWfGE7o2h0lLW1h9isLyf9UGZsW8QcD5xUZun5j/7KYqr0t5y2NlUkRQhh0qtImlRjcP6jv7SCdZwbK523Bdy2ozzL8k7C7muQ1hl5cFzBzQZuVpvNarWF6t8Iv3z0vFDV8Fpp2tS8eN4oipQT4IgB5jjo+FUnmqvSO0/BD65Y494HGGMWOkzv0qfFhkkEUNE2zF+PY3L4arRupzN3KlvvWBq9vWbWh+++XagvVThgQZU7ao+fNmdjPRTAS0HOaQLwwAF2lGEhbXd6MwSg0MB4J/URhwTTG5jeUJVQaQPF6H6FNqoUNuwXuJbmM2MTaR4xywa1R1XZmxtmXhUoqjIKjL7ijAMg9ShtQitlelUeC5FnOSplZbGiC+ust3Fe3c/slLUx5FmOqtd7z4yNMRKwPAKc0lYWFfApcnlBhYULIyyEYtUqW2KVY9ks53wMPQ/L0s1NEnhNkCGjQlv/RJl4pTS2JEVpAvwaPzE2gK1owpbSwqhjDrjVcbrKQzHmsjWAmRnqTUHMCTELxmTEarIuXRuUHk/rkeSjWTj3OxtUeY3PpEf8VDw3NkVC2sAvUw+A0vJy9YO4tQkyvy4dlE0TKWQvSWX3yjTDpqhzzw2A73Fat7z2UH9PbEXLHekzlLnomZ1UYwOei3qbkjDKKbFx4VuG04ZF5BCzyfVUChQjBgpfGqIVg43j0nWxtGs3ypCQd8WG+xgnnCFs8KeOpAC7EXD6ljAfdivJ6rYqaLBuLVC3bYKqTQsDYOiz99OoHeLQH4ucul1MsIBG2nUeyu+NzUE7PTG2WTqFmDNZxvY2x9JHSbT77zvvuVqoGDA18X8F24+JJdH5N/24VLUA9WufhM5OyM1VZeERX/U5umOC+yaVMlaV7hzNXrXa9lXxq62J8oOK1j7nu0r8i9SBlf3ZJ/bcioZTaTOLv7B9qGfGZnizSsN+hG4JFVFX2+qsjIXUc2N8AmwEPljF9RlJWA3xsIZqox7xtFt1WZw9JGr/mLo2oakWTd0HKGk3rldeG/owwyDtmdphvWEs1A1ZT5CAsLEKdrKDByjqtcVVNwx2SfvFExR/v/mS76FwU+yVHXeWbcQaW3dDptXsYzNuvuR7yN7K4JHY/G6rktTy+vKN5e7i2bNg86F7gO2S8HgxtqAc28C8pWbvxMuW4mfBRiHdx2Zz/7wu5hakMLutbh9slxHgWbA1sNzHFlBJzkimF/t1kNw6ZJRmy2dPgo3JDd83HZta50S8i63NJlDedIIo9vefPgU21K+NAwbpeWyXO6mR3zj0wB/DvfN9Dmxm1oqDC3XPY6s/xMb5m7EZFXyv74+hgPPosMFJd70v8lkM98fpPgk20VXRvlfxC7Dxj7BRz/PfflsG+cmmOGznbVb01bqny5yOJW0ct9Xru/p8/8NPgi04TNvsujmLzTr06z1b8/Z+Wwur4lSzYjCu8qZJGtnBahFqsWyCIO12R1DeHjSBPAk2Dg+iou2fx9Z8hK1exgvbm5YROxFMjU1WtcMwtFXXLg4zWarX2hmbsR4OK2VPgs2H5UEgLclZbMlHPlovf2FAp0aQLDqqqtJ1LrWI7NtFZdjONLbOdMKIrkZ6lPI9CbYUHuYf3rmsjZD0A2z2Hjab157Ctu6zQ7Wwr5SyqophO+2zKlNbPRXN2Mbd2EovPD7fHTZRer4JRKRimvoRlGqrDL3S96aXo/nAO8I3j7Rg5BCbsd9yvy+/1PI+CqS2t5edhIApbAk+vLeG469irbaN15Bj5KD54RSeHswUiNA52Ty0w0ZjkmXMGzDgBAg9ClrV3wJSdTnVULtGVu9X6NKbDRZX68MK5o1VUpvu/R0cYCpsnh7nvSfkj02SqEeSSGi89IKiHbb23RPeYUv1uKfIU9kJJ0xyFYCnNIfPOWIxH4hoCFBII2CKMlDGqEO2fpqlwFQ7FPnvfs0ZobG6c7ORTfdasRGIFDZ+AttKeWo1ZNkQT9jwAttLSHgfG02FkSNqtYxbODNfOr55MtuCo/u57SEZHX+dxiJdpytHFEluh3ES84yIdZIZ0ca6FpsD8zs3G9l0z4mZitUQRs4hNuWkuyU7Ra2x4Ugw/APYYLuKWVqn1LZw9VpWKWwMMTQfqGqQunUCpJG6wPK9BJUuocCOLCNNAC9seXUbg4B3bm2zjcSSbymIzYAOCUfGprBtTDT3s3OFjdWVbLjz6qTnsKUlxsT3atAmLuqVtTnhDpuxykSG9MDPLASB9ErQGC4Frmd1w5Dm+tPEsDhAWZ38ODaGQt6sYHzYbHQztjpdVllVkeJC2B0Zm8YWzkcdvjUwVfV9PnoXY9ML+bvUL4G/aVju6yc7bMx0QKEP+KqE84h6CzFSha1UxSESlioMDWIkFESV8aPYmKjTXuWhVQ5hUd+Vm+0n7qLKqrIDqdK2k9b2ig3a2j6UCeDLra2gzRBSD6CBAGOgSTYFznoeoG1k6gDys7qNSg8Q202VkwZVKb2gqqvIdYPBr/zA+hFsqHarDsJtUQoTqbpPlwR3BGf7VmO9xVIVu3oI5WknnbFpJ2U0AXkNLi/boiRJBYj0iFhb/Uh3TvHC3ayiQDbKcX0VYtVbjDCIgC30PTpUvlLUILSQkZfMvHwKEitbRazNyxBPJTBGXgc7ej9wdumquterTGUOELqnnHQbzss1h7VyUpx4TiH0GeUXWdtPVrAaicedmdkkJtwVLMp7gbOpS9y3QOqAsD2Vtmls7U7jFEklj4rwYif9yTK2VY0AWgqjQMKVOus7YUvIosqq0rY1hOVJJ/V3VY90whYSlYklqbsunxHbJrNcjjHaFx/gKrHvYnCpyo2WaZuxgisDOYdCy5BgMPXXE7mDMTbgc2KrGovQwNkHx5AXwy61g9urDK677GkITaoq8rWIIvWYNP9XCE/P2Zu0hbWpaqkmb2lKyVSVb1UGd3rEwqdhcy2LWJ44sDcWJiMsvFu52Vylba9NILbfrlWesx3bcXqsp0c3dvoBd412trdZr9ft2LXz8jLa2lZVUeXUP1Eb/zQnnVohSVOb+waHUZTDjTRu81TbpwtsQTq3tgXHdxc1y/VufJiXtJHy1XD6Z4ZTJF2Xfk2LsXOPmng+0Unn/gC3RgfgmFGpqHeTvdllYjWv2W5gTdjSUyWVsemGLFYV+Wy1Whxmcsrb5id2fNR/89nYLKKKuENwKL2xjmp77hIbgb1PT8+/Mosu5crAItot11nAy0ZxwOght0/HNhdxC27qEkR9a9XeU2nFG8Qc0ndPBZXZmBVF23rLwh/LLE3z8dU+a7ifyz8BNg3On4s4J4y0iQQ+lDc5KV+2tulO0o9WW8Mhp160HzFZSaSUi7m/SbvXvP052Ox9bJYlLW7OyPRFG+WN1nbQ2xfDm5eewNne/OlPwIai0toeYFOhYXfBnH+frO2O2Pxue/uSYXz1mSOOcC0zvVxhtizbpt47rpHN4w9udtJ6iS3wNpvbh9k67bLJ/ydiw45tqaxzNUheW9IlMy6Xeo3+bzIhs1+x3WJttr/fSbpt73D6yXKk1k/CxsygzEe4zSwvcJgSEobnuqlvCAdFtWKYfH+70pux7fX22S7sz5/hWfFukcH8FGxRKYct3BZpECI8V+Cxjpoi3OVpYe1au/FB0/XemIDY5R62W8e2zULjYgjJo7Exh0vdiBs3tvPW4uGYInScZYbrvHR7TgWctrYfmeJy2Kta8sWT4NaxbbsrWRZuj8WGvUEVZr3lC/baIuk44T6yl+PRhGwyOh9W89yOhbyl6Nu2PB7SWyd0+eYMXt2Bu9RyKUo8PHLiUA1byw/M11ZcJ9QtW8fIzFAEdvRdI+O6Q74+nvvTurrr3JXTjlh628hk6k6fthaZXifT68PBh2+e5eMEUViRSAS6zSkQkd16QkSBeMwKQT7MOXpjJkzzGBkyxZznClu7qC3CSIWEniYLpVKZ3yRr2jap3rqN3qbzocSdnsyH2i5NSDEpbxW2m/OPZLNWadNabcdxs96MGwi7zThmd5yMv5DCpipOum3eVJ55Etlb0R/NHhrYOpIelEb2dsaWzIzIDC95w5aSiWQyYxsX1XKpsN1sFNLVY1JV8Jp385YZj8OmcgvXF8Zhu9oUFqK9nDZ6SdtOYPNhQd+saYfNSt5IptaMbSYJF32POYTDzdiIe+poFD8Gm6ewTTWn8rB5SHniK69gbsydO1/sIDiBjULp6bjgulOosPRMQKpI6QmBzXRo3qaJR6nnwkVPd3HTnMidyNGKXlricdjmVlxK1E/0amZvjd46e/j3nz//mrDpbIF7Vl778OA0KdxuRrhZwZV6bLar7XbcvjyD40Y9G6fduNYaF+O6cQYPf9kVIuvqhOIHYaMwT6YqlDc1SHrhIbLv//7z+5+/ffv2+4St9tIiGwbCj6wNubp0z4t82rw93v47v17MYyStxeUoa7s9/wioR7dWqoLTFKGsroWVSm3qx0wppTtrs+hLQ+4rMuWZ//7vr7//+G2SwmZHbhZnkpb+CSfVS3Fcol1P6NIpgzy5i02wtXg5CRbR4JErU+7Kth02XV+3X8qvf//6c4fsFZuUnhGGcyS93a9edaflF/E6eC2cbR/d8wwPpUpy69VJlbmlemq+8sy/fv/j229LTU4aBO9G0ifQDptOo3DgPRSbB2WzZ20K2lSY/Xag318j6RNjizS2xsDYtGzxWGx5c+Ck9u9HzE5h633vzrp1OPtkbVjIAoU5N63soU66K9tmJ7VSje0EtWNsXRZX6l+2vxuG/V12tKt2u8NPZvDWJosZm8+NPhdhIU4nwPfRiZBwITZXVbyQ46jN8c75aOcc7Uy9c1p+47XMTupGoAyjPFLVrbsQOqlbsB2NDrpNd8JGKQA1CfFDsb3mbT/spO7xWLSbdA9sUySVpdc4GD3Y2shxSLgIW3NfbHexNo0NY0k1vUdb25VOemdsd7A2VUtgr81G6J3K/X10fSR9Nic1A2OVE/kq0lb1w9rFPVhca23Ho7pvonYjNjbC6U5q7RDH8bDaZpvNsHlYTi7aXUxI/+NOasOuiJu8mya7YVphKxdt0j1qJbIIrqfq1X8dG6myPrb68RUbKUQb9A+rAhpwRa7D9lR5W2/1VUyKdoctQ1YvOrssHrSEG2M+3LxhuzAk2OUPdi+fV7C+BRtqPYXNKhbWlketbbQPaN1leLKYBMZnrW3XuqvbjXQPs+3DVdt2b4+uWz47OnDJyzcNcQtbXilr69cv2JBVKGvjJ5f6vEUMO7tpEg6BA/kokn779tvf/0zYXnrllZNaprkYz/3yOPHs0pfDWxorndavtLV1e05qeHd1Um1mi8IYSdjRd530j7//+pfrqVZTr7w9G1z5ZO1trE902dav9pw0qO51lmwfmYbmhLyFxD22tm/f/vjzr//9a9i6GDO4PZVtk8E9XzOliqRFbOXz/UmZwtYUIqbjvRIQfJClOmFpVSOE5NBJv/325+///Pt9QmYb+n4vfOej3L4MW60XhHhZpx7j6KE3bIrgGI99u3JLz/N82frFQLv2+lnuh2L7+RaqIFzlnuDkzUm/ac/8n0I2eaRt+DRtLJJMyIyLsXlrOZbInQsXnjrJY5dzzVdrPQZnOwtu1WWN6xPrqlwttvBSFMCuRNpzjYbsrO2vv3//53uwmzgaCd8i03BUd1o4zH7Bdq6ijGMMBAnjAAhfgLRACGDbwMwR/N7R7UUHd0i/ezGCXy0ORTBO6lC3tEQJmTv8+PcJ2XcjEKGJGOL6BSIbO4hU2BXa3iJ+/qTy0lGgNtTo6RC5XS1Zk/eJU0hyxUoHF13VAbbFHxbpWVoY6e9Fr1/uqPit/4I/sKrxSxHnBJtY+58e/hGmRDvpVO4rM3sZgISBU6u3ePbueahXVcjP9wuhPpbIqVAkgPR9EkondlhsFGH4wfo4t+gDbHTVxiuaCD1X68Vxw77tRgJqlJxebw+fvN/17KlIwDXRBdc0AdIn6TQaPBBvw9ycUJXloUCLKbl6Yll/bl1hhgCjmSiwQ4bW961QcgmA9Ahy7nmbpoU+wMZAQhnLDWVqWJdI2uKiSq+ojSohqbY3fVC/wvQEVb0Rp1dmnYs4zaCyXIuUigwyEiOK3sa5maGeCRseDODCyF3Bs7ceF3rwVVbnWCY4KTU2kQFQ+RKZ97zf0EIfYAMgKQEr+owy10nzTBcTCpvCKWBiVX0PHNkT5FeSyqJC2KpyVL53jTqoOmbZwi6fIqWD0ZuZORpZFJ4akYr1+hbJmYKdFbmfVGFv5ylfeX4VFLilXhb2yHzQWL2PsXmAVTRsw9wsqBkL/XfN88JAmd1Ip4q8FNEy7VFSOdLgLvKTIHv3CnURh8xkC0eV7pI0ehmNagoVScNTA1J34JwexmeiO2sG6QBPhgUxDCS9moWyN7GP0R3vQLd3Meew5RHIhAxJAPQdAcSgUlKE85B4gPiyl1niUkATQP1myHsZZO99EZjAOTiQG5jpIo6G8+C24MgzD7lhuoG3Nv7fWWexFcGETdpgUNiiaSwiKkLpqZhlUV6LhII0AWlNVLIViA+nmGhPRQ6v4Ka3Guka0ZR2nBfm6+ExznatLsOWv2ATgx0EAquQoLBxL8GUa2wuSEsusU9F9nFiosA5WJVWcNW7pTg17vmEQiH69thNsQ6w+HX42t4yhewkZfNuSdyH2KgPGBGgCC3TDUCuF7aLV6tND9yc1MCyURFnDvX0/Vapz2Q8CDac6zFE0QBXXZUGh6Oe30EWBbraFZ/A5ukZBnScpzl6IW8Wr9mnFg3H90viPsT2ADGn3sZ1uFiZ513p0eMqWvA6JTHsj4v2slNRu2hNEAQM5zUngfq7Ir3ypIh4rpfWxLY6gg0bMzNC2I7ul438bGzI8bdZ7ZyFZiozC6LAoJZeamttnch4y8LFqCocmlUJjot6JTOBZNGLsMu9VZ5xbOUtB6SoGpTFRtr3J9hfqQ+x2UfzfBle7pDxUpJN+0tOCqF6WxE3+oibY0ZTq5vfZHrKaUWdk7cupA0JS6KCt+MMYRLxgknPJ4xLUeGoc4LczrEoTBeLWGRhWCDjfs3WH2BT5XB3OKw6cqcLCIje8TZu57Y5XOg1BStwVsx0ar3IDDlc8GPPM1UVv6T9FsK2SI13Y4yX+JxE0lPFmPQVNlfVasq2yIhBgK0qV0Pjq/qMaefVOsxxnfycsk2vWhZsEHC0fzgC6fq8KqIBC0Ng6zwEr21QV0hVIhmulGE6sYpVZ/JS7Dj+Zq3z3b11K5aFmW5zk9lWWVnKP5z9parLeYVyv9Crs6ZixuYKVc+V6gQBzihVdXye2cagsBmNYvgTsEW6SyFAURF7TFRVjlMbEZuypG/rKGd64Tv1LpvVWdbgtqpqNABeZGeG/TMUxXAsVLp76Kg6ZkYR94j2TJjzEJ1JFzzLaRtUhevaWOGG1w1wKW8RbYIcRDCghXLO1PIznK5Ej1Ac0Z/hpHzyR9b7KA5SjgkPepkGOc4ds+IamztVP3HhhAMaa1XhynAfoepckzpDSQtXsmlk+ZK36TqpoTzTJ9O6gZJedCsluwZehD0UVuo7jcGoQc2BF0sUeiC08p4BnuUmaDKaRCUGQUbo3Rp9z2DDToGAMvZSrmqQbEGQszBRlqUbzqeFPjFASQ7V3xzktDc3Rd6dHxbLAmsFB9kQKmZkOs0oEz2xucvpjzfIzjfFfbmgvVfA4pV7Nli+j01oJ024Kg9SajU8rxmByJZm6/Gq1tZWKydlll15/qDXk5W0MAefl5eUH0hVsLZ9Y7mBsIPIrtNpYYsh5eET3NPtEr2PDRPC/Nbpa5zxXjgD51ZiBdIoQB1P2NimxIm018CGaORmZWfKnXF+Ub8XQ2UHN4XlRwaVenrxOq+dh3Y33Vd4+24CYlZdbIOoipWPxoX0SQCkl+JqaKx5MeJgWPcmILHMwzyLfUSAkcUXd0boIq61el2YkcNVhZ5eTOZLFft3ItKbqYqM8OtttRl665Gc3jB55XT0B5f9F4leapca/8W7Fuv2bjbfMHJ6/MzvZqZ4yF2l/9P6P/tPnK40WtRZAAAAAElFTkSuQmCC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634121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9" y="381000"/>
            <a:ext cx="8382000" cy="1143000"/>
          </a:xfrm>
        </p:spPr>
        <p:txBody>
          <a:bodyPr>
            <a:noAutofit/>
          </a:bodyPr>
          <a:lstStyle/>
          <a:p>
            <a:r>
              <a:rPr lang="en-US" altLang="th-TH" sz="3600" b="1" dirty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Fast Ethernet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209800" y="5638800"/>
            <a:ext cx="53495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ภาพที่ 4.7 แสดงระบบเครือข่ายแบบ </a:t>
            </a:r>
            <a:r>
              <a:rPr lang="en-US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Fast Ethernet</a:t>
            </a:r>
            <a:endParaRPr lang="th-TH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AutoShape 6" descr="data:image/jpeg;base64,/9j/4AAQSkZJRgABAQAAAQABAAD/2wCEAAkGBhQSEBUUEhQWFBUUGBgWGBgYFhcXHBcWFRgXFxUYGBoYHCYeGBokHBYVIC8gJCcpLCwsFx4xNTAqNSYrLCkBCQoKDgwOGg8PGiwkHyQqLiwsLCwsLSwpLCwsLCwsLCwsLCwsLCksLCwsLCwsLCwsLCwsLCwsLCwpLCwpKSwsLP/AABEIALUBFgMBIgACEQEDEQH/xAAbAAABBQEBAAAAAAAAAAAAAAAAAQIEBQYDB//EAEwQAAIBAgQDBQQGBAsHAwUAAAECEQADBBIhMQUiQQYTUWFxIzKBkUJSobHB0RQzQ2IHFRZTVHKCkpPS8CRjosLD4fGDo9QXNHSUsv/EABoBAQADAQEBAAAAAAAAAAAAAAABAgQDBQb/xAA0EQACAQMCAgcFCAMAAAAAAAAAAQIDBBESITFBBRMUIlFhoVJxkbHhFTJCgcHR8PEjM2L/2gAMAwEAAhEDEQA/APZaKU0UAlFBNJQC0kUtJQCRSiiloBIoilpYoBsUsUopwFAMiiKfFJQCRRFOoigG5aXLTopYoBmWjLT4pwFAMCUZa6RSRQHMrTStdoppFAcooiukU2KAZFEU4ikNANiiKruI8TdLgRFXVQ2Zs0STGUZevXU9a7YzHhRCshuHYEzt7xIUzA8fMVGQSooiuWCusyAvlnX3ZjQ7ida7RUgYRSV0pIoBkUlPiigOsUuWliligGFaZNQO01zLhLxE+74x1A36V5pxjH2rhXubRtACDNwvmOmvl1+fSqSngzXFwqK3PWi4o7weIrxI2wdwD8BTTh0+qvyFV6x+Bg+1P+fX6Ht+ceI+YphxKDd0Hq6j8a8T7hPqp8lpwsL9VfkPyp1jIfSjX4PX6HszcUsje9aHrcT865Nx/DDfEWB/61v/ADV5AEHgPkKdFR1jI+1H7Pqes/yown9Kw3+Pa/zU8dpsJ/SsP/jW/wA682sWZw/SObWNjmB8f93vpGaNazOGxLknmY+RJGkiTvv0+NTrfI9ChUqVVlrGx7ce0+F/pNn4XFP3GuX8r8H/AEm1p4NP3V4m2JbvABcbfUSdPKK1WEc933zOcrquQgKxLKzCCXtiCczEHU66nQVDm0stHWfWJpRwehHtjg/6Qn2/lSp2wwhMC8pJ0gK5MnQaBfGvM+NXhnRQ5dfaQYQRkNufcUTOfrOq1DXH3FazbDxbe/azLCaxcVhzZcw1UHQ/jUqeTzql9OnV6uSR7Ae0FkdX/wAG9/krk3anDjdm+Ntx94ryC7aGY6Dc9B40gUeAprZnfSsk8aV8T109r8MP2g+MD7yKae2uF/nU/wAS0PvevJqSaayr6Vn7KPWf5bYX+dT/ABLP+ekPbnCfzq/37Z/568nmgNU6yPtWp4I9Ubt7hfrz6FP81NXt7hyYXMxOwGST5Dmryw12wTkXUP7yj5kCo1MldKVG8NI9BP8ACZh+lu8fgn4vRY/hIsu2VbV4mJiLe3TQPJ+VYW4thGIKYiIaNE1FskOd9QNNemu9WXBsAtk9+t7M2VlCqjKWI0AJFzUZoMRuBtFTlmqjc1pTxPh5GrtfwgWmu913V0NJXXuokCd8/hVxwnjSYguFVlNsqDmy65gSCCpOmhrzzjXAUW3cuPcLPq2oUCNkUIo00jbX1o7K4l1uOqNE2zGU3FkqD4glvGIHrU95bmlVpKpok+PDgXl/jyX8SAk8vegag5hmtCdNvcHrPSKtixRZVFI+l7Q2yPMAW2DH1IrD4XHo+KRlzKxJXW2uVuUn3g0zoumXrvWw7y8VAFtukEI/37VSMjXCWpZLDhWKuO5AMW12EDb1iauK44O2yoA7Fm6yZrvFdUWGxSU6KSKkDaWiKWgOtBFMD0F6Ape2rxgrvnlHzZa8siSANSTA9ToK9L7dXP8AYmHiyD/iB/CvNAeYeo+8VxazPB4XSb769xIv8Nup79tlgxqOvh6124XfFpmZgQSjKrgKxtuYhwrEA9RvInSr48Qsd1BAIGGRTFs6PnYEidjqBm/Kn2buGS8Str3b6BZAbkNoaavEls2uw0r0o2sFxUjJ1SUlKnOP5/T6FZhsQ1zD3LVtXe5mZ3cD9YGIy5yLgjY6MG8utVGJwj22y3FKN4GJ/wBa1pjjLBtqGtzCYrLoghmuShkNOmunymqftTiw122VEeyVT7u4A+qSNiP+1c6tulFywyayTgu8m14fz9SpvXMqk+AqBg+JlnhyLQnc27j6SANLYPiTrGgqZicK7WLjhZVZBOZRqMpOhMnQjYfcap7SgW1MQSXnbWGI6elYopczb0fbwnBynHO5efxmpt93+lKEeQwGExHunOJMxJg7CDzDwoXjrtH+2vJiZw20gncxOwHT3vKqgYVyhuBZUGJkbgFtpnYb1KHZ+9JU5AQxQyxIDLlkFkBA95SNevjpXReSPXjFRWESR2ju5ZGLuTrp+jIIhc2+fXXTp4+VQv49uhWAuMZEwcOjSxBbdrxKklyM2sRMHakXgV0kABTImefSc5EjJMnu20AO4+FcT5RUMnCZMwXHbl+6O8EBSyqOUHUKrEhRp+rWp2MuZcjn6Dq3yM/hVRZSMUsMqBhZOugGa1ZJJ9SW186teKpKsgIfUCVIIOh2Mx18apJbnhdIQ01YyQzG8UIvXlCe5dupv1S46+H7tR240w+h9tVl7iJZ3f8AnLlx+n7R2c/a1c2vkwCfPpXTSjerSg99JajjZ+p9tOXizHZB8zVMb2u/prSd7+9v5700onstD2UWv8en6g+Zo/jpuiiq1iPoz1+QpusiATqNACZmY29D8jTSiezUfZRZvxd/Bab/AB086QD6eFQrjsxK6swJlY1WJLaDUAAGuLIxUtlbKoktBgD16xufAa00ot2ej7K+Bsuz3FbuIW8mW2zJDICluc98uHAzDXMAwjyNTsTj0TPbEjIbmUhgF5+sbaVluEi4iBiilTcS7zJqRbkKwndRmePVvE1ecJ9p7AJbGl1VZbWZphyBBaPpDWNMq+FU54PPuaidTEHh8B5xveszjYtprOwFXvY+1ba8wuW1eBK5rbuVOoMFPd0PxqhM53J+mxfQfXOcan3tGGtWHA8f3N9X5deUly6gBvNNRrHlrr419Dp122F4Hh05ulfJy8fmSMTwgYdZK/q77XFiVATNmEAiYyKFjpO+lelcOaba/KsdiUNy3j1ZFzrlcKHkQAje/OzBSTr1NabstezYdZ3gT6xrXz0eJ9xgtQKWliiugG00inkUkUAyilooBIpppTSGgMx2/eMKo8bqj/guH8K89I1mvRu2qg2rcgEK1x4IBEpZcAkMCDBcHUGsZaxOblt2wGksIWyvKFJiFtCSDrPlFcX97J4l/FSqbvkchbGk4gLI1BZhlbSJ193eT4beFLctKGj9JtGfqszbAZtidJJg+WtTbmJeyPaW4KgSf0gLrDmYWBrpoPq+dQbmNvhipuvKzMXGjQSdZ6fhWvtlTxMThTit16P9x9oIZm+Bqd9CR9GJJ+Omv7u9R+PoLdtCD3ksRKiAzQJyjMTl0nrHiSas7LXkeXvAgBiV74sT7J2HLP7s/CsiLUXFmSdJMk5iJBM9PQbVSpcTksNkySjH7v8APiyPdkhmeCY0GsLrqB4nx/OldfZoPBro6D9ow+Hzrpd0Vx4ATGnXSR1H7uwnqaZeHIv9a91B/at4afEb71xjwPW6P/1v3nQWBbuN3hRxaNslRDK5dA0LOhyyQSRuPOr7Em0kNGHysdCVUAhi4LZmygwAGOswOpKiqrgmIw9rmvg3JIJQWbdwFAWD22N7SHUgjKRqOYwIq2v9uEuKUfDhF7t1RlCXWS4Qq2myvkDZRPNmzfM10WDcyFjjYdVT9KwtuCOYFJKqLgJMNrOeTsNE1BBFUWIsIoUpcDzMxkMRlI1R2Gskb7oSJBBOwPbbCy04a7DZSALdgBCEKmCt5W94q2YQZXYGDWV4riVuYi5cRMiOVKqQAQAiIZCyJJUtp9bqZJh4JWTjiG5rWp9y0Y1iRyzHjFvfyq0vKMh9V+1gPxqjxre4fCyPLVb2MHp9Her7FCEfy/BgR91c5Hi9J7Tiyxv3cO9hfYo1y5bVLspEgqCxDKQ2bN13HQ6UxcWkk/o9rVxdjKYzqoQHLOUcoGkQdzrrVTZxRWAeusT4/V8P6v3VNR5EjUf60PgfKmowSuq3HOx1DIBC2bajLct7H3Lzi5cGp6sAQd12EDSlxHF3WSEtaG02ttfeRsinygH08ZrnUbH+439Un+6Vb8KjUyI3VVveTLS1xRTbK9ymcNcSSilMt1puCBLHMMh9ZiOpxJb6gsioYKBwtu4uZEF1VDSDycoEj68b1W2veuRpzAj4ov4g1oTxq1GZwzELuXvZhoSwnPsfKKsp43NdCu5VMTljGCltXr9mVZAuYm4AQ2guKqMRMe9kM77inHA4m8QqglbiqtslXKoCjKTaMwscuvTux4CjiGNR3UoH2nMQ0EGIAJdtQc87bjfep1ni1oWwuQ+LA2A6ltOYe1Qk8u7A9NBGpzwXhXxXlqlt+ZCxXthcdnCNDBUaWY6EgZoEkszCTrO5qHw54xCkwR3ls6iRDZZkHQjfSrO7j7MCLMmDqbXdAGABC2iS2snmM9JqswthCWDOUYW0KjLmJIz7xsZ7sf2vKoyYZLvbPPPP9lji7YS4QTsFUllCyyezMnMZ/VnTxnUxJZbxQVgQ4EEGQ+U/3l1HqK0/Z/guHxAdrlvvIdgrHPblS7PAUNoAbkDU7Ejerf8AkXg/5gf37n+avWoXkYU9DRoq9Fyr1FWi0uBwwtxDjSGPLi8KCTNsg5cwZgVjMIue8QCYqZ2BxgNkqZkE7xsTnXbT3XWpS8LtC13QT2YBXLmfYggic0xBI361V9kcGLOLu2l90GQPCdAPkteY+Ox9Gs43NtQaa6kVzzmrEnQ0lMFynZqAKSnf66/hRQHI0URTaAzva8A92pOWUva6afqxrJA6+NY44O0ksXS5A92VM5hoQIMkT8xWr7ZIWICiSLT/APFctDrWUwOAdXJYZRlYSQr6+AE7+fSub4nj3m9Rd3Pmdzaw5gxYQaGFYgawYPLJ8wSRvXHFXsOsgLbbOS3IVOSOgzLyjXYacvpUm7YLM3OG97azbUGbYUcvQGWG3SajYm65Yg3UyyGnNh1OYIqkkZ+kRvsBUGaey4L0FGPtXGhUykJeIy5BvZcc0CSNPGs5fs8+YE6NBBiNQsZRuTrJrW4i93jSb/eZUuwC9jrZuZoCOWOy9PHwrKXhr/b/AORKiQmu5v8AzgQr6ybw8l+8UuDdbqkIwOW7d0CxGe4WAhNBoyiBIB0FSLJdu/tW7aO7+4Ssv3jKgQKZ05lEf1jPSLLguCNtM+W/auG3mCiy36wlWyEFSQZHrIq8Fk32LUYNZ5lb/E7Ho3+G56T0HgCfQGhuAvqSLmm8Wbmm2/huPmPGtWzgoA3e5gbeWVPiyXCRl1GQ/Ksn2mu3la2bAZgbWe7mVTluCA8SBEgDl19zTer4RvUk+A5uAN17wetm4NZKgfMEeoimHhwUe8duqEaQWnU+Ck1e2rCsqMe8VzafMA7D2vd2msxDAQL3emNtBOgFdnse5BvGFt5gGJDlT7QybnKAubSIg6RU4RGtGHxzrJQBpS23MQYIz3m3mAZu/ZUx7SzI6k/Pf4V2xuDcC2j2yt2DnJYHOdCzFdeaSfUdJqTxXFteYNcbUQoMACBmKrAgASx1rlM8jpCUamIriRGI0VogqOg38dPtNLaDq2nNPXy8GHX1GvhO1dyuh21jQbEdIjpqSI8eu1cdg0dAPOJI+BBFczy86WTbF8N5HePLxHiKTFLKkfWDD5qT+FcracwnyPz6+uhE+dSbugBgmDrGpgqwJA670KY0y2I+FaWJ+slpvsafwqTXHD4RDbBN5rbgZVy2nuK6qAUaUUwSSRBiI9JscHgbBtyz3ncGDz27I+gZQXcrFSM+pEz4aGpwaI2zqPOpL3srf0NegI9GYD5AxVnguzHeWw4Y8xICjOxgBjmJziNUbTfSfKufEbNlTFvvRyZtT3oLZmAWbbwGiDvAESZMVGbjF21aFvImS4GnvLRnfWGzNIBE6KSKsvMvC3xPE3leTIFi5afaRqBzM25BMDXX3W+VPwOJTMSZZQSFykbPbzLqfogx8qp7dxRud7aMuiiAzsYMjUlVE7+8NqueEcMuXe8uIihC0gZkUDKCzhFLTAX8qnSa69nGnHVF58j0fsqyxlT3QJEkEiZJmOuwrRZaxPYw6nyYx5yEn7DW2qyPVtpaqUWEVU4W73fEj4XLeb4oyD/qP8qthVJxw5cRh38WZD8Ucj7YozQbdhIqO1qKW1c0BpztViBirSlKUfGloBkUtOooDgwphp5/1/qKbQGR7YYgi5ysqt3QyyyrJN1SYzkDZTWXus1zS9eQiD9K2x19Pvq67en26f1PxNZRn13rg3ufPXtXFVotsSy6lcSSdAM+ugzLrltH6GWI8WmoKWlLc91Nd4F+dTrvZjxrgBQEPgTt08dvnUZ8jG6jly+ZYXbuHSWR2nLcXUOZa4pRAJQZfe3JqjO3pc/6f/au+JXYHTntj/3FpiW9x+//ANN/ypnJ3hJyjwwMwOA767fQHLohmJ2ZOkjx8elanA2+7AFooWIAY902o8DnAB3212rN8NxLWr950OUwATp7sBjufFVPwOh2p9+673GZjzFpPTmuMdQPMzp5RU54YO1KrGmvu5ZJvX7YJAW3pInIOgAMSPEVV8Twdx7me3aL23QryKYZ++50OUZQxAXU7g+eva6kAfW5tP6qyYHxE/hUqzx32F2ySotAZpEibfeZkuSDGU8xzCAcp1NXjLxOtGrPOXFnW7fWy3dlVm3cNv8AVJupdQRI2OUkHwNJh+MBQCBBGkhVEBSxPTy3qsxAJzTnLgpplaRccubasI95tIHXNpTFR5gW7hLNkVe6uHNcAm/aAy6spzyu4g+dMs4ylWztF/AlYvineMuxhmWQoE6DWRv8qjNb5dROsx6KY+2K5BNEZEuFWDXQRbuEG0sK1xTl1QErr0zCut9mBPJdAXu/2Tj9cVFs6j6ZZQPHy3qu7Obp1pPLi/gBXmI9D/d7z/tTLiTnj6qiI8AoHrMN8q6OpUkEEEMVIIKkMM0ggwRqh3/GuiiI+B+WtQcJJraSG28LdZcyW3cKiBiqk5ffMnTTYVZcN4ZevCQhjXmIIBKgyPHNynT0rhh7VshhcbEqCD/9uAZi4VOcHcarp6+FWnBBnJZUuXmYWsz3VdlblhlV5YBxmiDuG31irYWDXb28KuNQ1+xdyTKpJn6REkCfSTVdxHgvcznQZRJLLLCFME6awCIrXNw/URg7e43bfcmZB6aH7ap+0dnTmsd2chAKgsqtOYK0iIJJJ6zG9c4ttm+5sKNOnmOc+8qsDwEXWjKiDTV2VTzRl5C2eDO5AGh1q2w/ZXC5VzlSxBMi8yAZgzCAJiNNh0PvTpG7P3BoQqmEUlmuIqk5lMBYGZCF5SJgg76VoVsOpU93hRBUTmnZsnRf3qmTa4FrG1pNZaz78/sZgdi8Kqtma71IZG7wsoVTv+jquklfRR1JAqeMcFGGvlUV1VkJHeCGJULmJHmQfAeAFaftDg8wAazbuEKwBtuwyZI/VgI0mVZiPCBvrVNxKw5SzcOHdFzBe8Z2fPnQ9D+rBKkx4+uvRSyjhfcXEtuzWOh43Ahh/aBU/Zl+VbdeLIdIM/1lHx3rF9ieEtfc5SFKIASZ0J0Gg31U+lbTC9mrtssRiFUnfKpHL0nn1qUarLPVLI1+LIpGaBP7wPrtVL2m4opVSokI4fNrqqQX0j1+VXt3stde4C+KDADRTbYnXrJu+nToKzXF8M5u3ENq8UUG0HFm4VII5mBAIiTG/wBGpZtN3w1ptr6R8qlMKpOyeIL4S2WnMVB16yJkTuN6udalcAOUUtIlOipAgooooCOaaTTnNMoDC9vm9ug8Lf3sfyqjfjbKmULaUZAhOSTlAYDVideZtRvNX/a1FbHW1bVSqKdY95nGpGoAME+QrL9p8IltEKqQZOYlyd8oVcssoPNO86+lcHs2eFcQqSqTlD3DsL2iNvRTbPMG9wDUCBAt5QPUCfONK7N2nuwRn0IQaIf2ZJX46/lFURx9k2MqWiLpibhd+jZmhRoAVBXbrPSoiX42GsA/S1J1E8uw8OvWal6jmra6W2/xLe/i8zhmzEl1djlPRgxJnTptVjawwN0AQQ0nQz0xI/5RWUbijD6PhuenUnzPy8qVeOspzKoUjYyTB6HbzPzPiZjSzrStq0OMfUncTswLxj9og/8Abf8AKtBwnC+1usMpNpsPGYMYE35IgxPKDLSNNqzuJxneYa7cIiby6Dp7O7+VXt7H91fuArmFzE4dNyI5sRr5+h0qFk50oqFfvrb+yTguNd3iRZuZEW294G42YyMTaDwVXKFgFFEeE9a5sRdwxXvVm7hP0N/9muFlVDd10eJLOsaddqquLcSa1ir120cl1TYgjX3sJazGGBGzdB5713w/aI5GXv5CvCQVGkqWABjdc4k9a6KW256lSv1WElyJ3EuM3Yxd0pmZLy7WLihhhVS7aaS0LIuMCpIOm4kV14nx02mW7btu3d3zfBaxcTW/CXt/eEXQQPFV30qivcTZu89rHeFX98e/kVLhIHU5BselNvY8suV7inpOg05D46GUGoip1GZ3z5L0JdvijK9pFtEKjX8GOT9lfZWzCV/WSo0O0nTaqd+P32tozIo7y1bDwqEA4W4Gt5QwOgASSZO/hpIuY1JzZxOcXNDPMo169dfOoGLdShAIO5UKejZZA/dIjfUQajPLBEbutKS29CViMQXxDszZi94FmgCT3aQYUADVnOg1makXWAEnSeUepB/I1FsFWa4dDBQiDs2UA7HpFT2t6gfP4gj8aqYriP8All7yRw7EYhSWs98skSbaudZ3QhSGgtqhn3vnFwmLvlyUV7oEW2BFxgotmVbNbKssQdSdiQZmr7sgcyEAxzmJVGJzCzcIBYSssxfSNVFYy/xC7Yu3BbuFJZSwVis5lFwHTWOaJqVvsaqNtNqLjJpM0OE4szicqzodHxH0lDDe8ejUt++XiQBExGbqMpkliTppvtWR/TiPdDbEaA9dQNG2FJcxTtsboMdM0ffU6WTOyrTe9T5musYhkACkgKCoU8y5TMrlaRl1OkVIwU3bmVjbEAGf0fDtu6L1t+Lgz5VhBcvf70/F6veyFzLiPazlZWXUkSdCslgY5gupBiDvUOLKxs50+9KeUuW5pr3Dz3ebvY5syBbNpM2f9oe7UEnKgaZ0FVONhVbUkW7pXWASyahoG2isPiBVxdvIFcAybdsqCCh5DaVBk2znKTOWI8PCFjcQ1lzcRbdwC5zZlLSzpcK8pImIcfAb13owWmWrwM904tx0+O+7fiaPsBfQK5aAVuLzDeSxCoT4Gdq3eMtrmkgyRGxIAUzJG25HyryzgTNib6/q1Kmw4hXVdC06AlQZjwEAR1B9acK0Eicuu1UR7Fpjqlgi4MgFSpLBpEwIJXQmQNBpsNKsa4rcWdBr6fD8BSXMai+8yjSdSBp4x8Kk1FPcw7Pgb9tWFtl75VYfQIZijRB2GUxFYLiVvKLJPEjbleaLbubm0tlhcg0aPGa2icbsW2xYZlIcpcABnN3lsWyoHXW03zqm/irBxy4CB/8Aig/fVWSVfD8TYGJRrfELhKkZUay3MZghmJAgyB0r02zczKG8QD8xWHThNn9ngyrdP9nVYPQyNta2+Es5baqdwADURDH0tBFFXII7imRT7lMAoDz3tJilOPJZsqoVBbwCAkn5zVVxrEres2lt3BzXnOeGgMWVhoFaYAXYGfnB2nDNcxDhSR7UkgjlUEgkyZPoJMCYqhyOMOkAgm5mWDBiDBHVdt9K4JLi0eM61Sm5bbN5+A+12fUlA1zKTce0eW+xXIGjTuJJMDToDJ2p1ns5bYKRcYl7b3Aot3N7eUFJKKPpav7oikS8yBeZiyl399oLMACx8MoHvf8Aimd+31m6HdgPIwDKr4KOZjvV9SOivvI6Hs1bhmDFgLSXQe5uwyuSPrCAOUz1zdKkP2WVWYHvOV0TTD3RyuFObmu6akiNuXfWjA8VW0Dnsrd5pJuM2mmiwu7HXQGFG+tdBxAv3WW1aXvkxUAnNka13hReaJUi4CZ3yDbap1eBpo3HWvC4lRxLBm1bv24aFug6qV0yXFDESY3AmSNd6suN3Pbg+OKsMB5A3STHh7VPWa5X+MlrDlLVgd5gkxiqUDc6XFD2zpPdgbA9etS7GRsVZfKpDGzcAKhlK3bVtoyQARmcwdNIjaq6cs5ytcyc2x+NuWlxBuFLQIKKzM91c84aygzZXGUKVnTU+HUwbNwRbGdT7E2TmW4TnZswYjNAuQAFUaSW5YiLxeNXHGTu7KqVXVbQQlossdZABlzULDY0nPnuC2FynNkL6QCsiYAkk5umWrKXIp2t50/oQr15SkwpDLZVj3NyQbYZnKmTzMe6DHXMGMAVxv27Ra4wtooNy1eAGHZRlUL3iaoYt588oSSdTOpqbib1y2/dOYlc4mJUjcEQBlEAjymehrph+MX7UlGAYoRIUHmVpUAHxBqdSTFS6lCWllYLUZctq2yrcvMCbQEm6Myq2YA5QG5Z92AOlV2J7yO7VUjuXsOMilsgzFiWMTcJkBhB23O+nv8AFHe/hyxBzOj3VMx3b4SwWkBxCd666QNbm+pBo8E82rUhjee3dF0lGkXXsu1tSCdXL92QIGu1MvkbYttJ54khbTuzOVMd2v0VGipcCyEEST8TFSsQCp1BBzAQQQdWjY+f3VFwD3yIRWzPhbVoAifbIQLq8wjP3dxQc2ysdSCauEwlzEL3pdWiSczAHQhyQug95htpLegNGjzLqliWVu2ROH8RazmyKjZSGGcOYZLa/UddOSkPELdtkDLbYq5L5rVxtBaKINLoDCcrQAIOs6RUm3wJ+8VDHMM09PpwJOkkKT6MOlQsZgDbaHRcxUP0OhE6mNxsfCKZaMyq1ae6E71cqt3dpmW1cAHdyr3LjAgtL6hQsKdCM5GtLeW0wf2dtcyIo9jb3UkudzBII1GpjWkwSRdtEqMouW86lREF1zAjbbpqPx0yYNMltmS0t+bgVCiguAmYcsLOoMMASJgbyLLLNNKtVqLOUjPjGWw5Pd28puh/1FnRVVVA8AdNtj8Yppxo5QFVId7ki3bTnuXGaJTWNdiY8DVnxpbYspyol8ugIAKnIVZZIO3MvxEVngwI9Z032iR5iI0/8VDZwuLios03IuGx7y5JEuuVtJEZcv0iTMdSafjOJWnt93zFhkKk5d1GVc7KBmMMwEn4eFVhMWyOuUg5WUidYgypGkkabSdo0rtiLru19HXNlLANsQkDmYFs9uCZ5hOgIMVMcnO3pOerU9sFr2Pxn6PfzsYXIyHQnZj0UE+HSt//ACnEQEfx1S8Pvt15jh8TrB1JDnTUAFhAnx3rS/ygD3XZ5KFEVbZMQ0EO4KhipELBBBG4G8wmbLOsknFywjQ3O1yKcpUz1EOD8cyCsn2iw1m+z4hvfa4FhjqLfcoAFH1Qyt/eqJjsdmIIJJygFj1IEEjrGgidaMLiiRkYFgddiYjxjYRU6jpSu3Kt1beUT+zeHQYvDkKCCtxdQNCsFTr1lmr01TXl3BMYFxlkDbvCJ8ijEfaq16qRUxZ6FN5Qi0s+NNJptWOh0ormDRQDLlMHSnNNNNAeXYpf1svkS6LqMG7wHN3jHOkAq+hGm8iqzE4cG4wtEuBIDZXjKseInw5eumu1XvHbXeLdSY1BHkxyQaiWcIVuXSWHPdUAeChQAPXT7KwSuM8jNUs+sSTZS/oLb5TsG90k+Wkczfu+6sU8cOefdOmugJJLb5TGp8X6aAVf21ll1/buPgBT+EYcl7Gh926TodNVAnw2rn1z8DP9lx9plBh+CsXBuW7mQTyqvkYAkiNYk7+tXGGtWlyj9GyDM6tocwtEcpDK2rlgpYgCdQZ3rYrgvI/I1X4rhz5mhHOg+g35V0VWceRNGx6vhIorLggTayt3TZuUx36n2WUZzFs5n5dpNNusRb5EhzatxAA7vEad6wmZ91AOgyyKvDwx5Ps33H0G/Kl/im5/Nt7x+idqt18/A09n2xqZibGBa9bVwVFs8oYnLmZZEAbkyp0AJ5Z6aSBwIqpF0K1llNtxna2QrRPMy6CYOoK6VsOxPDXs27K3FyODdOWVJgm5ryk/WGvnVh20wjXMMyrGYhgMzBRJAjVjFXjq0auZmXR1NVNWpmE7QkFS0El21c3FZgTbuW1QqqwF9pI189oAr8IuV1lQ4D9zkaSrXEkw37sD47Vc43gbHvJa1BNgib1se4Dn+l6etPXhHPPeWIGL739fb/VkGT72+u1cXOpngaJ2VKctcm8nPC9q2AQC2uXM5Cguim3bTIbeUbAFAw1ImdBNPudqTHeFQRlZ8ktonLlI1jTL9reNMtcEjIO8s6NemLqnS5OXb11rnb7M3CsZrc/o5tGCx5yxI2XbXf7KuqtXHA7KhBczliOPkow7tAVVdY+lfBUOPACQY6ECPKrFgq2UGPbjD7DRiCcwn6JiI860b9kLpVxyy1uyBy3ozWyC21o6bwa7Xey1wuzaQcTbvj2eI91VAcGLXvbxuKq51fA5ztKM3mXzMnbsZyukFmux1ymxmkeYaB6edcDAUkLp3BvxPSSMm3SNG89q2+G7JuGtncLdvXD7K8DkuiMolNwSflXG12BuhEBacuHey0Wn1LGQwmNBrp18qZqsorC2T4erMfdtQGG4VbfxW/Op9K6rhAGyxobww5+CllbbflA+Nax+wtwqwlpa1atyLX0rZ97W4NDrp9tdz2Lcsx5xN61eHsk07uAw/XCcwnXpOxpiqW7Fbez8zHYSxmyaRmN7bo9mYA9YmuRTlzAa9z34HmTDL6QorfYPsQVZSe8OW7cuxlsiRcEFP13rrTU7AwFEXiFtPZ3sCQ5mTznUdKaKpKs7ZfhRhjh1BYRovdRJ+hekN6HfWttgOFPcAXv7v1ASzHlM6MQQzjXYt4bV1PYCVIi7rbt2yS9oH2WobQHm/OtHw3gbowOgEgmXk6eACAa+tXjGomT2ejFd2JRf/T3/AHg/wrv/AMiuifweJ1Yf4TD77prcZaQ2614RXs9L2UZKz/B3hzvr/ZH5mrHD9kLFpXyj3lK7LpPUab+dXiWwKcRTBaNGnF5SR5/xLs8tpe9tnmtsj6ge6rqX2/dzVvbbSoPiAaoeMWAcPdB27twf7pq14VczWEJ+qB8tKY3OqWCSBSlRSA06pA3LRSmigORFMyeVdJpQaAqrvAlJJzXBJ2DKAPTln7afb4Mo63T/AOqw/wD5IqzyzQF/1NRpQK88GU9bv/7F7/PSrwNP958b94/e9WIFKBTCBCXhNsdD8Xc/eaR+D2juin1k/jU+imECs/iGx/NWz/ZB++uicEsDa1a/w1/Kp9LTCBGt4NFnIirO5VQPnArocOCIIkeBAP311oqQcFwqjYAegAp+TzNdKKAZk9fnR3fr8zT6KAZ3Q/0TQLQ8KfRQDO6HgKBaHgKfRQDcg8BS5RS0UAkUtFFAFEUUUAUUUUAhNANBFAFAUvGrM2rq/WRxp5qfH1qbwZgcPaI2ZFYf2hP40uPTY/68q48BTLYC6QpZViQMoYwBJOg2+FQCeKdNMFOqQBFJSzRQHMUtJSgUAopRSRThQCiiKSloApaKKABS0UUAlLRRQBRRRQBRRRQBRRRQBRRRQBRRRQBRRRQBRRRQBRRRQBTXWadRQHG5h8ywxMfI/OlywAAAANB6DaulIRQDAtOpQKCaAKSiigGUClooBSKUUUUAsUsUUUARRRRQC0UUUAUUUUAUUUUAUUUUAUUUUAUUUUAUUUUAUUUUAUUUUAUUUUAUUUUAlFFFAIaKKKASiiigP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8" descr="data:image/jpeg;base64,/9j/4AAQSkZJRgABAQAAAQABAAD/2wCEAAkGBhQSEBUUEhQWFBUUGBgWGBgYFhcXHBcWFRgXFxUYGBoYHCYeGBokHBYVIC8gJCcpLCwsFx4xNTAqNSYrLCkBCQoKDgwOGg8PGiwkHyQqLiwsLCwsLSwpLCwsLCwsLCwsLCwsLCksLCwsLCwsLCwsLCwsLCwsLCwpLCwpKSwsLP/AABEIALUBFgMBIgACEQEDEQH/xAAbAAABBQEBAAAAAAAAAAAAAAAAAQIEBQYDB//EAEwQAAIBAgQDBQQGBAsHAwUAAAECEQADBBIhMQUiQQYTUWFxIzKBkUJSobHB0RQzQ2IHFRZTVHKCkpPS8CRjosLD4fGDo9QXNHSUsv/EABoBAQADAQEBAAAAAAAAAAAAAAABAgQDBQb/xAA0EQACAQMCAgcFCAMAAAAAAAAAAQIDBBESITFBBRMUIlFhoVJxkbHhFTJCgcHR8PEjM2L/2gAMAwEAAhEDEQA/APZaKU0UAlFBNJQC0kUtJQCRSiiloBIoilpYoBsUsUopwFAMiiKfFJQCRRFOoigG5aXLTopYoBmWjLT4pwFAMCUZa6RSRQHMrTStdoppFAcooiukU2KAZFEU4ikNANiiKruI8TdLgRFXVQ2Zs0STGUZevXU9a7YzHhRCshuHYEzt7xIUzA8fMVGQSooiuWCusyAvlnX3ZjQ7ida7RUgYRSV0pIoBkUlPiigOsUuWliligGFaZNQO01zLhLxE+74x1A36V5pxjH2rhXubRtACDNwvmOmvl1+fSqSngzXFwqK3PWi4o7weIrxI2wdwD8BTTh0+qvyFV6x+Bg+1P+fX6Ht+ceI+YphxKDd0Hq6j8a8T7hPqp8lpwsL9VfkPyp1jIfSjX4PX6HszcUsje9aHrcT865Nx/DDfEWB/61v/ADV5AEHgPkKdFR1jI+1H7Pqes/yown9Kw3+Pa/zU8dpsJ/SsP/jW/wA682sWZw/SObWNjmB8f93vpGaNazOGxLknmY+RJGkiTvv0+NTrfI9ChUqVVlrGx7ce0+F/pNn4XFP3GuX8r8H/AEm1p4NP3V4m2JbvABcbfUSdPKK1WEc933zOcrquQgKxLKzCCXtiCczEHU66nQVDm0stHWfWJpRwehHtjg/6Qn2/lSp2wwhMC8pJ0gK5MnQaBfGvM+NXhnRQ5dfaQYQRkNufcUTOfrOq1DXH3FazbDxbe/azLCaxcVhzZcw1UHQ/jUqeTzql9OnV6uSR7Ae0FkdX/wAG9/krk3anDjdm+Ntx94ryC7aGY6Dc9B40gUeAprZnfSsk8aV8T109r8MP2g+MD7yKae2uF/nU/wAS0PvevJqSaayr6Vn7KPWf5bYX+dT/ABLP+ekPbnCfzq/37Z/568nmgNU6yPtWp4I9Ubt7hfrz6FP81NXt7hyYXMxOwGST5Dmryw12wTkXUP7yj5kCo1MldKVG8NI9BP8ACZh+lu8fgn4vRY/hIsu2VbV4mJiLe3TQPJ+VYW4thGIKYiIaNE1FskOd9QNNemu9WXBsAtk9+t7M2VlCqjKWI0AJFzUZoMRuBtFTlmqjc1pTxPh5GrtfwgWmu913V0NJXXuokCd8/hVxwnjSYguFVlNsqDmy65gSCCpOmhrzzjXAUW3cuPcLPq2oUCNkUIo00jbX1o7K4l1uOqNE2zGU3FkqD4glvGIHrU95bmlVpKpok+PDgXl/jyX8SAk8vegag5hmtCdNvcHrPSKtixRZVFI+l7Q2yPMAW2DH1IrD4XHo+KRlzKxJXW2uVuUn3g0zoumXrvWw7y8VAFtukEI/37VSMjXCWpZLDhWKuO5AMW12EDb1iauK44O2yoA7Fm6yZrvFdUWGxSU6KSKkDaWiKWgOtBFMD0F6Ape2rxgrvnlHzZa8siSANSTA9ToK9L7dXP8AYmHiyD/iB/CvNAeYeo+8VxazPB4XSb769xIv8Nup79tlgxqOvh6124XfFpmZgQSjKrgKxtuYhwrEA9RvInSr48Qsd1BAIGGRTFs6PnYEidjqBm/Kn2buGS8Str3b6BZAbkNoaavEls2uw0r0o2sFxUjJ1SUlKnOP5/T6FZhsQ1zD3LVtXe5mZ3cD9YGIy5yLgjY6MG8utVGJwj22y3FKN4GJ/wBa1pjjLBtqGtzCYrLoghmuShkNOmunymqftTiw122VEeyVT7u4A+qSNiP+1c6tulFywyayTgu8m14fz9SpvXMqk+AqBg+JlnhyLQnc27j6SANLYPiTrGgqZicK7WLjhZVZBOZRqMpOhMnQjYfcap7SgW1MQSXnbWGI6elYopczb0fbwnBynHO5efxmpt93+lKEeQwGExHunOJMxJg7CDzDwoXjrtH+2vJiZw20gncxOwHT3vKqgYVyhuBZUGJkbgFtpnYb1KHZ+9JU5AQxQyxIDLlkFkBA95SNevjpXReSPXjFRWESR2ju5ZGLuTrp+jIIhc2+fXXTp4+VQv49uhWAuMZEwcOjSxBbdrxKklyM2sRMHakXgV0kABTImefSc5EjJMnu20AO4+FcT5RUMnCZMwXHbl+6O8EBSyqOUHUKrEhRp+rWp2MuZcjn6Dq3yM/hVRZSMUsMqBhZOugGa1ZJJ9SW186teKpKsgIfUCVIIOh2Mx18apJbnhdIQ01YyQzG8UIvXlCe5dupv1S46+H7tR240w+h9tVl7iJZ3f8AnLlx+n7R2c/a1c2vkwCfPpXTSjerSg99JajjZ+p9tOXizHZB8zVMb2u/prSd7+9v5700onstD2UWv8en6g+Zo/jpuiiq1iPoz1+QpusiATqNACZmY29D8jTSiezUfZRZvxd/Bab/AB086QD6eFQrjsxK6swJlY1WJLaDUAAGuLIxUtlbKoktBgD16xufAa00ot2ej7K+Bsuz3FbuIW8mW2zJDICluc98uHAzDXMAwjyNTsTj0TPbEjIbmUhgF5+sbaVluEi4iBiilTcS7zJqRbkKwndRmePVvE1ecJ9p7AJbGl1VZbWZphyBBaPpDWNMq+FU54PPuaidTEHh8B5xveszjYtprOwFXvY+1ba8wuW1eBK5rbuVOoMFPd0PxqhM53J+mxfQfXOcan3tGGtWHA8f3N9X5deUly6gBvNNRrHlrr419Dp122F4Hh05ulfJy8fmSMTwgYdZK/q77XFiVATNmEAiYyKFjpO+lelcOaba/KsdiUNy3j1ZFzrlcKHkQAje/OzBSTr1NabstezYdZ3gT6xrXz0eJ9xgtQKWliiugG00inkUkUAyilooBIpppTSGgMx2/eMKo8bqj/guH8K89I1mvRu2qg2rcgEK1x4IBEpZcAkMCDBcHUGsZaxOblt2wGksIWyvKFJiFtCSDrPlFcX97J4l/FSqbvkchbGk4gLI1BZhlbSJ193eT4beFLctKGj9JtGfqszbAZtidJJg+WtTbmJeyPaW4KgSf0gLrDmYWBrpoPq+dQbmNvhipuvKzMXGjQSdZ6fhWvtlTxMThTit16P9x9oIZm+Bqd9CR9GJJ+Omv7u9R+PoLdtCD3ksRKiAzQJyjMTl0nrHiSas7LXkeXvAgBiV74sT7J2HLP7s/CsiLUXFmSdJMk5iJBM9PQbVSpcTksNkySjH7v8APiyPdkhmeCY0GsLrqB4nx/OldfZoPBro6D9ow+Hzrpd0Vx4ATGnXSR1H7uwnqaZeHIv9a91B/at4afEb71xjwPW6P/1v3nQWBbuN3hRxaNslRDK5dA0LOhyyQSRuPOr7Em0kNGHysdCVUAhi4LZmygwAGOswOpKiqrgmIw9rmvg3JIJQWbdwFAWD22N7SHUgjKRqOYwIq2v9uEuKUfDhF7t1RlCXWS4Qq2myvkDZRPNmzfM10WDcyFjjYdVT9KwtuCOYFJKqLgJMNrOeTsNE1BBFUWIsIoUpcDzMxkMRlI1R2Gskb7oSJBBOwPbbCy04a7DZSALdgBCEKmCt5W94q2YQZXYGDWV4riVuYi5cRMiOVKqQAQAiIZCyJJUtp9bqZJh4JWTjiG5rWp9y0Y1iRyzHjFvfyq0vKMh9V+1gPxqjxre4fCyPLVb2MHp9Her7FCEfy/BgR91c5Hi9J7Tiyxv3cO9hfYo1y5bVLspEgqCxDKQ2bN13HQ6UxcWkk/o9rVxdjKYzqoQHLOUcoGkQdzrrVTZxRWAeusT4/V8P6v3VNR5EjUf60PgfKmowSuq3HOx1DIBC2bajLct7H3Lzi5cGp6sAQd12EDSlxHF3WSEtaG02ttfeRsinygH08ZrnUbH+439Un+6Vb8KjUyI3VVveTLS1xRTbK9ymcNcSSilMt1puCBLHMMh9ZiOpxJb6gsioYKBwtu4uZEF1VDSDycoEj68b1W2veuRpzAj4ov4g1oTxq1GZwzELuXvZhoSwnPsfKKsp43NdCu5VMTljGCltXr9mVZAuYm4AQ2guKqMRMe9kM77inHA4m8QqglbiqtslXKoCjKTaMwscuvTux4CjiGNR3UoH2nMQ0EGIAJdtQc87bjfep1ni1oWwuQ+LA2A6ltOYe1Qk8u7A9NBGpzwXhXxXlqlt+ZCxXthcdnCNDBUaWY6EgZoEkszCTrO5qHw54xCkwR3ls6iRDZZkHQjfSrO7j7MCLMmDqbXdAGABC2iS2snmM9JqswthCWDOUYW0KjLmJIz7xsZ7sf2vKoyYZLvbPPPP9lji7YS4QTsFUllCyyezMnMZ/VnTxnUxJZbxQVgQ4EEGQ+U/3l1HqK0/Z/guHxAdrlvvIdgrHPblS7PAUNoAbkDU7Ejerf8AkXg/5gf37n+avWoXkYU9DRoq9Fyr1FWi0uBwwtxDjSGPLi8KCTNsg5cwZgVjMIue8QCYqZ2BxgNkqZkE7xsTnXbT3XWpS8LtC13QT2YBXLmfYggic0xBI361V9kcGLOLu2l90GQPCdAPkteY+Ox9Gs43NtQaa6kVzzmrEnQ0lMFynZqAKSnf66/hRQHI0URTaAzva8A92pOWUva6afqxrJA6+NY44O0ksXS5A92VM5hoQIMkT8xWr7ZIWICiSLT/APFctDrWUwOAdXJYZRlYSQr6+AE7+fSub4nj3m9Rd3Pmdzaw5gxYQaGFYgawYPLJ8wSRvXHFXsOsgLbbOS3IVOSOgzLyjXYacvpUm7YLM3OG97azbUGbYUcvQGWG3SajYm65Yg3UyyGnNh1OYIqkkZ+kRvsBUGaey4L0FGPtXGhUykJeIy5BvZcc0CSNPGs5fs8+YE6NBBiNQsZRuTrJrW4i93jSb/eZUuwC9jrZuZoCOWOy9PHwrKXhr/b/AORKiQmu5v8AzgQr6ybw8l+8UuDdbqkIwOW7d0CxGe4WAhNBoyiBIB0FSLJdu/tW7aO7+4Ssv3jKgQKZ05lEf1jPSLLguCNtM+W/auG3mCiy36wlWyEFSQZHrIq8Fk32LUYNZ5lb/E7Ho3+G56T0HgCfQGhuAvqSLmm8Wbmm2/huPmPGtWzgoA3e5gbeWVPiyXCRl1GQ/Ksn2mu3la2bAZgbWe7mVTluCA8SBEgDl19zTer4RvUk+A5uAN17wetm4NZKgfMEeoimHhwUe8duqEaQWnU+Ck1e2rCsqMe8VzafMA7D2vd2msxDAQL3emNtBOgFdnse5BvGFt5gGJDlT7QybnKAubSIg6RU4RGtGHxzrJQBpS23MQYIz3m3mAZu/ZUx7SzI6k/Pf4V2xuDcC2j2yt2DnJYHOdCzFdeaSfUdJqTxXFteYNcbUQoMACBmKrAgASx1rlM8jpCUamIriRGI0VogqOg38dPtNLaDq2nNPXy8GHX1GvhO1dyuh21jQbEdIjpqSI8eu1cdg0dAPOJI+BBFczy86WTbF8N5HePLxHiKTFLKkfWDD5qT+FcracwnyPz6+uhE+dSbugBgmDrGpgqwJA670KY0y2I+FaWJ+slpvsafwqTXHD4RDbBN5rbgZVy2nuK6qAUaUUwSSRBiI9JscHgbBtyz3ncGDz27I+gZQXcrFSM+pEz4aGpwaI2zqPOpL3srf0NegI9GYD5AxVnguzHeWw4Y8xICjOxgBjmJziNUbTfSfKufEbNlTFvvRyZtT3oLZmAWbbwGiDvAESZMVGbjF21aFvImS4GnvLRnfWGzNIBE6KSKsvMvC3xPE3leTIFi5afaRqBzM25BMDXX3W+VPwOJTMSZZQSFykbPbzLqfogx8qp7dxRud7aMuiiAzsYMjUlVE7+8NqueEcMuXe8uIihC0gZkUDKCzhFLTAX8qnSa69nGnHVF58j0fsqyxlT3QJEkEiZJmOuwrRZaxPYw6nyYx5yEn7DW2qyPVtpaqUWEVU4W73fEj4XLeb4oyD/qP8qthVJxw5cRh38WZD8Ucj7YozQbdhIqO1qKW1c0BpztViBirSlKUfGloBkUtOooDgwphp5/1/qKbQGR7YYgi5ysqt3QyyyrJN1SYzkDZTWXus1zS9eQiD9K2x19Pvq67en26f1PxNZRn13rg3ufPXtXFVotsSy6lcSSdAM+ugzLrltH6GWI8WmoKWlLc91Nd4F+dTrvZjxrgBQEPgTt08dvnUZ8jG6jly+ZYXbuHSWR2nLcXUOZa4pRAJQZfe3JqjO3pc/6f/au+JXYHTntj/3FpiW9x+//ANN/ypnJ3hJyjwwMwOA767fQHLohmJ2ZOkjx8elanA2+7AFooWIAY902o8DnAB3212rN8NxLWr950OUwATp7sBjufFVPwOh2p9+673GZjzFpPTmuMdQPMzp5RU54YO1KrGmvu5ZJvX7YJAW3pInIOgAMSPEVV8Twdx7me3aL23QryKYZ++50OUZQxAXU7g+eva6kAfW5tP6qyYHxE/hUqzx32F2ySotAZpEibfeZkuSDGU8xzCAcp1NXjLxOtGrPOXFnW7fWy3dlVm3cNv8AVJupdQRI2OUkHwNJh+MBQCBBGkhVEBSxPTy3qsxAJzTnLgpplaRccubasI95tIHXNpTFR5gW7hLNkVe6uHNcAm/aAy6spzyu4g+dMs4ylWztF/AlYvineMuxhmWQoE6DWRv8qjNb5dROsx6KY+2K5BNEZEuFWDXQRbuEG0sK1xTl1QErr0zCut9mBPJdAXu/2Tj9cVFs6j6ZZQPHy3qu7Obp1pPLi/gBXmI9D/d7z/tTLiTnj6qiI8AoHrMN8q6OpUkEEEMVIIKkMM0ggwRqh3/GuiiI+B+WtQcJJraSG28LdZcyW3cKiBiqk5ffMnTTYVZcN4ZevCQhjXmIIBKgyPHNynT0rhh7VshhcbEqCD/9uAZi4VOcHcarp6+FWnBBnJZUuXmYWsz3VdlblhlV5YBxmiDuG31irYWDXb28KuNQ1+xdyTKpJn6REkCfSTVdxHgvcznQZRJLLLCFME6awCIrXNw/URg7e43bfcmZB6aH7ap+0dnTmsd2chAKgsqtOYK0iIJJJ6zG9c4ttm+5sKNOnmOc+8qsDwEXWjKiDTV2VTzRl5C2eDO5AGh1q2w/ZXC5VzlSxBMi8yAZgzCAJiNNh0PvTpG7P3BoQqmEUlmuIqk5lMBYGZCF5SJgg76VoVsOpU93hRBUTmnZsnRf3qmTa4FrG1pNZaz78/sZgdi8Kqtma71IZG7wsoVTv+jquklfRR1JAqeMcFGGvlUV1VkJHeCGJULmJHmQfAeAFaftDg8wAazbuEKwBtuwyZI/VgI0mVZiPCBvrVNxKw5SzcOHdFzBe8Z2fPnQ9D+rBKkx4+uvRSyjhfcXEtuzWOh43Ahh/aBU/Zl+VbdeLIdIM/1lHx3rF9ieEtfc5SFKIASZ0J0Gg31U+lbTC9mrtssRiFUnfKpHL0nn1qUarLPVLI1+LIpGaBP7wPrtVL2m4opVSokI4fNrqqQX0j1+VXt3stde4C+KDADRTbYnXrJu+nToKzXF8M5u3ENq8UUG0HFm4VII5mBAIiTG/wBGpZtN3w1ptr6R8qlMKpOyeIL4S2WnMVB16yJkTuN6udalcAOUUtIlOipAgooooCOaaTTnNMoDC9vm9ug8Lf3sfyqjfjbKmULaUZAhOSTlAYDVideZtRvNX/a1FbHW1bVSqKdY95nGpGoAME+QrL9p8IltEKqQZOYlyd8oVcssoPNO86+lcHs2eFcQqSqTlD3DsL2iNvRTbPMG9wDUCBAt5QPUCfONK7N2nuwRn0IQaIf2ZJX46/lFURx9k2MqWiLpibhd+jZmhRoAVBXbrPSoiX42GsA/S1J1E8uw8OvWal6jmra6W2/xLe/i8zhmzEl1djlPRgxJnTptVjawwN0AQQ0nQz0xI/5RWUbijD6PhuenUnzPy8qVeOspzKoUjYyTB6HbzPzPiZjSzrStq0OMfUncTswLxj9og/8Abf8AKtBwnC+1usMpNpsPGYMYE35IgxPKDLSNNqzuJxneYa7cIiby6Dp7O7+VXt7H91fuArmFzE4dNyI5sRr5+h0qFk50oqFfvrb+yTguNd3iRZuZEW294G42YyMTaDwVXKFgFFEeE9a5sRdwxXvVm7hP0N/9muFlVDd10eJLOsaddqquLcSa1ir120cl1TYgjX3sJazGGBGzdB5713w/aI5GXv5CvCQVGkqWABjdc4k9a6KW256lSv1WElyJ3EuM3Yxd0pmZLy7WLihhhVS7aaS0LIuMCpIOm4kV14nx02mW7btu3d3zfBaxcTW/CXt/eEXQQPFV30qivcTZu89rHeFX98e/kVLhIHU5BselNvY8suV7inpOg05D46GUGoip1GZ3z5L0JdvijK9pFtEKjX8GOT9lfZWzCV/WSo0O0nTaqd+P32tozIo7y1bDwqEA4W4Gt5QwOgASSZO/hpIuY1JzZxOcXNDPMo169dfOoGLdShAIO5UKejZZA/dIjfUQajPLBEbutKS29CViMQXxDszZi94FmgCT3aQYUADVnOg1makXWAEnSeUepB/I1FsFWa4dDBQiDs2UA7HpFT2t6gfP4gj8aqYriP8All7yRw7EYhSWs98skSbaudZ3QhSGgtqhn3vnFwmLvlyUV7oEW2BFxgotmVbNbKssQdSdiQZmr7sgcyEAxzmJVGJzCzcIBYSssxfSNVFYy/xC7Yu3BbuFJZSwVis5lFwHTWOaJqVvsaqNtNqLjJpM0OE4szicqzodHxH0lDDe8ejUt++XiQBExGbqMpkliTppvtWR/TiPdDbEaA9dQNG2FJcxTtsboMdM0ffU6WTOyrTe9T5musYhkACkgKCoU8y5TMrlaRl1OkVIwU3bmVjbEAGf0fDtu6L1t+Lgz5VhBcvf70/F6veyFzLiPazlZWXUkSdCslgY5gupBiDvUOLKxs50+9KeUuW5pr3Dz3ebvY5syBbNpM2f9oe7UEnKgaZ0FVONhVbUkW7pXWASyahoG2isPiBVxdvIFcAybdsqCCh5DaVBk2znKTOWI8PCFjcQ1lzcRbdwC5zZlLSzpcK8pImIcfAb13owWmWrwM904tx0+O+7fiaPsBfQK5aAVuLzDeSxCoT4Gdq3eMtrmkgyRGxIAUzJG25HyryzgTNib6/q1Kmw4hXVdC06AlQZjwEAR1B9acK0Eicuu1UR7Fpjqlgi4MgFSpLBpEwIJXQmQNBpsNKsa4rcWdBr6fD8BSXMai+8yjSdSBp4x8Kk1FPcw7Pgb9tWFtl75VYfQIZijRB2GUxFYLiVvKLJPEjbleaLbubm0tlhcg0aPGa2icbsW2xYZlIcpcABnN3lsWyoHXW03zqm/irBxy4CB/8Aig/fVWSVfD8TYGJRrfELhKkZUay3MZghmJAgyB0r02zczKG8QD8xWHThNn9ngyrdP9nVYPQyNta2+Es5baqdwADURDH0tBFFXII7imRT7lMAoDz3tJilOPJZsqoVBbwCAkn5zVVxrEres2lt3BzXnOeGgMWVhoFaYAXYGfnB2nDNcxDhSR7UkgjlUEgkyZPoJMCYqhyOMOkAgm5mWDBiDBHVdt9K4JLi0eM61Sm5bbN5+A+12fUlA1zKTce0eW+xXIGjTuJJMDToDJ2p1ns5bYKRcYl7b3Aot3N7eUFJKKPpav7oikS8yBeZiyl399oLMACx8MoHvf8Aimd+31m6HdgPIwDKr4KOZjvV9SOivvI6Hs1bhmDFgLSXQe5uwyuSPrCAOUz1zdKkP2WVWYHvOV0TTD3RyuFObmu6akiNuXfWjA8VW0Dnsrd5pJuM2mmiwu7HXQGFG+tdBxAv3WW1aXvkxUAnNka13hReaJUi4CZ3yDbap1eBpo3HWvC4lRxLBm1bv24aFug6qV0yXFDESY3AmSNd6suN3Pbg+OKsMB5A3STHh7VPWa5X+MlrDlLVgd5gkxiqUDc6XFD2zpPdgbA9etS7GRsVZfKpDGzcAKhlK3bVtoyQARmcwdNIjaq6cs5ytcyc2x+NuWlxBuFLQIKKzM91c84aygzZXGUKVnTU+HUwbNwRbGdT7E2TmW4TnZswYjNAuQAFUaSW5YiLxeNXHGTu7KqVXVbQQlossdZABlzULDY0nPnuC2FynNkL6QCsiYAkk5umWrKXIp2t50/oQr15SkwpDLZVj3NyQbYZnKmTzMe6DHXMGMAVxv27Ra4wtooNy1eAGHZRlUL3iaoYt588oSSdTOpqbib1y2/dOYlc4mJUjcEQBlEAjymehrph+MX7UlGAYoRIUHmVpUAHxBqdSTFS6lCWllYLUZctq2yrcvMCbQEm6Myq2YA5QG5Z92AOlV2J7yO7VUjuXsOMilsgzFiWMTcJkBhB23O+nv8AFHe/hyxBzOj3VMx3b4SwWkBxCd666QNbm+pBo8E82rUhjee3dF0lGkXXsu1tSCdXL92QIGu1MvkbYttJ54khbTuzOVMd2v0VGipcCyEEST8TFSsQCp1BBzAQQQdWjY+f3VFwD3yIRWzPhbVoAifbIQLq8wjP3dxQc2ysdSCauEwlzEL3pdWiSczAHQhyQug95htpLegNGjzLqliWVu2ROH8RazmyKjZSGGcOYZLa/UddOSkPELdtkDLbYq5L5rVxtBaKINLoDCcrQAIOs6RUm3wJ+8VDHMM09PpwJOkkKT6MOlQsZgDbaHRcxUP0OhE6mNxsfCKZaMyq1ae6E71cqt3dpmW1cAHdyr3LjAgtL6hQsKdCM5GtLeW0wf2dtcyIo9jb3UkudzBII1GpjWkwSRdtEqMouW86lREF1zAjbbpqPx0yYNMltmS0t+bgVCiguAmYcsLOoMMASJgbyLLLNNKtVqLOUjPjGWw5Pd28puh/1FnRVVVA8AdNtj8Yppxo5QFVId7ki3bTnuXGaJTWNdiY8DVnxpbYspyol8ugIAKnIVZZIO3MvxEVngwI9Z032iR5iI0/8VDZwuLios03IuGx7y5JEuuVtJEZcv0iTMdSafjOJWnt93zFhkKk5d1GVc7KBmMMwEn4eFVhMWyOuUg5WUidYgypGkkabSdo0rtiLru19HXNlLANsQkDmYFs9uCZ5hOgIMVMcnO3pOerU9sFr2Pxn6PfzsYXIyHQnZj0UE+HSt//ACnEQEfx1S8Pvt15jh8TrB1JDnTUAFhAnx3rS/ygD3XZ5KFEVbZMQ0EO4KhipELBBBG4G8wmbLOsknFywjQ3O1yKcpUz1EOD8cyCsn2iw1m+z4hvfa4FhjqLfcoAFH1Qyt/eqJjsdmIIJJygFj1IEEjrGgidaMLiiRkYFgddiYjxjYRU6jpSu3Kt1beUT+zeHQYvDkKCCtxdQNCsFTr1lmr01TXl3BMYFxlkDbvCJ8ijEfaq16qRUxZ6FN5Qi0s+NNJptWOh0ormDRQDLlMHSnNNNNAeXYpf1svkS6LqMG7wHN3jHOkAq+hGm8iqzE4cG4wtEuBIDZXjKseInw5eumu1XvHbXeLdSY1BHkxyQaiWcIVuXSWHPdUAeChQAPXT7KwSuM8jNUs+sSTZS/oLb5TsG90k+Wkczfu+6sU8cOefdOmugJJLb5TGp8X6aAVf21ll1/buPgBT+EYcl7Gh926TodNVAnw2rn1z8DP9lx9plBh+CsXBuW7mQTyqvkYAkiNYk7+tXGGtWlyj9GyDM6tocwtEcpDK2rlgpYgCdQZ3rYrgvI/I1X4rhz5mhHOg+g35V0VWceRNGx6vhIorLggTayt3TZuUx36n2WUZzFs5n5dpNNusRb5EhzatxAA7vEad6wmZ91AOgyyKvDwx5Ps33H0G/Kl/im5/Nt7x+idqt18/A09n2xqZibGBa9bVwVFs8oYnLmZZEAbkyp0AJ5Z6aSBwIqpF0K1llNtxna2QrRPMy6CYOoK6VsOxPDXs27K3FyODdOWVJgm5ryk/WGvnVh20wjXMMyrGYhgMzBRJAjVjFXjq0auZmXR1NVNWpmE7QkFS0El21c3FZgTbuW1QqqwF9pI189oAr8IuV1lQ4D9zkaSrXEkw37sD47Vc43gbHvJa1BNgib1se4Dn+l6etPXhHPPeWIGL739fb/VkGT72+u1cXOpngaJ2VKctcm8nPC9q2AQC2uXM5Cguim3bTIbeUbAFAw1ImdBNPudqTHeFQRlZ8ktonLlI1jTL9reNMtcEjIO8s6NemLqnS5OXb11rnb7M3CsZrc/o5tGCx5yxI2XbXf7KuqtXHA7KhBczliOPkow7tAVVdY+lfBUOPACQY6ECPKrFgq2UGPbjD7DRiCcwn6JiI860b9kLpVxyy1uyBy3ozWyC21o6bwa7Xey1wuzaQcTbvj2eI91VAcGLXvbxuKq51fA5ztKM3mXzMnbsZyukFmux1ymxmkeYaB6edcDAUkLp3BvxPSSMm3SNG89q2+G7JuGtncLdvXD7K8DkuiMolNwSflXG12BuhEBacuHey0Wn1LGQwmNBrp18qZqsorC2T4erMfdtQGG4VbfxW/Op9K6rhAGyxobww5+CllbbflA+Nax+wtwqwlpa1atyLX0rZ97W4NDrp9tdz2Lcsx5xN61eHsk07uAw/XCcwnXpOxpiqW7Fbez8zHYSxmyaRmN7bo9mYA9YmuRTlzAa9z34HmTDL6QorfYPsQVZSe8OW7cuxlsiRcEFP13rrTU7AwFEXiFtPZ3sCQ5mTznUdKaKpKs7ZfhRhjh1BYRovdRJ+hekN6HfWttgOFPcAXv7v1ASzHlM6MQQzjXYt4bV1PYCVIi7rbt2yS9oH2WobQHm/OtHw3gbowOgEgmXk6eACAa+tXjGomT2ejFd2JRf/T3/AHg/wrv/AMiuifweJ1Yf4TD77prcZaQ2614RXs9L2UZKz/B3hzvr/ZH5mrHD9kLFpXyj3lK7LpPUab+dXiWwKcRTBaNGnF5SR5/xLs8tpe9tnmtsj6ge6rqX2/dzVvbbSoPiAaoeMWAcPdB27twf7pq14VczWEJ+qB8tKY3OqWCSBSlRSA06pA3LRSmigORFMyeVdJpQaAqrvAlJJzXBJ2DKAPTln7afb4Mo63T/AOqw/wD5IqzyzQF/1NRpQK88GU9bv/7F7/PSrwNP958b94/e9WIFKBTCBCXhNsdD8Xc/eaR+D2juin1k/jU+imECs/iGx/NWz/ZB++uicEsDa1a/w1/Kp9LTCBGt4NFnIirO5VQPnArocOCIIkeBAP311oqQcFwqjYAegAp+TzNdKKAZk9fnR3fr8zT6KAZ3Q/0TQLQ8KfRQDO6HgKBaHgKfRQDcg8BS5RS0UAkUtFFAFEUUUAUUUUAhNANBFAFAUvGrM2rq/WRxp5qfH1qbwZgcPaI2ZFYf2hP40uPTY/68q48BTLYC6QpZViQMoYwBJOg2+FQCeKdNMFOqQBFJSzRQHMUtJSgUAopRSRThQCiiKSloApaKKABS0UUAlLRRQBRRRQBRRRQBRRRQBRRRQBRRRQBRRRQBRRRQBRRRQBTXWadRQHG5h8ywxMfI/OlywAAAANB6DaulIRQDAtOpQKCaAKSiigGUClooBSKUUUUAsUsUUUARRRRQC0UUUAUUUUAUUUUAUUUUAUUUUAUUUUAUUUUAUUUUAUUUUAUUUUAUUUUAlFFFAIaKKKASiiigP//Z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026" name="Picture 2" descr="https://www.perle.com/images/diagrams-converters/managed-ethernet-fib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76400"/>
            <a:ext cx="5619750" cy="3786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3275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4338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rPr>
              <a:t>ระบบเครือข่ายความเร็วสูง</a:t>
            </a:r>
            <a:endParaRPr lang="th-TH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686800" cy="4724400"/>
          </a:xfrm>
        </p:spPr>
        <p:txBody>
          <a:bodyPr>
            <a:normAutofit/>
          </a:bodyPr>
          <a:lstStyle/>
          <a:p>
            <a:pPr algn="thaiDist" eaLnBrk="1" hangingPunct="1">
              <a:buFont typeface="Wingdings 2" pitchFamily="18" charset="2"/>
              <a:buNone/>
            </a:pPr>
            <a:r>
              <a:rPr lang="th-TH" altLang="th-TH" sz="2800" b="1" dirty="0" smtClean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	กิกะบิตอี</a:t>
            </a:r>
            <a:r>
              <a:rPr lang="th-TH" altLang="th-TH" sz="2800" b="1" dirty="0" err="1" smtClean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เธอร์เน็ต</a:t>
            </a:r>
            <a:r>
              <a:rPr lang="th-TH" altLang="th-TH" sz="2800" b="1" dirty="0" smtClean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altLang="th-TH" sz="2800" b="1" dirty="0" smtClean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(Gigabit Ethernet) </a:t>
            </a:r>
          </a:p>
          <a:p>
            <a:pPr marL="0" indent="0" algn="thaiDist">
              <a:buNone/>
            </a:pPr>
            <a:r>
              <a:rPr lang="en-US" altLang="th-TH" sz="2800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altLang="th-TH" sz="2800" dirty="0">
                <a:latin typeface="TH SarabunPSK" pitchFamily="34" charset="-34"/>
                <a:cs typeface="TH SarabunPSK" pitchFamily="34" charset="-34"/>
              </a:rPr>
              <a:t> กิกะบิตอี</a:t>
            </a:r>
            <a:r>
              <a:rPr lang="th-TH" altLang="th-TH" sz="2800" dirty="0" err="1">
                <a:latin typeface="TH SarabunPSK" pitchFamily="34" charset="-34"/>
                <a:cs typeface="TH SarabunPSK" pitchFamily="34" charset="-34"/>
              </a:rPr>
              <a:t>เธอร์</a:t>
            </a:r>
            <a:r>
              <a:rPr lang="th-TH" altLang="th-TH" sz="2800" dirty="0" err="1" smtClean="0">
                <a:latin typeface="TH SarabunPSK" pitchFamily="34" charset="-34"/>
                <a:cs typeface="TH SarabunPSK" pitchFamily="34" charset="-34"/>
              </a:rPr>
              <a:t>เน็ต</a:t>
            </a: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 (1000</a:t>
            </a:r>
            <a:r>
              <a:rPr lang="en-US" altLang="th-TH" sz="2800" dirty="0" err="1" smtClean="0">
                <a:latin typeface="TH SarabunPSK" pitchFamily="34" charset="-34"/>
                <a:cs typeface="TH SarabunPSK" pitchFamily="34" charset="-34"/>
              </a:rPr>
              <a:t>BaseX</a:t>
            </a: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) เริ่มใช้งานเมื่อปี ค.ศ. 1998 ทาง </a:t>
            </a:r>
            <a:r>
              <a:rPr lang="en-US" altLang="th-TH" sz="2800" dirty="0" smtClean="0">
                <a:latin typeface="TH SarabunPSK" pitchFamily="34" charset="-34"/>
                <a:cs typeface="TH SarabunPSK" pitchFamily="34" charset="-34"/>
              </a:rPr>
              <a:t>IEEE </a:t>
            </a: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โดยจะใช้ประโยชน์จากสายทองแดงภายในทั้งหมด 4 คู่ โดยรับส่งข้อมูลทั้งหมดพร้อมกัน จึงทำงานให้การรับส่งข้อมูลมีความรวดเร็วขึ้น ดังนั้นสาย </a:t>
            </a:r>
            <a:r>
              <a:rPr lang="en-US" altLang="th-TH" sz="2800" dirty="0" smtClean="0">
                <a:latin typeface="TH SarabunPSK" pitchFamily="34" charset="-34"/>
                <a:cs typeface="TH SarabunPSK" pitchFamily="34" charset="-34"/>
              </a:rPr>
              <a:t>UTP </a:t>
            </a: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ที่นำมาใช้งานนั้นจึงต้องคำนึงเป็นพิเศษ ซึ่งตามปกติแล้วสาย </a:t>
            </a:r>
            <a:r>
              <a:rPr lang="en-US" altLang="th-TH" sz="2800" dirty="0" smtClean="0">
                <a:latin typeface="TH SarabunPSK" pitchFamily="34" charset="-34"/>
                <a:cs typeface="TH SarabunPSK" pitchFamily="34" charset="-34"/>
              </a:rPr>
              <a:t>UTP</a:t>
            </a: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 เหมือนกันที่มีความแตกต่างกันจากบริษัทผู้ผลิตจะมีประสิทธิภาพที่แตกต่างกัน ดังนั้นจึงต้องมีการกำหนดมาตรฐานของสายที่ใช้</a:t>
            </a:r>
            <a:r>
              <a:rPr lang="th-TH" altLang="th-TH" sz="2800" dirty="0">
                <a:latin typeface="TH SarabunPSK" pitchFamily="34" charset="-34"/>
                <a:cs typeface="TH SarabunPSK" pitchFamily="34" charset="-34"/>
              </a:rPr>
              <a:t>งานกับกิกะบิตอี</a:t>
            </a:r>
            <a:r>
              <a:rPr lang="th-TH" altLang="th-TH" sz="2800" dirty="0" err="1">
                <a:latin typeface="TH SarabunPSK" pitchFamily="34" charset="-34"/>
                <a:cs typeface="TH SarabunPSK" pitchFamily="34" charset="-34"/>
              </a:rPr>
              <a:t>เธอร์</a:t>
            </a:r>
            <a:r>
              <a:rPr lang="th-TH" altLang="th-TH" sz="2800" dirty="0" err="1" smtClean="0">
                <a:latin typeface="TH SarabunPSK" pitchFamily="34" charset="-34"/>
                <a:cs typeface="TH SarabunPSK" pitchFamily="34" charset="-34"/>
              </a:rPr>
              <a:t>เน็ต</a:t>
            </a: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คือ </a:t>
            </a:r>
            <a:r>
              <a:rPr lang="en-US" altLang="th-TH" sz="2800" dirty="0" smtClean="0">
                <a:latin typeface="TH SarabunPSK" pitchFamily="34" charset="-34"/>
                <a:cs typeface="TH SarabunPSK" pitchFamily="34" charset="-34"/>
              </a:rPr>
              <a:t>CAT-5e </a:t>
            </a: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โดย </a:t>
            </a:r>
            <a:r>
              <a:rPr lang="en-US" altLang="th-TH" sz="2800" dirty="0" smtClean="0">
                <a:latin typeface="TH SarabunPSK" pitchFamily="34" charset="-34"/>
                <a:cs typeface="TH SarabunPSK" pitchFamily="34" charset="-34"/>
              </a:rPr>
              <a:t>e </a:t>
            </a: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ที่เพิ่มเข้ามานั้นย่อมาจาก </a:t>
            </a:r>
            <a:r>
              <a:rPr lang="en-US" altLang="th-TH" sz="2800" dirty="0" smtClean="0">
                <a:latin typeface="TH SarabunPSK" pitchFamily="34" charset="-34"/>
                <a:cs typeface="TH SarabunPSK" pitchFamily="34" charset="-34"/>
              </a:rPr>
              <a:t>Enhance </a:t>
            </a: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แต่อย่างไรก็ตามความเร็วสูงขึ้นในระดับ 10 กิกะบิตนั้น</a:t>
            </a:r>
            <a:r>
              <a:rPr lang="en-US" altLang="th-TH" sz="28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มาตรฐานในความเร็วระดับนี้จะใช้สายไฟเบอร์ออ</a:t>
            </a:r>
            <a:r>
              <a:rPr lang="th-TH" altLang="th-TH" sz="2800" dirty="0" err="1" smtClean="0">
                <a:latin typeface="TH SarabunPSK" pitchFamily="34" charset="-34"/>
                <a:cs typeface="TH SarabunPSK" pitchFamily="34" charset="-34"/>
              </a:rPr>
              <a:t>ปติก</a:t>
            </a: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เป็นหลัก</a:t>
            </a:r>
          </a:p>
        </p:txBody>
      </p:sp>
      <p:sp>
        <p:nvSpPr>
          <p:cNvPr id="3" name="AutoShape 2" descr="data:image/png;base64,iVBORw0KGgoAAAANSUhEUgAAATYAAACjCAMAAAA3vsLfAAAAmVBMVEX////BwcHh4eEDAwPs7Ox8fHyJdbDExMTk5OSDg4Pz8/Ojo6N4eHisrKzHyMeXl5fd3d34+PjPz89BQUGKioqRkZFLS0tmZma7u7vV1dUeHh5gYGCnp6dTU1OxsbGAgIA3NzcuLi5ubm5YWFhDQ0MsLCydkrMUFBQjIyMQEBCFb6+OfLKTg7O+vcClnLebjbauqLq2s7uup7xNLp34AAAZ0UlEQVR4nO2diWKjuLKGBRIDCIEQq2R2gce4Z3qW8/4PdyVwErwkdnvpeG7nbwfa2I7hS5WqtALA/z+FHwt/9vk9p9AWfij+2Sf4nEKrD6mtvrCdlHMJtrqQMq/3Pximiyfmr+bLF1lbkPR9Grx+humNWb79EizFTz7tz9ZF1gaA7wFMmwjYtDR816iTEHFc09QEoetG4ZgC362BKNNfxOwuxOZ5ILGMIZSVTap6TJIk6M1NKSnLPK9FnV9Xfhz4sPxFsF0YEjwPt9zMvVwAy0aV48igCCscESaQsWZ52BuASwX3F9GF1lZ6eEWaxC4EIAHqTZPYhZnjoMFJT0amEEYgrGj58Zf9/9HFToozAbxAW9srtgIHiZGxUGEzVaAtSfnLWNvFTgq8jFRChczGRoUTKmyhsjY3zKxii2UStLIVvw62C63NNAHjaQgiDARiEcYC21gwJEBERYBDCoJUuan5uRfz83Qhti/t66tydZXOWNvmC9tJoc2H2LZf2E6KiVnluM8rCefjv0jWf62CA2f9ZRLX22R/YbtGX9iu0he2q/SF7Sp9YbtKX9iu0he2q/SF7Sp9YbtKX9iu0he2q/SF7Sp9YbtKX9iu0he2q/SF7Sp9YbtKX9iu0lej+DVC/KAHizKHffZJPb0SuF3DUT/W6rHZbjXE/LPP6tkl1oO015SPXhQYdiSHKu+sFv4yIzquVJpZxFnX4drADnIwyQq3dWX8y4wfuk6o4oSErS9GjkzTRApb01oWIZ99Ys+tsBOSmGtfrBfYXCv5Ktw+VLQ2pWV2+9bWfGE7o2h0lLW1h9isLyf9UGZsW8QcD5xUZun5j/7KYqr0t5y2NlUkRQhh0qtImlRjcP6jv7SCdZwbK523Bdy2ozzL8k7C7muQ1hl5cFzBzQZuVpvNarWF6t8Iv3z0vFDV8Fpp2tS8eN4oipQT4IgB5jjo+FUnmqvSO0/BD65Y494HGGMWOkzv0qfFhkkEUNE2zF+PY3L4arRupzN3KlvvWBq9vWbWh+++XagvVThgQZU7ao+fNmdjPRTAS0HOaQLwwAF2lGEhbXd6MwSg0MB4J/URhwTTG5jeUJVQaQPF6H6FNqoUNuwXuJbmM2MTaR4xywa1R1XZmxtmXhUoqjIKjL7ijAMg9ShtQitlelUeC5FnOSplZbGiC+ust3Fe3c/slLUx5FmOqtd7z4yNMRKwPAKc0lYWFfApcnlBhYULIyyEYtUqW2KVY9ks53wMPQ/L0s1NEnhNkCGjQlv/RJl4pTS2JEVpAvwaPzE2gK1owpbSwqhjDrjVcbrKQzHmsjWAmRnqTUHMCTELxmTEarIuXRuUHk/rkeSjWTj3OxtUeY3PpEf8VDw3NkVC2sAvUw+A0vJy9YO4tQkyvy4dlE0TKWQvSWX3yjTDpqhzzw2A73Fat7z2UH9PbEXLHekzlLnomZ1UYwOei3qbkjDKKbFx4VuG04ZF5BCzyfVUChQjBgpfGqIVg43j0nWxtGs3ypCQd8WG+xgnnCFs8KeOpAC7EXD6ljAfdivJ6rYqaLBuLVC3bYKqTQsDYOiz99OoHeLQH4ucul1MsIBG2nUeyu+NzUE7PTG2WTqFmDNZxvY2x9JHSbT77zvvuVqoGDA18X8F24+JJdH5N/24VLUA9WufhM5OyM1VZeERX/U5umOC+yaVMlaV7hzNXrXa9lXxq62J8oOK1j7nu0r8i9SBlf3ZJ/bcioZTaTOLv7B9qGfGZnizSsN+hG4JFVFX2+qsjIXUc2N8AmwEPljF9RlJWA3xsIZqox7xtFt1WZw9JGr/mLo2oakWTd0HKGk3rldeG/owwyDtmdphvWEs1A1ZT5CAsLEKdrKDByjqtcVVNwx2SfvFExR/v/mS76FwU+yVHXeWbcQaW3dDptXsYzNuvuR7yN7K4JHY/G6rktTy+vKN5e7i2bNg86F7gO2S8HgxtqAc28C8pWbvxMuW4mfBRiHdx2Zz/7wu5hakMLutbh9slxHgWbA1sNzHFlBJzkimF/t1kNw6ZJRmy2dPgo3JDd83HZta50S8i63NJlDedIIo9vefPgU21K+NAwbpeWyXO6mR3zj0wB/DvfN9Dmxm1oqDC3XPY6s/xMb5m7EZFXyv74+hgPPosMFJd70v8lkM98fpPgk20VXRvlfxC7Dxj7BRz/PfflsG+cmmOGznbVb01bqny5yOJW0ct9Xru/p8/8NPgi04TNvsujmLzTr06z1b8/Z+Wwur4lSzYjCu8qZJGtnBahFqsWyCIO12R1DeHjSBPAk2Dg+iou2fx9Z8hK1exgvbm5YROxFMjU1WtcMwtFXXLg4zWarX2hmbsR4OK2VPgs2H5UEgLclZbMlHPlovf2FAp0aQLDqqqtJ1LrWI7NtFZdjONLbOdMKIrkZ6lPI9CbYUHuYf3rmsjZD0A2z2Hjab157Ctu6zQ7Wwr5SyqophO+2zKlNbPRXN2Mbd2EovPD7fHTZRer4JRKRimvoRlGqrDL3S96aXo/nAO8I3j7Rg5BCbsd9yvy+/1PI+CqS2t5edhIApbAk+vLeG469irbaN15Bj5KD54RSeHswUiNA52Ty0w0ZjkmXMGzDgBAg9ClrV3wJSdTnVULtGVu9X6NKbDRZX68MK5o1VUpvu/R0cYCpsnh7nvSfkj02SqEeSSGi89IKiHbb23RPeYUv1uKfIU9kJJ0xyFYCnNIfPOWIxH4hoCFBII2CKMlDGqEO2fpqlwFQ7FPnvfs0ZobG6c7ORTfdasRGIFDZ+AttKeWo1ZNkQT9jwAttLSHgfG02FkSNqtYxbODNfOr55MtuCo/u57SEZHX+dxiJdpytHFEluh3ES84yIdZIZ0ca6FpsD8zs3G9l0z4mZitUQRs4hNuWkuyU7Ra2x4Ugw/APYYLuKWVqn1LZw9VpWKWwMMTQfqGqQunUCpJG6wPK9BJUuocCOLCNNAC9seXUbg4B3bm2zjcSSbymIzYAOCUfGprBtTDT3s3OFjdWVbLjz6qTnsKUlxsT3atAmLuqVtTnhDpuxykSG9MDPLASB9ErQGC4Frmd1w5Dm+tPEsDhAWZ38ODaGQt6sYHzYbHQztjpdVllVkeJC2B0Zm8YWzkcdvjUwVfV9PnoXY9ML+bvUL4G/aVju6yc7bMx0QKEP+KqE84h6CzFSha1UxSESlioMDWIkFESV8aPYmKjTXuWhVQ5hUd+Vm+0n7qLKqrIDqdK2k9b2ig3a2j6UCeDLra2gzRBSD6CBAGOgSTYFznoeoG1k6gDys7qNSg8Q202VkwZVKb2gqqvIdYPBr/zA+hFsqHarDsJtUQoTqbpPlwR3BGf7VmO9xVIVu3oI5WknnbFpJ2U0AXkNLi/boiRJBYj0iFhb/Uh3TvHC3ayiQDbKcX0VYtVbjDCIgC30PTpUvlLUILSQkZfMvHwKEitbRazNyxBPJTBGXgc7ej9wdumquterTGUOELqnnHQbzss1h7VyUpx4TiH0GeUXWdtPVrAaicedmdkkJtwVLMp7gbOpS9y3QOqAsD2Vtmls7U7jFEklj4rwYif9yTK2VY0AWgqjQMKVOus7YUvIosqq0rY1hOVJJ/V3VY90whYSlYklqbsunxHbJrNcjjHaFx/gKrHvYnCpyo2WaZuxgisDOYdCy5BgMPXXE7mDMTbgc2KrGovQwNkHx5AXwy61g9urDK677GkITaoq8rWIIvWYNP9XCE/P2Zu0hbWpaqkmb2lKyVSVb1UGd3rEwqdhcy2LWJ44sDcWJiMsvFu52Vylba9NILbfrlWesx3bcXqsp0c3dvoBd412trdZr9ft2LXz8jLa2lZVUeXUP1Eb/zQnnVohSVOb+waHUZTDjTRu81TbpwtsQTq3tgXHdxc1y/VufJiXtJHy1XD6Z4ZTJF2Xfk2LsXOPmng+0Unn/gC3RgfgmFGpqHeTvdllYjWv2W5gTdjSUyWVsemGLFYV+Wy1Whxmcsrb5id2fNR/89nYLKKKuENwKL2xjmp77hIbgb1PT8+/Mosu5crAItot11nAy0ZxwOght0/HNhdxC27qEkR9a9XeU2nFG8Qc0ndPBZXZmBVF23rLwh/LLE3z8dU+a7ifyz8BNg3On4s4J4y0iQQ+lDc5KV+2tulO0o9WW8Mhp160HzFZSaSUi7m/SbvXvP052Ox9bJYlLW7OyPRFG+WN1nbQ2xfDm5eewNne/OlPwIai0toeYFOhYXfBnH+frO2O2Pxue/uSYXz1mSOOcC0zvVxhtizbpt47rpHN4w9udtJ6iS3wNpvbh9k67bLJ/ydiw45tqaxzNUheW9IlMy6Xeo3+bzIhs1+x3WJttr/fSbpt73D6yXKk1k/CxsygzEe4zSwvcJgSEobnuqlvCAdFtWKYfH+70pux7fX22S7sz5/hWfFukcH8FGxRKYct3BZpECI8V+Cxjpoi3OVpYe1au/FB0/XemIDY5R62W8e2zULjYgjJo7Exh0vdiBs3tvPW4uGYInScZYbrvHR7TgWctrYfmeJy2Kta8sWT4NaxbbsrWRZuj8WGvUEVZr3lC/baIuk44T6yl+PRhGwyOh9W89yOhbyl6Nu2PB7SWyd0+eYMXt2Bu9RyKUo8PHLiUA1byw/M11ZcJ9QtW8fIzFAEdvRdI+O6Q74+nvvTurrr3JXTjlh628hk6k6fthaZXifT68PBh2+e5eMEUViRSAS6zSkQkd16QkSBeMwKQT7MOXpjJkzzGBkyxZznClu7qC3CSIWEniYLpVKZ3yRr2jap3rqN3qbzocSdnsyH2i5NSDEpbxW2m/OPZLNWadNabcdxs96MGwi7zThmd5yMv5DCpipOum3eVJ55Etlb0R/NHhrYOpIelEb2dsaWzIzIDC95w5aSiWQyYxsX1XKpsN1sFNLVY1JV8Jp385YZj8OmcgvXF8Zhu9oUFqK9nDZ6SdtOYPNhQd+saYfNSt5IptaMbSYJF32POYTDzdiIe+poFD8Gm6ewTTWn8rB5SHniK69gbsydO1/sIDiBjULp6bjgulOosPRMQKpI6QmBzXRo3qaJR6nnwkVPd3HTnMidyNGKXlricdjmVlxK1E/0amZvjd46e/j3nz//mrDpbIF7Vl778OA0KdxuRrhZwZV6bLar7XbcvjyD40Y9G6fduNYaF+O6cQYPf9kVIuvqhOIHYaMwT6YqlDc1SHrhIbLv//7z+5+/ffv2+4St9tIiGwbCj6wNubp0z4t82rw93v47v17MYyStxeUoa7s9/wioR7dWqoLTFKGsroWVSm3qx0wppTtrs+hLQ+4rMuWZ//7vr7//+G2SwmZHbhZnkpb+CSfVS3Fcol1P6NIpgzy5i02wtXg5CRbR4JErU+7Kth02XV+3X8qvf//6c4fsFZuUnhGGcyS93a9edaflF/E6eC2cbR/d8wwPpUpy69VJlbmlemq+8sy/fv/j229LTU4aBO9G0ifQDptOo3DgPRSbB2WzZ20K2lSY/Xag318j6RNjizS2xsDYtGzxWGx5c+Ck9u9HzE5h633vzrp1OPtkbVjIAoU5N63soU66K9tmJ7VSje0EtWNsXRZX6l+2vxuG/V12tKt2u8NPZvDWJosZm8+NPhdhIU4nwPfRiZBwITZXVbyQ46jN8c75aOcc7Uy9c1p+47XMTupGoAyjPFLVrbsQOqlbsB2NDrpNd8JGKQA1CfFDsb3mbT/spO7xWLSbdA9sUySVpdc4GD3Y2shxSLgIW3NfbHexNo0NY0k1vUdb25VOemdsd7A2VUtgr81G6J3K/X10fSR9Nic1A2OVE/kq0lb1w9rFPVhca23Ho7pvonYjNjbC6U5q7RDH8bDaZpvNsHlYTi7aXUxI/+NOasOuiJu8mya7YVphKxdt0j1qJbIIrqfq1X8dG6myPrb68RUbKUQb9A+rAhpwRa7D9lR5W2/1VUyKdoctQ1YvOrssHrSEG2M+3LxhuzAk2OUPdi+fV7C+BRtqPYXNKhbWlketbbQPaN1leLKYBMZnrW3XuqvbjXQPs+3DVdt2b4+uWz47OnDJyzcNcQtbXilr69cv2JBVKGvjJ5f6vEUMO7tpEg6BA/kokn779tvf/0zYXnrllZNaprkYz/3yOPHs0pfDWxorndavtLV1e05qeHd1Um1mi8IYSdjRd530j7//+pfrqVZTr7w9G1z5ZO1trE902dav9pw0qO51lmwfmYbmhLyFxD22tm/f/vjzr//9a9i6GDO4PZVtk8E9XzOliqRFbOXz/UmZwtYUIqbjvRIQfJClOmFpVSOE5NBJv/325+///Pt9QmYb+n4vfOej3L4MW60XhHhZpx7j6KE3bIrgGI99u3JLz/N82frFQLv2+lnuh2L7+RaqIFzlnuDkzUm/ac/8n0I2eaRt+DRtLJJMyIyLsXlrOZbInQsXnjrJY5dzzVdrPQZnOwtu1WWN6xPrqlwttvBSFMCuRNpzjYbsrO2vv3//53uwmzgaCd8i03BUd1o4zH7Bdq6ijGMMBAnjAAhfgLRACGDbwMwR/N7R7UUHd0i/ezGCXy0ORTBO6lC3tEQJmTv8+PcJ2XcjEKGJGOL6BSIbO4hU2BXa3iJ+/qTy0lGgNtTo6RC5XS1Zk/eJU0hyxUoHF13VAbbFHxbpWVoY6e9Fr1/uqPit/4I/sKrxSxHnBJtY+58e/hGmRDvpVO4rM3sZgISBU6u3ePbueahXVcjP9wuhPpbIqVAkgPR9EkondlhsFGH4wfo4t+gDbHTVxiuaCD1X68Vxw77tRgJqlJxebw+fvN/17KlIwDXRBdc0AdIn6TQaPBBvw9ycUJXloUCLKbl6Yll/bl1hhgCjmSiwQ4bW961QcgmA9Ahy7nmbpoU+wMZAQhnLDWVqWJdI2uKiSq+ojSohqbY3fVC/wvQEVb0Rp1dmnYs4zaCyXIuUigwyEiOK3sa5maGeCRseDODCyF3Bs7ceF3rwVVbnWCY4KTU2kQFQ+RKZ97zf0EIfYAMgKQEr+owy10nzTBcTCpvCKWBiVX0PHNkT5FeSyqJC2KpyVL53jTqoOmbZwi6fIqWD0ZuZORpZFJ4akYr1+hbJmYKdFbmfVGFv5ylfeX4VFLilXhb2yHzQWL2PsXmAVTRsw9wsqBkL/XfN88JAmd1Ip4q8FNEy7VFSOdLgLvKTIHv3CnURh8xkC0eV7pI0ehmNagoVScNTA1J34JwexmeiO2sG6QBPhgUxDCS9moWyN7GP0R3vQLd3Meew5RHIhAxJAPQdAcSgUlKE85B4gPiyl1niUkATQP1myHsZZO99EZjAOTiQG5jpIo6G8+C24MgzD7lhuoG3Nv7fWWexFcGETdpgUNiiaSwiKkLpqZhlUV6LhII0AWlNVLIViA+nmGhPRQ6v4Ka3Guka0ZR2nBfm6+ExznatLsOWv2ATgx0EAquQoLBxL8GUa2wuSEsusU9F9nFiosA5WJVWcNW7pTg17vmEQiH69thNsQ6w+HX42t4yhewkZfNuSdyH2KgPGBGgCC3TDUCuF7aLV6tND9yc1MCyURFnDvX0/Vapz2Q8CDac6zFE0QBXXZUGh6Oe30EWBbraFZ/A5ukZBnScpzl6IW8Wr9mnFg3H90viPsT2ADGn3sZ1uFiZ513p0eMqWvA6JTHsj4v2slNRu2hNEAQM5zUngfq7Ir3ypIh4rpfWxLY6gg0bMzNC2I7ul438bGzI8bdZ7ZyFZiozC6LAoJZeamttnch4y8LFqCocmlUJjot6JTOBZNGLsMu9VZ5xbOUtB6SoGpTFRtr3J9hfqQ+x2UfzfBle7pDxUpJN+0tOCqF6WxE3+oibY0ZTq5vfZHrKaUWdk7cupA0JS6KCt+MMYRLxgknPJ4xLUeGoc4LczrEoTBeLWGRhWCDjfs3WH2BT5XB3OKw6cqcLCIje8TZu57Y5XOg1BStwVsx0ar3IDDlc8GPPM1UVv6T9FsK2SI13Y4yX+JxE0lPFmPQVNlfVasq2yIhBgK0qV0Pjq/qMaefVOsxxnfycsk2vWhZsEHC0fzgC6fq8KqIBC0Ng6zwEr21QV0hVIhmulGE6sYpVZ/JS7Dj+Zq3z3b11K5aFmW5zk9lWWVnKP5z9parLeYVyv9Crs6ZixuYKVc+V6gQBzihVdXye2cagsBmNYvgTsEW6SyFAURF7TFRVjlMbEZuypG/rKGd64Tv1LpvVWdbgtqpqNABeZGeG/TMUxXAsVLp76Kg6ZkYR94j2TJjzEJ1JFzzLaRtUhevaWOGG1w1wKW8RbYIcRDCghXLO1PIznK5Ej1Ac0Z/hpHzyR9b7KA5SjgkPepkGOc4ds+IamztVP3HhhAMaa1XhynAfoepckzpDSQtXsmlk+ZK36TqpoTzTJ9O6gZJedCsluwZehD0UVuo7jcGoQc2BF0sUeiC08p4BnuUmaDKaRCUGQUbo3Rp9z2DDToGAMvZSrmqQbEGQszBRlqUbzqeFPjFASQ7V3xzktDc3Rd6dHxbLAmsFB9kQKmZkOs0oEz2xucvpjzfIzjfFfbmgvVfA4pV7Nli+j01oJ024Kg9SajU8rxmByJZm6/Gq1tZWKydlll15/qDXk5W0MAefl5eUH0hVsLZ9Y7mBsIPIrtNpYYsh5eET3NPtEr2PDRPC/Nbpa5zxXjgD51ZiBdIoQB1P2NimxIm018CGaORmZWfKnXF+Ub8XQ2UHN4XlRwaVenrxOq+dh3Y33Vd4+24CYlZdbIOoipWPxoX0SQCkl+JqaKx5MeJgWPcmILHMwzyLfUSAkcUXd0boIq61el2YkcNVhZ5eTOZLFft3ItKbqYqM8OtttRl665Gc3jB55XT0B5f9F4leapca/8W7Fuv2bjbfMHJ6/MzvZqZ4yF2l/9P6P/tPnK40WtRZAAAAAElFTkSuQmCC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4" name="AutoShape 4" descr="data:image/png;base64,iVBORw0KGgoAAAANSUhEUgAAATYAAACjCAMAAAA3vsLfAAAAmVBMVEX////BwcHh4eEDAwPs7Ox8fHyJdbDExMTk5OSDg4Pz8/Ojo6N4eHisrKzHyMeXl5fd3d34+PjPz89BQUGKioqRkZFLS0tmZma7u7vV1dUeHh5gYGCnp6dTU1OxsbGAgIA3NzcuLi5ubm5YWFhDQ0MsLCydkrMUFBQjIyMQEBCFb6+OfLKTg7O+vcClnLebjbauqLq2s7uup7xNLp34AAAZ0UlEQVR4nO2diWKjuLKGBRIDCIEQq2R2gce4Z3qW8/4PdyVwErwkdnvpeG7nbwfa2I7hS5WqtALA/z+FHwt/9vk9p9AWfij+2Sf4nEKrD6mtvrCdlHMJtrqQMq/3Pximiyfmr+bLF1lbkPR9Grx+humNWb79EizFTz7tz9ZF1gaA7wFMmwjYtDR816iTEHFc09QEoetG4ZgC362BKNNfxOwuxOZ5ILGMIZSVTap6TJIk6M1NKSnLPK9FnV9Xfhz4sPxFsF0YEjwPt9zMvVwAy0aV48igCCscESaQsWZ52BuASwX3F9GF1lZ6eEWaxC4EIAHqTZPYhZnjoMFJT0amEEYgrGj58Zf9/9HFToozAbxAW9srtgIHiZGxUGEzVaAtSfnLWNvFTgq8jFRChczGRoUTKmyhsjY3zKxii2UStLIVvw62C63NNAHjaQgiDARiEcYC21gwJEBERYBDCoJUuan5uRfz83Qhti/t66tydZXOWNvmC9tJoc2H2LZf2E6KiVnluM8rCefjv0jWf62CA2f9ZRLX22R/YbtGX9iu0he2q/SF7Sp9YbtKX9iu0he2q/SF7Sp9YbtKX9iu0he2q/SF7Sp9YbtKX9iu0he2q/SF7Sp9YbtKX9iu0lej+DVC/KAHizKHffZJPb0SuF3DUT/W6rHZbjXE/LPP6tkl1oO015SPXhQYdiSHKu+sFv4yIzquVJpZxFnX4drADnIwyQq3dWX8y4wfuk6o4oSErS9GjkzTRApb01oWIZ99Ys+tsBOSmGtfrBfYXCv5Ktw+VLQ2pWV2+9bWfGE7o2h0lLW1h9isLyf9UGZsW8QcD5xUZun5j/7KYqr0t5y2NlUkRQhh0qtImlRjcP6jv7SCdZwbK523Bdy2ozzL8k7C7muQ1hl5cFzBzQZuVpvNarWF6t8Iv3z0vFDV8Fpp2tS8eN4oipQT4IgB5jjo+FUnmqvSO0/BD65Y494HGGMWOkzv0qfFhkkEUNE2zF+PY3L4arRupzN3KlvvWBq9vWbWh+++XagvVThgQZU7ao+fNmdjPRTAS0HOaQLwwAF2lGEhbXd6MwSg0MB4J/URhwTTG5jeUJVQaQPF6H6FNqoUNuwXuJbmM2MTaR4xywa1R1XZmxtmXhUoqjIKjL7ijAMg9ShtQitlelUeC5FnOSplZbGiC+ust3Fe3c/slLUx5FmOqtd7z4yNMRKwPAKc0lYWFfApcnlBhYULIyyEYtUqW2KVY9ks53wMPQ/L0s1NEnhNkCGjQlv/RJl4pTS2JEVpAvwaPzE2gK1owpbSwqhjDrjVcbrKQzHmsjWAmRnqTUHMCTELxmTEarIuXRuUHk/rkeSjWTj3OxtUeY3PpEf8VDw3NkVC2sAvUw+A0vJy9YO4tQkyvy4dlE0TKWQvSWX3yjTDpqhzzw2A73Fat7z2UH9PbEXLHekzlLnomZ1UYwOei3qbkjDKKbFx4VuG04ZF5BCzyfVUChQjBgpfGqIVg43j0nWxtGs3ypCQd8WG+xgnnCFs8KeOpAC7EXD6ljAfdivJ6rYqaLBuLVC3bYKqTQsDYOiz99OoHeLQH4ucul1MsIBG2nUeyu+NzUE7PTG2WTqFmDNZxvY2x9JHSbT77zvvuVqoGDA18X8F24+JJdH5N/24VLUA9WufhM5OyM1VZeERX/U5umOC+yaVMlaV7hzNXrXa9lXxq62J8oOK1j7nu0r8i9SBlf3ZJ/bcioZTaTOLv7B9qGfGZnizSsN+hG4JFVFX2+qsjIXUc2N8AmwEPljF9RlJWA3xsIZqox7xtFt1WZw9JGr/mLo2oakWTd0HKGk3rldeG/owwyDtmdphvWEs1A1ZT5CAsLEKdrKDByjqtcVVNwx2SfvFExR/v/mS76FwU+yVHXeWbcQaW3dDptXsYzNuvuR7yN7K4JHY/G6rktTy+vKN5e7i2bNg86F7gO2S8HgxtqAc28C8pWbvxMuW4mfBRiHdx2Zz/7wu5hakMLutbh9slxHgWbA1sNzHFlBJzkimF/t1kNw6ZJRmy2dPgo3JDd83HZta50S8i63NJlDedIIo9vefPgU21K+NAwbpeWyXO6mR3zj0wB/DvfN9Dmxm1oqDC3XPY6s/xMb5m7EZFXyv74+hgPPosMFJd70v8lkM98fpPgk20VXRvlfxC7Dxj7BRz/PfflsG+cmmOGznbVb01bqny5yOJW0ct9Xru/p8/8NPgi04TNvsujmLzTr06z1b8/Z+Wwur4lSzYjCu8qZJGtnBahFqsWyCIO12R1DeHjSBPAk2Dg+iou2fx9Z8hK1exgvbm5YROxFMjU1WtcMwtFXXLg4zWarX2hmbsR4OK2VPgs2H5UEgLclZbMlHPlovf2FAp0aQLDqqqtJ1LrWI7NtFZdjONLbOdMKIrkZ6lPI9CbYUHuYf3rmsjZD0A2z2Hjab157Ctu6zQ7Wwr5SyqophO+2zKlNbPRXN2Mbd2EovPD7fHTZRer4JRKRimvoRlGqrDL3S96aXo/nAO8I3j7Rg5BCbsd9yvy+/1PI+CqS2t5edhIApbAk+vLeG469irbaN15Bj5KD54RSeHswUiNA52Ty0w0ZjkmXMGzDgBAg9ClrV3wJSdTnVULtGVu9X6NKbDRZX68MK5o1VUpvu/R0cYCpsnh7nvSfkj02SqEeSSGi89IKiHbb23RPeYUv1uKfIU9kJJ0xyFYCnNIfPOWIxH4hoCFBII2CKMlDGqEO2fpqlwFQ7FPnvfs0ZobG6c7ORTfdasRGIFDZ+AttKeWo1ZNkQT9jwAttLSHgfG02FkSNqtYxbODNfOr55MtuCo/u57SEZHX+dxiJdpytHFEluh3ES84yIdZIZ0ca6FpsD8zs3G9l0z4mZitUQRs4hNuWkuyU7Ra2x4Ugw/APYYLuKWVqn1LZw9VpWKWwMMTQfqGqQunUCpJG6wPK9BJUuocCOLCNNAC9seXUbg4B3bm2zjcSSbymIzYAOCUfGprBtTDT3s3OFjdWVbLjz6qTnsKUlxsT3atAmLuqVtTnhDpuxykSG9MDPLASB9ErQGC4Frmd1w5Dm+tPEsDhAWZ38ODaGQt6sYHzYbHQztjpdVllVkeJC2B0Zm8YWzkcdvjUwVfV9PnoXY9ML+bvUL4G/aVju6yc7bMx0QKEP+KqE84h6CzFSha1UxSESlioMDWIkFESV8aPYmKjTXuWhVQ5hUd+Vm+0n7qLKqrIDqdK2k9b2ig3a2j6UCeDLra2gzRBSD6CBAGOgSTYFznoeoG1k6gDys7qNSg8Q202VkwZVKb2gqqvIdYPBr/zA+hFsqHarDsJtUQoTqbpPlwR3BGf7VmO9xVIVu3oI5WknnbFpJ2U0AXkNLi/boiRJBYj0iFhb/Uh3TvHC3ayiQDbKcX0VYtVbjDCIgC30PTpUvlLUILSQkZfMvHwKEitbRazNyxBPJTBGXgc7ej9wdumquterTGUOELqnnHQbzss1h7VyUpx4TiH0GeUXWdtPVrAaicedmdkkJtwVLMp7gbOpS9y3QOqAsD2Vtmls7U7jFEklj4rwYif9yTK2VY0AWgqjQMKVOus7YUvIosqq0rY1hOVJJ/V3VY90whYSlYklqbsunxHbJrNcjjHaFx/gKrHvYnCpyo2WaZuxgisDOYdCy5BgMPXXE7mDMTbgc2KrGovQwNkHx5AXwy61g9urDK677GkITaoq8rWIIvWYNP9XCE/P2Zu0hbWpaqkmb2lKyVSVb1UGd3rEwqdhcy2LWJ44sDcWJiMsvFu52Vylba9NILbfrlWesx3bcXqsp0c3dvoBd412trdZr9ft2LXz8jLa2lZVUeXUP1Eb/zQnnVohSVOb+waHUZTDjTRu81TbpwtsQTq3tgXHdxc1y/VufJiXtJHy1XD6Z4ZTJF2Xfk2LsXOPmng+0Unn/gC3RgfgmFGpqHeTvdllYjWv2W5gTdjSUyWVsemGLFYV+Wy1Whxmcsrb5id2fNR/89nYLKKKuENwKL2xjmp77hIbgb1PT8+/Mosu5crAItot11nAy0ZxwOght0/HNhdxC27qEkR9a9XeU2nFG8Qc0ndPBZXZmBVF23rLwh/LLE3z8dU+a7ifyz8BNg3On4s4J4y0iQQ+lDc5KV+2tulO0o9WW8Mhp160HzFZSaSUi7m/SbvXvP052Ox9bJYlLW7OyPRFG+WN1nbQ2xfDm5eewNne/OlPwIai0toeYFOhYXfBnH+frO2O2Pxue/uSYXz1mSOOcC0zvVxhtizbpt47rpHN4w9udtJ6iS3wNpvbh9k67bLJ/ydiw45tqaxzNUheW9IlMy6Xeo3+bzIhs1+x3WJttr/fSbpt73D6yXKk1k/CxsygzEe4zSwvcJgSEobnuqlvCAdFtWKYfH+70pux7fX22S7sz5/hWfFukcH8FGxRKYct3BZpECI8V+Cxjpoi3OVpYe1au/FB0/XemIDY5R62W8e2zULjYgjJo7Exh0vdiBs3tvPW4uGYInScZYbrvHR7TgWctrYfmeJy2Kta8sWT4NaxbbsrWRZuj8WGvUEVZr3lC/baIuk44T6yl+PRhGwyOh9W89yOhbyl6Nu2PB7SWyd0+eYMXt2Bu9RyKUo8PHLiUA1byw/M11ZcJ9QtW8fIzFAEdvRdI+O6Q74+nvvTurrr3JXTjlh628hk6k6fthaZXifT68PBh2+e5eMEUViRSAS6zSkQkd16QkSBeMwKQT7MOXpjJkzzGBkyxZznClu7qC3CSIWEniYLpVKZ3yRr2jap3rqN3qbzocSdnsyH2i5NSDEpbxW2m/OPZLNWadNabcdxs96MGwi7zThmd5yMv5DCpipOum3eVJ55Etlb0R/NHhrYOpIelEb2dsaWzIzIDC95w5aSiWQyYxsX1XKpsN1sFNLVY1JV8Jp385YZj8OmcgvXF8Zhu9oUFqK9nDZ6SdtOYPNhQd+saYfNSt5IptaMbSYJF32POYTDzdiIe+poFD8Gm6ewTTWn8rB5SHniK69gbsydO1/sIDiBjULp6bjgulOosPRMQKpI6QmBzXRo3qaJR6nnwkVPd3HTnMidyNGKXlricdjmVlxK1E/0amZvjd46e/j3nz//mrDpbIF7Vl778OA0KdxuRrhZwZV6bLar7XbcvjyD40Y9G6fduNYaF+O6cQYPf9kVIuvqhOIHYaMwT6YqlDc1SHrhIbLv//7z+5+/ffv2+4St9tIiGwbCj6wNubp0z4t82rw93v47v17MYyStxeUoa7s9/wioR7dWqoLTFKGsroWVSm3qx0wppTtrs+hLQ+4rMuWZ//7vr7//+G2SwmZHbhZnkpb+CSfVS3Fcol1P6NIpgzy5i02wtXg5CRbR4JErU+7Kth02XV+3X8qvf//6c4fsFZuUnhGGcyS93a9edaflF/E6eC2cbR/d8wwPpUpy69VJlbmlemq+8sy/fv/j229LTU4aBO9G0ifQDptOo3DgPRSbB2WzZ20K2lSY/Xag318j6RNjizS2xsDYtGzxWGx5c+Ck9u9HzE5h633vzrp1OPtkbVjIAoU5N63soU66K9tmJ7VSje0EtWNsXRZX6l+2vxuG/V12tKt2u8NPZvDWJosZm8+NPhdhIU4nwPfRiZBwITZXVbyQ46jN8c75aOcc7Uy9c1p+47XMTupGoAyjPFLVrbsQOqlbsB2NDrpNd8JGKQA1CfFDsb3mbT/spO7xWLSbdA9sUySVpdc4GD3Y2shxSLgIW3NfbHexNo0NY0k1vUdb25VOemdsd7A2VUtgr81G6J3K/X10fSR9Nic1A2OVE/kq0lb1w9rFPVhca23Ho7pvonYjNjbC6U5q7RDH8bDaZpvNsHlYTi7aXUxI/+NOasOuiJu8mya7YVphKxdt0j1qJbIIrqfq1X8dG6myPrb68RUbKUQb9A+rAhpwRa7D9lR5W2/1VUyKdoctQ1YvOrssHrSEG2M+3LxhuzAk2OUPdi+fV7C+BRtqPYXNKhbWlketbbQPaN1leLKYBMZnrW3XuqvbjXQPs+3DVdt2b4+uWz47OnDJyzcNcQtbXilr69cv2JBVKGvjJ5f6vEUMO7tpEg6BA/kokn779tvf/0zYXnrllZNaprkYz/3yOPHs0pfDWxorndavtLV1e05qeHd1Um1mi8IYSdjRd530j7//+pfrqVZTr7w9G1z5ZO1trE902dav9pw0qO51lmwfmYbmhLyFxD22tm/f/vjzr//9a9i6GDO4PZVtk8E9XzOliqRFbOXz/UmZwtYUIqbjvRIQfJClOmFpVSOE5NBJv/325+///Pt9QmYb+n4vfOej3L4MW60XhHhZpx7j6KE3bIrgGI99u3JLz/N82frFQLv2+lnuh2L7+RaqIFzlnuDkzUm/ac/8n0I2eaRt+DRtLJJMyIyLsXlrOZbInQsXnjrJY5dzzVdrPQZnOwtu1WWN6xPrqlwttvBSFMCuRNpzjYbsrO2vv3//53uwmzgaCd8i03BUd1o4zH7Bdq6ijGMMBAnjAAhfgLRACGDbwMwR/N7R7UUHd0i/ezGCXy0ORTBO6lC3tEQJmTv8+PcJ2XcjEKGJGOL6BSIbO4hU2BXa3iJ+/qTy0lGgNtTo6RC5XS1Zk/eJU0hyxUoHF13VAbbFHxbpWVoY6e9Fr1/uqPit/4I/sKrxSxHnBJtY+58e/hGmRDvpVO4rM3sZgISBU6u3ePbueahXVcjP9wuhPpbIqVAkgPR9EkondlhsFGH4wfo4t+gDbHTVxiuaCD1X68Vxw77tRgJqlJxebw+fvN/17KlIwDXRBdc0AdIn6TQaPBBvw9ycUJXloUCLKbl6Yll/bl1hhgCjmSiwQ4bW961QcgmA9Ahy7nmbpoU+wMZAQhnLDWVqWJdI2uKiSq+ojSohqbY3fVC/wvQEVb0Rp1dmnYs4zaCyXIuUigwyEiOK3sa5maGeCRseDODCyF3Bs7ceF3rwVVbnWCY4KTU2kQFQ+RKZ97zf0EIfYAMgKQEr+owy10nzTBcTCpvCKWBiVX0PHNkT5FeSyqJC2KpyVL53jTqoOmbZwi6fIqWD0ZuZORpZFJ4akYr1+hbJmYKdFbmfVGFv5ylfeX4VFLilXhb2yHzQWL2PsXmAVTRsw9wsqBkL/XfN88JAmd1Ip4q8FNEy7VFSOdLgLvKTIHv3CnURh8xkC0eV7pI0ehmNagoVScNTA1J34JwexmeiO2sG6QBPhgUxDCS9moWyN7GP0R3vQLd3Meew5RHIhAxJAPQdAcSgUlKE85B4gPiyl1niUkATQP1myHsZZO99EZjAOTiQG5jpIo6G8+C24MgzD7lhuoG3Nv7fWWexFcGETdpgUNiiaSwiKkLpqZhlUV6LhII0AWlNVLIViA+nmGhPRQ6v4Ka3Guka0ZR2nBfm6+ExznatLsOWv2ATgx0EAquQoLBxL8GUa2wuSEsusU9F9nFiosA5WJVWcNW7pTg17vmEQiH69thNsQ6w+HX42t4yhewkZfNuSdyH2KgPGBGgCC3TDUCuF7aLV6tND9yc1MCyURFnDvX0/Vapz2Q8CDac6zFE0QBXXZUGh6Oe30EWBbraFZ/A5ukZBnScpzl6IW8Wr9mnFg3H90viPsT2ADGn3sZ1uFiZ513p0eMqWvA6JTHsj4v2slNRu2hNEAQM5zUngfq7Ir3ypIh4rpfWxLY6gg0bMzNC2I7ul438bGzI8bdZ7ZyFZiozC6LAoJZeamttnch4y8LFqCocmlUJjot6JTOBZNGLsMu9VZ5xbOUtB6SoGpTFRtr3J9hfqQ+x2UfzfBle7pDxUpJN+0tOCqF6WxE3+oibY0ZTq5vfZHrKaUWdk7cupA0JS6KCt+MMYRLxgknPJ4xLUeGoc4LczrEoTBeLWGRhWCDjfs3WH2BT5XB3OKw6cqcLCIje8TZu57Y5XOg1BStwVsx0ar3IDDlc8GPPM1UVv6T9FsK2SI13Y4yX+JxE0lPFmPQVNlfVasq2yIhBgK0qV0Pjq/qMaefVOsxxnfycsk2vWhZsEHC0fzgC6fq8KqIBC0Ng6zwEr21QV0hVIhmulGE6sYpVZ/JS7Dj+Zq3z3b11K5aFmW5zk9lWWVnKP5z9parLeYVyv9Crs6ZixuYKVc+V6gQBzihVdXye2cagsBmNYvgTsEW6SyFAURF7TFRVjlMbEZuypG/rKGd64Tv1LpvVWdbgtqpqNABeZGeG/TMUxXAsVLp76Kg6ZkYR94j2TJjzEJ1JFzzLaRtUhevaWOGG1w1wKW8RbYIcRDCghXLO1PIznK5Ej1Ac0Z/hpHzyR9b7KA5SjgkPepkGOc4ds+IamztVP3HhhAMaa1XhynAfoepckzpDSQtXsmlk+ZK36TqpoTzTJ9O6gZJedCsluwZehD0UVuo7jcGoQc2BF0sUeiC08p4BnuUmaDKaRCUGQUbo3Rp9z2DDToGAMvZSrmqQbEGQszBRlqUbzqeFPjFASQ7V3xzktDc3Rd6dHxbLAmsFB9kQKmZkOs0oEz2xucvpjzfIzjfFfbmgvVfA4pV7Nli+j01oJ024Kg9SajU8rxmByJZm6/Gq1tZWKydlll15/qDXk5W0MAefl5eUH0hVsLZ9Y7mBsIPIrtNpYYsh5eET3NPtEr2PDRPC/Nbpa5zxXjgD51ZiBdIoQB1P2NimxIm018CGaORmZWfKnXF+Ub8XQ2UHN4XlRwaVenrxOq+dh3Y33Vd4+24CYlZdbIOoipWPxoX0SQCkl+JqaKx5MeJgWPcmILHMwzyLfUSAkcUXd0boIq61el2YkcNVhZ5eTOZLFft3ItKbqYqM8OtttRl665Gc3jB55XT0B5f9F4leapca/8W7Fuv2bjbfMHJ6/MzvZqZ4yF2l/9P6P/tPnK40WtRZAAAAAElFTkSuQmCC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782206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9" y="381000"/>
            <a:ext cx="8382000" cy="1143000"/>
          </a:xfrm>
        </p:spPr>
        <p:txBody>
          <a:bodyPr>
            <a:noAutofit/>
          </a:bodyPr>
          <a:lstStyle/>
          <a:p>
            <a:r>
              <a:rPr lang="th-TH" altLang="th-TH" sz="3600" b="1" dirty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กิกะบิตอี</a:t>
            </a:r>
            <a:r>
              <a:rPr lang="th-TH" altLang="th-TH" sz="3600" b="1" dirty="0" err="1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เธอร์เน็ต</a:t>
            </a:r>
            <a:r>
              <a:rPr lang="th-TH" altLang="th-TH" sz="3600" b="1" dirty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altLang="th-TH" sz="3600" b="1" dirty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(Gigabit Ethernet)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209800" y="5638800"/>
            <a:ext cx="58080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ภาพที่ 4.8 แสดงระบบเครือข่ายแบบ </a:t>
            </a:r>
            <a:r>
              <a:rPr lang="en-US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Gigabit Ethernet</a:t>
            </a:r>
            <a:endParaRPr lang="th-TH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AutoShape 6" descr="data:image/jpeg;base64,/9j/4AAQSkZJRgABAQAAAQABAAD/2wCEAAkGBhQSEBUUEhQWFBUUGBgWGBgYFhcXHBcWFRgXFxUYGBoYHCYeGBokHBYVIC8gJCcpLCwsFx4xNTAqNSYrLCkBCQoKDgwOGg8PGiwkHyQqLiwsLCwsLSwpLCwsLCwsLCwsLCwsLCksLCwsLCwsLCwsLCwsLCwsLCwpLCwpKSwsLP/AABEIALUBFgMBIgACEQEDEQH/xAAbAAABBQEBAAAAAAAAAAAAAAAAAQIEBQYDB//EAEwQAAIBAgQDBQQGBAsHAwUAAAECEQADBBIhMQUiQQYTUWFxIzKBkUJSobHB0RQzQ2IHFRZTVHKCkpPS8CRjosLD4fGDo9QXNHSUsv/EABoBAQADAQEBAAAAAAAAAAAAAAABAgQDBQb/xAA0EQACAQMCAgcFCAMAAAAAAAAAAQIDBBESITFBBRMUIlFhoVJxkbHhFTJCgcHR8PEjM2L/2gAMAwEAAhEDEQA/APZaKU0UAlFBNJQC0kUtJQCRSiiloBIoilpYoBsUsUopwFAMiiKfFJQCRRFOoigG5aXLTopYoBmWjLT4pwFAMCUZa6RSRQHMrTStdoppFAcooiukU2KAZFEU4ikNANiiKruI8TdLgRFXVQ2Zs0STGUZevXU9a7YzHhRCshuHYEzt7xIUzA8fMVGQSooiuWCusyAvlnX3ZjQ7ida7RUgYRSV0pIoBkUlPiigOsUuWliligGFaZNQO01zLhLxE+74x1A36V5pxjH2rhXubRtACDNwvmOmvl1+fSqSngzXFwqK3PWi4o7weIrxI2wdwD8BTTh0+qvyFV6x+Bg+1P+fX6Ht+ceI+YphxKDd0Hq6j8a8T7hPqp8lpwsL9VfkPyp1jIfSjX4PX6HszcUsje9aHrcT865Nx/DDfEWB/61v/ADV5AEHgPkKdFR1jI+1H7Pqes/yown9Kw3+Pa/zU8dpsJ/SsP/jW/wA682sWZw/SObWNjmB8f93vpGaNazOGxLknmY+RJGkiTvv0+NTrfI9ChUqVVlrGx7ce0+F/pNn4XFP3GuX8r8H/AEm1p4NP3V4m2JbvABcbfUSdPKK1WEc933zOcrquQgKxLKzCCXtiCczEHU66nQVDm0stHWfWJpRwehHtjg/6Qn2/lSp2wwhMC8pJ0gK5MnQaBfGvM+NXhnRQ5dfaQYQRkNufcUTOfrOq1DXH3FazbDxbe/azLCaxcVhzZcw1UHQ/jUqeTzql9OnV6uSR7Ae0FkdX/wAG9/krk3anDjdm+Ntx94ryC7aGY6Dc9B40gUeAprZnfSsk8aV8T109r8MP2g+MD7yKae2uF/nU/wAS0PvevJqSaayr6Vn7KPWf5bYX+dT/ABLP+ekPbnCfzq/37Z/568nmgNU6yPtWp4I9Ubt7hfrz6FP81NXt7hyYXMxOwGST5Dmryw12wTkXUP7yj5kCo1MldKVG8NI9BP8ACZh+lu8fgn4vRY/hIsu2VbV4mJiLe3TQPJ+VYW4thGIKYiIaNE1FskOd9QNNemu9WXBsAtk9+t7M2VlCqjKWI0AJFzUZoMRuBtFTlmqjc1pTxPh5GrtfwgWmu913V0NJXXuokCd8/hVxwnjSYguFVlNsqDmy65gSCCpOmhrzzjXAUW3cuPcLPq2oUCNkUIo00jbX1o7K4l1uOqNE2zGU3FkqD4glvGIHrU95bmlVpKpok+PDgXl/jyX8SAk8vegag5hmtCdNvcHrPSKtixRZVFI+l7Q2yPMAW2DH1IrD4XHo+KRlzKxJXW2uVuUn3g0zoumXrvWw7y8VAFtukEI/37VSMjXCWpZLDhWKuO5AMW12EDb1iauK44O2yoA7Fm6yZrvFdUWGxSU6KSKkDaWiKWgOtBFMD0F6Ape2rxgrvnlHzZa8siSANSTA9ToK9L7dXP8AYmHiyD/iB/CvNAeYeo+8VxazPB4XSb769xIv8Nup79tlgxqOvh6124XfFpmZgQSjKrgKxtuYhwrEA9RvInSr48Qsd1BAIGGRTFs6PnYEidjqBm/Kn2buGS8Str3b6BZAbkNoaavEls2uw0r0o2sFxUjJ1SUlKnOP5/T6FZhsQ1zD3LVtXe5mZ3cD9YGIy5yLgjY6MG8utVGJwj22y3FKN4GJ/wBa1pjjLBtqGtzCYrLoghmuShkNOmunymqftTiw122VEeyVT7u4A+qSNiP+1c6tulFywyayTgu8m14fz9SpvXMqk+AqBg+JlnhyLQnc27j6SANLYPiTrGgqZicK7WLjhZVZBOZRqMpOhMnQjYfcap7SgW1MQSXnbWGI6elYopczb0fbwnBynHO5efxmpt93+lKEeQwGExHunOJMxJg7CDzDwoXjrtH+2vJiZw20gncxOwHT3vKqgYVyhuBZUGJkbgFtpnYb1KHZ+9JU5AQxQyxIDLlkFkBA95SNevjpXReSPXjFRWESR2ju5ZGLuTrp+jIIhc2+fXXTp4+VQv49uhWAuMZEwcOjSxBbdrxKklyM2sRMHakXgV0kABTImefSc5EjJMnu20AO4+FcT5RUMnCZMwXHbl+6O8EBSyqOUHUKrEhRp+rWp2MuZcjn6Dq3yM/hVRZSMUsMqBhZOugGa1ZJJ9SW186teKpKsgIfUCVIIOh2Mx18apJbnhdIQ01YyQzG8UIvXlCe5dupv1S46+H7tR240w+h9tVl7iJZ3f8AnLlx+n7R2c/a1c2vkwCfPpXTSjerSg99JajjZ+p9tOXizHZB8zVMb2u/prSd7+9v5700onstD2UWv8en6g+Zo/jpuiiq1iPoz1+QpusiATqNACZmY29D8jTSiezUfZRZvxd/Bab/AB086QD6eFQrjsxK6swJlY1WJLaDUAAGuLIxUtlbKoktBgD16xufAa00ot2ej7K+Bsuz3FbuIW8mW2zJDICluc98uHAzDXMAwjyNTsTj0TPbEjIbmUhgF5+sbaVluEi4iBiilTcS7zJqRbkKwndRmePVvE1ecJ9p7AJbGl1VZbWZphyBBaPpDWNMq+FU54PPuaidTEHh8B5xveszjYtprOwFXvY+1ba8wuW1eBK5rbuVOoMFPd0PxqhM53J+mxfQfXOcan3tGGtWHA8f3N9X5deUly6gBvNNRrHlrr419Dp122F4Hh05ulfJy8fmSMTwgYdZK/q77XFiVATNmEAiYyKFjpO+lelcOaba/KsdiUNy3j1ZFzrlcKHkQAje/OzBSTr1NabstezYdZ3gT6xrXz0eJ9xgtQKWliiugG00inkUkUAyilooBIpppTSGgMx2/eMKo8bqj/guH8K89I1mvRu2qg2rcgEK1x4IBEpZcAkMCDBcHUGsZaxOblt2wGksIWyvKFJiFtCSDrPlFcX97J4l/FSqbvkchbGk4gLI1BZhlbSJ193eT4beFLctKGj9JtGfqszbAZtidJJg+WtTbmJeyPaW4KgSf0gLrDmYWBrpoPq+dQbmNvhipuvKzMXGjQSdZ6fhWvtlTxMThTit16P9x9oIZm+Bqd9CR9GJJ+Omv7u9R+PoLdtCD3ksRKiAzQJyjMTl0nrHiSas7LXkeXvAgBiV74sT7J2HLP7s/CsiLUXFmSdJMk5iJBM9PQbVSpcTksNkySjH7v8APiyPdkhmeCY0GsLrqB4nx/OldfZoPBro6D9ow+Hzrpd0Vx4ATGnXSR1H7uwnqaZeHIv9a91B/at4afEb71xjwPW6P/1v3nQWBbuN3hRxaNslRDK5dA0LOhyyQSRuPOr7Em0kNGHysdCVUAhi4LZmygwAGOswOpKiqrgmIw9rmvg3JIJQWbdwFAWD22N7SHUgjKRqOYwIq2v9uEuKUfDhF7t1RlCXWS4Qq2myvkDZRPNmzfM10WDcyFjjYdVT9KwtuCOYFJKqLgJMNrOeTsNE1BBFUWIsIoUpcDzMxkMRlI1R2Gskb7oSJBBOwPbbCy04a7DZSALdgBCEKmCt5W94q2YQZXYGDWV4riVuYi5cRMiOVKqQAQAiIZCyJJUtp9bqZJh4JWTjiG5rWp9y0Y1iRyzHjFvfyq0vKMh9V+1gPxqjxre4fCyPLVb2MHp9Her7FCEfy/BgR91c5Hi9J7Tiyxv3cO9hfYo1y5bVLspEgqCxDKQ2bN13HQ6UxcWkk/o9rVxdjKYzqoQHLOUcoGkQdzrrVTZxRWAeusT4/V8P6v3VNR5EjUf60PgfKmowSuq3HOx1DIBC2bajLct7H3Lzi5cGp6sAQd12EDSlxHF3WSEtaG02ttfeRsinygH08ZrnUbH+439Un+6Vb8KjUyI3VVveTLS1xRTbK9ymcNcSSilMt1puCBLHMMh9ZiOpxJb6gsioYKBwtu4uZEF1VDSDycoEj68b1W2veuRpzAj4ov4g1oTxq1GZwzELuXvZhoSwnPsfKKsp43NdCu5VMTljGCltXr9mVZAuYm4AQ2guKqMRMe9kM77inHA4m8QqglbiqtslXKoCjKTaMwscuvTux4CjiGNR3UoH2nMQ0EGIAJdtQc87bjfep1ni1oWwuQ+LA2A6ltOYe1Qk8u7A9NBGpzwXhXxXlqlt+ZCxXthcdnCNDBUaWY6EgZoEkszCTrO5qHw54xCkwR3ls6iRDZZkHQjfSrO7j7MCLMmDqbXdAGABC2iS2snmM9JqswthCWDOUYW0KjLmJIz7xsZ7sf2vKoyYZLvbPPPP9lji7YS4QTsFUllCyyezMnMZ/VnTxnUxJZbxQVgQ4EEGQ+U/3l1HqK0/Z/guHxAdrlvvIdgrHPblS7PAUNoAbkDU7Ejerf8AkXg/5gf37n+avWoXkYU9DRoq9Fyr1FWi0uBwwtxDjSGPLi8KCTNsg5cwZgVjMIue8QCYqZ2BxgNkqZkE7xsTnXbT3XWpS8LtC13QT2YBXLmfYggic0xBI361V9kcGLOLu2l90GQPCdAPkteY+Ox9Gs43NtQaa6kVzzmrEnQ0lMFynZqAKSnf66/hRQHI0URTaAzva8A92pOWUva6afqxrJA6+NY44O0ksXS5A92VM5hoQIMkT8xWr7ZIWICiSLT/APFctDrWUwOAdXJYZRlYSQr6+AE7+fSub4nj3m9Rd3Pmdzaw5gxYQaGFYgawYPLJ8wSRvXHFXsOsgLbbOS3IVOSOgzLyjXYacvpUm7YLM3OG97azbUGbYUcvQGWG3SajYm65Yg3UyyGnNh1OYIqkkZ+kRvsBUGaey4L0FGPtXGhUykJeIy5BvZcc0CSNPGs5fs8+YE6NBBiNQsZRuTrJrW4i93jSb/eZUuwC9jrZuZoCOWOy9PHwrKXhr/b/AORKiQmu5v8AzgQr6ybw8l+8UuDdbqkIwOW7d0CxGe4WAhNBoyiBIB0FSLJdu/tW7aO7+4Ssv3jKgQKZ05lEf1jPSLLguCNtM+W/auG3mCiy36wlWyEFSQZHrIq8Fk32LUYNZ5lb/E7Ho3+G56T0HgCfQGhuAvqSLmm8Wbmm2/huPmPGtWzgoA3e5gbeWVPiyXCRl1GQ/Ksn2mu3la2bAZgbWe7mVTluCA8SBEgDl19zTer4RvUk+A5uAN17wetm4NZKgfMEeoimHhwUe8duqEaQWnU+Ck1e2rCsqMe8VzafMA7D2vd2msxDAQL3emNtBOgFdnse5BvGFt5gGJDlT7QybnKAubSIg6RU4RGtGHxzrJQBpS23MQYIz3m3mAZu/ZUx7SzI6k/Pf4V2xuDcC2j2yt2DnJYHOdCzFdeaSfUdJqTxXFteYNcbUQoMACBmKrAgASx1rlM8jpCUamIriRGI0VogqOg38dPtNLaDq2nNPXy8GHX1GvhO1dyuh21jQbEdIjpqSI8eu1cdg0dAPOJI+BBFczy86WTbF8N5HePLxHiKTFLKkfWDD5qT+FcracwnyPz6+uhE+dSbugBgmDrGpgqwJA670KY0y2I+FaWJ+slpvsafwqTXHD4RDbBN5rbgZVy2nuK6qAUaUUwSSRBiI9JscHgbBtyz3ncGDz27I+gZQXcrFSM+pEz4aGpwaI2zqPOpL3srf0NegI9GYD5AxVnguzHeWw4Y8xICjOxgBjmJziNUbTfSfKufEbNlTFvvRyZtT3oLZmAWbbwGiDvAESZMVGbjF21aFvImS4GnvLRnfWGzNIBE6KSKsvMvC3xPE3leTIFi5afaRqBzM25BMDXX3W+VPwOJTMSZZQSFykbPbzLqfogx8qp7dxRud7aMuiiAzsYMjUlVE7+8NqueEcMuXe8uIihC0gZkUDKCzhFLTAX8qnSa69nGnHVF58j0fsqyxlT3QJEkEiZJmOuwrRZaxPYw6nyYx5yEn7DW2qyPVtpaqUWEVU4W73fEj4XLeb4oyD/qP8qthVJxw5cRh38WZD8Ucj7YozQbdhIqO1qKW1c0BpztViBirSlKUfGloBkUtOooDgwphp5/1/qKbQGR7YYgi5ysqt3QyyyrJN1SYzkDZTWXus1zS9eQiD9K2x19Pvq67en26f1PxNZRn13rg3ufPXtXFVotsSy6lcSSdAM+ugzLrltH6GWI8WmoKWlLc91Nd4F+dTrvZjxrgBQEPgTt08dvnUZ8jG6jly+ZYXbuHSWR2nLcXUOZa4pRAJQZfe3JqjO3pc/6f/au+JXYHTntj/3FpiW9x+//ANN/ypnJ3hJyjwwMwOA767fQHLohmJ2ZOkjx8elanA2+7AFooWIAY902o8DnAB3212rN8NxLWr950OUwATp7sBjufFVPwOh2p9+673GZjzFpPTmuMdQPMzp5RU54YO1KrGmvu5ZJvX7YJAW3pInIOgAMSPEVV8Twdx7me3aL23QryKYZ++50OUZQxAXU7g+eva6kAfW5tP6qyYHxE/hUqzx32F2ySotAZpEibfeZkuSDGU8xzCAcp1NXjLxOtGrPOXFnW7fWy3dlVm3cNv8AVJupdQRI2OUkHwNJh+MBQCBBGkhVEBSxPTy3qsxAJzTnLgpplaRccubasI95tIHXNpTFR5gW7hLNkVe6uHNcAm/aAy6spzyu4g+dMs4ylWztF/AlYvineMuxhmWQoE6DWRv8qjNb5dROsx6KY+2K5BNEZEuFWDXQRbuEG0sK1xTl1QErr0zCut9mBPJdAXu/2Tj9cVFs6j6ZZQPHy3qu7Obp1pPLi/gBXmI9D/d7z/tTLiTnj6qiI8AoHrMN8q6OpUkEEEMVIIKkMM0ggwRqh3/GuiiI+B+WtQcJJraSG28LdZcyW3cKiBiqk5ffMnTTYVZcN4ZevCQhjXmIIBKgyPHNynT0rhh7VshhcbEqCD/9uAZi4VOcHcarp6+FWnBBnJZUuXmYWsz3VdlblhlV5YBxmiDuG31irYWDXb28KuNQ1+xdyTKpJn6REkCfSTVdxHgvcznQZRJLLLCFME6awCIrXNw/URg7e43bfcmZB6aH7ap+0dnTmsd2chAKgsqtOYK0iIJJJ6zG9c4ttm+5sKNOnmOc+8qsDwEXWjKiDTV2VTzRl5C2eDO5AGh1q2w/ZXC5VzlSxBMi8yAZgzCAJiNNh0PvTpG7P3BoQqmEUlmuIqk5lMBYGZCF5SJgg76VoVsOpU93hRBUTmnZsnRf3qmTa4FrG1pNZaz78/sZgdi8Kqtma71IZG7wsoVTv+jquklfRR1JAqeMcFGGvlUV1VkJHeCGJULmJHmQfAeAFaftDg8wAazbuEKwBtuwyZI/VgI0mVZiPCBvrVNxKw5SzcOHdFzBe8Z2fPnQ9D+rBKkx4+uvRSyjhfcXEtuzWOh43Ahh/aBU/Zl+VbdeLIdIM/1lHx3rF9ieEtfc5SFKIASZ0J0Gg31U+lbTC9mrtssRiFUnfKpHL0nn1qUarLPVLI1+LIpGaBP7wPrtVL2m4opVSokI4fNrqqQX0j1+VXt3stde4C+KDADRTbYnXrJu+nToKzXF8M5u3ENq8UUG0HFm4VII5mBAIiTG/wBGpZtN3w1ptr6R8qlMKpOyeIL4S2WnMVB16yJkTuN6udalcAOUUtIlOipAgooooCOaaTTnNMoDC9vm9ug8Lf3sfyqjfjbKmULaUZAhOSTlAYDVideZtRvNX/a1FbHW1bVSqKdY95nGpGoAME+QrL9p8IltEKqQZOYlyd8oVcssoPNO86+lcHs2eFcQqSqTlD3DsL2iNvRTbPMG9wDUCBAt5QPUCfONK7N2nuwRn0IQaIf2ZJX46/lFURx9k2MqWiLpibhd+jZmhRoAVBXbrPSoiX42GsA/S1J1E8uw8OvWal6jmra6W2/xLe/i8zhmzEl1djlPRgxJnTptVjawwN0AQQ0nQz0xI/5RWUbijD6PhuenUnzPy8qVeOspzKoUjYyTB6HbzPzPiZjSzrStq0OMfUncTswLxj9og/8Abf8AKtBwnC+1usMpNpsPGYMYE35IgxPKDLSNNqzuJxneYa7cIiby6Dp7O7+VXt7H91fuArmFzE4dNyI5sRr5+h0qFk50oqFfvrb+yTguNd3iRZuZEW294G42YyMTaDwVXKFgFFEeE9a5sRdwxXvVm7hP0N/9muFlVDd10eJLOsaddqquLcSa1ir120cl1TYgjX3sJazGGBGzdB5713w/aI5GXv5CvCQVGkqWABjdc4k9a6KW256lSv1WElyJ3EuM3Yxd0pmZLy7WLihhhVS7aaS0LIuMCpIOm4kV14nx02mW7btu3d3zfBaxcTW/CXt/eEXQQPFV30qivcTZu89rHeFX98e/kVLhIHU5BselNvY8suV7inpOg05D46GUGoip1GZ3z5L0JdvijK9pFtEKjX8GOT9lfZWzCV/WSo0O0nTaqd+P32tozIo7y1bDwqEA4W4Gt5QwOgASSZO/hpIuY1JzZxOcXNDPMo169dfOoGLdShAIO5UKejZZA/dIjfUQajPLBEbutKS29CViMQXxDszZi94FmgCT3aQYUADVnOg1makXWAEnSeUepB/I1FsFWa4dDBQiDs2UA7HpFT2t6gfP4gj8aqYriP8All7yRw7EYhSWs98skSbaudZ3QhSGgtqhn3vnFwmLvlyUV7oEW2BFxgotmVbNbKssQdSdiQZmr7sgcyEAxzmJVGJzCzcIBYSssxfSNVFYy/xC7Yu3BbuFJZSwVis5lFwHTWOaJqVvsaqNtNqLjJpM0OE4szicqzodHxH0lDDe8ejUt++XiQBExGbqMpkliTppvtWR/TiPdDbEaA9dQNG2FJcxTtsboMdM0ffU6WTOyrTe9T5musYhkACkgKCoU8y5TMrlaRl1OkVIwU3bmVjbEAGf0fDtu6L1t+Lgz5VhBcvf70/F6veyFzLiPazlZWXUkSdCslgY5gupBiDvUOLKxs50+9KeUuW5pr3Dz3ebvY5syBbNpM2f9oe7UEnKgaZ0FVONhVbUkW7pXWASyahoG2isPiBVxdvIFcAybdsqCCh5DaVBk2znKTOWI8PCFjcQ1lzcRbdwC5zZlLSzpcK8pImIcfAb13owWmWrwM904tx0+O+7fiaPsBfQK5aAVuLzDeSxCoT4Gdq3eMtrmkgyRGxIAUzJG25HyryzgTNib6/q1Kmw4hXVdC06AlQZjwEAR1B9acK0Eicuu1UR7Fpjqlgi4MgFSpLBpEwIJXQmQNBpsNKsa4rcWdBr6fD8BSXMai+8yjSdSBp4x8Kk1FPcw7Pgb9tWFtl75VYfQIZijRB2GUxFYLiVvKLJPEjbleaLbubm0tlhcg0aPGa2icbsW2xYZlIcpcABnN3lsWyoHXW03zqm/irBxy4CB/8Aig/fVWSVfD8TYGJRrfELhKkZUay3MZghmJAgyB0r02zczKG8QD8xWHThNn9ngyrdP9nVYPQyNta2+Es5baqdwADURDH0tBFFXII7imRT7lMAoDz3tJilOPJZsqoVBbwCAkn5zVVxrEres2lt3BzXnOeGgMWVhoFaYAXYGfnB2nDNcxDhSR7UkgjlUEgkyZPoJMCYqhyOMOkAgm5mWDBiDBHVdt9K4JLi0eM61Sm5bbN5+A+12fUlA1zKTce0eW+xXIGjTuJJMDToDJ2p1ns5bYKRcYl7b3Aot3N7eUFJKKPpav7oikS8yBeZiyl399oLMACx8MoHvf8Aimd+31m6HdgPIwDKr4KOZjvV9SOivvI6Hs1bhmDFgLSXQe5uwyuSPrCAOUz1zdKkP2WVWYHvOV0TTD3RyuFObmu6akiNuXfWjA8VW0Dnsrd5pJuM2mmiwu7HXQGFG+tdBxAv3WW1aXvkxUAnNka13hReaJUi4CZ3yDbap1eBpo3HWvC4lRxLBm1bv24aFug6qV0yXFDESY3AmSNd6suN3Pbg+OKsMB5A3STHh7VPWa5X+MlrDlLVgd5gkxiqUDc6XFD2zpPdgbA9etS7GRsVZfKpDGzcAKhlK3bVtoyQARmcwdNIjaq6cs5ytcyc2x+NuWlxBuFLQIKKzM91c84aygzZXGUKVnTU+HUwbNwRbGdT7E2TmW4TnZswYjNAuQAFUaSW5YiLxeNXHGTu7KqVXVbQQlossdZABlzULDY0nPnuC2FynNkL6QCsiYAkk5umWrKXIp2t50/oQr15SkwpDLZVj3NyQbYZnKmTzMe6DHXMGMAVxv27Ra4wtooNy1eAGHZRlUL3iaoYt588oSSdTOpqbib1y2/dOYlc4mJUjcEQBlEAjymehrph+MX7UlGAYoRIUHmVpUAHxBqdSTFS6lCWllYLUZctq2yrcvMCbQEm6Myq2YA5QG5Z92AOlV2J7yO7VUjuXsOMilsgzFiWMTcJkBhB23O+nv8AFHe/hyxBzOj3VMx3b4SwWkBxCd666QNbm+pBo8E82rUhjee3dF0lGkXXsu1tSCdXL92QIGu1MvkbYttJ54khbTuzOVMd2v0VGipcCyEEST8TFSsQCp1BBzAQQQdWjY+f3VFwD3yIRWzPhbVoAifbIQLq8wjP3dxQc2ysdSCauEwlzEL3pdWiSczAHQhyQug95htpLegNGjzLqliWVu2ROH8RazmyKjZSGGcOYZLa/UddOSkPELdtkDLbYq5L5rVxtBaKINLoDCcrQAIOs6RUm3wJ+8VDHMM09PpwJOkkKT6MOlQsZgDbaHRcxUP0OhE6mNxsfCKZaMyq1ae6E71cqt3dpmW1cAHdyr3LjAgtL6hQsKdCM5GtLeW0wf2dtcyIo9jb3UkudzBII1GpjWkwSRdtEqMouW86lREF1zAjbbpqPx0yYNMltmS0t+bgVCiguAmYcsLOoMMASJgbyLLLNNKtVqLOUjPjGWw5Pd28puh/1FnRVVVA8AdNtj8Yppxo5QFVId7ki3bTnuXGaJTWNdiY8DVnxpbYspyol8ugIAKnIVZZIO3MvxEVngwI9Z032iR5iI0/8VDZwuLios03IuGx7y5JEuuVtJEZcv0iTMdSafjOJWnt93zFhkKk5d1GVc7KBmMMwEn4eFVhMWyOuUg5WUidYgypGkkabSdo0rtiLru19HXNlLANsQkDmYFs9uCZ5hOgIMVMcnO3pOerU9sFr2Pxn6PfzsYXIyHQnZj0UE+HSt//ACnEQEfx1S8Pvt15jh8TrB1JDnTUAFhAnx3rS/ygD3XZ5KFEVbZMQ0EO4KhipELBBBG4G8wmbLOsknFywjQ3O1yKcpUz1EOD8cyCsn2iw1m+z4hvfa4FhjqLfcoAFH1Qyt/eqJjsdmIIJJygFj1IEEjrGgidaMLiiRkYFgddiYjxjYRU6jpSu3Kt1beUT+zeHQYvDkKCCtxdQNCsFTr1lmr01TXl3BMYFxlkDbvCJ8ijEfaq16qRUxZ6FN5Qi0s+NNJptWOh0ormDRQDLlMHSnNNNNAeXYpf1svkS6LqMG7wHN3jHOkAq+hGm8iqzE4cG4wtEuBIDZXjKseInw5eumu1XvHbXeLdSY1BHkxyQaiWcIVuXSWHPdUAeChQAPXT7KwSuM8jNUs+sSTZS/oLb5TsG90k+Wkczfu+6sU8cOefdOmugJJLb5TGp8X6aAVf21ll1/buPgBT+EYcl7Gh926TodNVAnw2rn1z8DP9lx9plBh+CsXBuW7mQTyqvkYAkiNYk7+tXGGtWlyj9GyDM6tocwtEcpDK2rlgpYgCdQZ3rYrgvI/I1X4rhz5mhHOg+g35V0VWceRNGx6vhIorLggTayt3TZuUx36n2WUZzFs5n5dpNNusRb5EhzatxAA7vEad6wmZ91AOgyyKvDwx5Ps33H0G/Kl/im5/Nt7x+idqt18/A09n2xqZibGBa9bVwVFs8oYnLmZZEAbkyp0AJ5Z6aSBwIqpF0K1llNtxna2QrRPMy6CYOoK6VsOxPDXs27K3FyODdOWVJgm5ryk/WGvnVh20wjXMMyrGYhgMzBRJAjVjFXjq0auZmXR1NVNWpmE7QkFS0El21c3FZgTbuW1QqqwF9pI189oAr8IuV1lQ4D9zkaSrXEkw37sD47Vc43gbHvJa1BNgib1se4Dn+l6etPXhHPPeWIGL739fb/VkGT72+u1cXOpngaJ2VKctcm8nPC9q2AQC2uXM5Cguim3bTIbeUbAFAw1ImdBNPudqTHeFQRlZ8ktonLlI1jTL9reNMtcEjIO8s6NemLqnS5OXb11rnb7M3CsZrc/o5tGCx5yxI2XbXf7KuqtXHA7KhBczliOPkow7tAVVdY+lfBUOPACQY6ECPKrFgq2UGPbjD7DRiCcwn6JiI860b9kLpVxyy1uyBy3ozWyC21o6bwa7Xey1wuzaQcTbvj2eI91VAcGLXvbxuKq51fA5ztKM3mXzMnbsZyukFmux1ymxmkeYaB6edcDAUkLp3BvxPSSMm3SNG89q2+G7JuGtncLdvXD7K8DkuiMolNwSflXG12BuhEBacuHey0Wn1LGQwmNBrp18qZqsorC2T4erMfdtQGG4VbfxW/Op9K6rhAGyxobww5+CllbbflA+Nax+wtwqwlpa1atyLX0rZ97W4NDrp9tdz2Lcsx5xN61eHsk07uAw/XCcwnXpOxpiqW7Fbez8zHYSxmyaRmN7bo9mYA9YmuRTlzAa9z34HmTDL6QorfYPsQVZSe8OW7cuxlsiRcEFP13rrTU7AwFEXiFtPZ3sCQ5mTznUdKaKpKs7ZfhRhjh1BYRovdRJ+hekN6HfWttgOFPcAXv7v1ASzHlM6MQQzjXYt4bV1PYCVIi7rbt2yS9oH2WobQHm/OtHw3gbowOgEgmXk6eACAa+tXjGomT2ejFd2JRf/T3/AHg/wrv/AMiuifweJ1Yf4TD77prcZaQ2614RXs9L2UZKz/B3hzvr/ZH5mrHD9kLFpXyj3lK7LpPUab+dXiWwKcRTBaNGnF5SR5/xLs8tpe9tnmtsj6ge6rqX2/dzVvbbSoPiAaoeMWAcPdB27twf7pq14VczWEJ+qB8tKY3OqWCSBSlRSA06pA3LRSmigORFMyeVdJpQaAqrvAlJJzXBJ2DKAPTln7afb4Mo63T/AOqw/wD5IqzyzQF/1NRpQK88GU9bv/7F7/PSrwNP958b94/e9WIFKBTCBCXhNsdD8Xc/eaR+D2juin1k/jU+imECs/iGx/NWz/ZB++uicEsDa1a/w1/Kp9LTCBGt4NFnIirO5VQPnArocOCIIkeBAP311oqQcFwqjYAegAp+TzNdKKAZk9fnR3fr8zT6KAZ3Q/0TQLQ8KfRQDO6HgKBaHgKfRQDcg8BS5RS0UAkUtFFAFEUUUAUUUUAhNANBFAFAUvGrM2rq/WRxp5qfH1qbwZgcPaI2ZFYf2hP40uPTY/68q48BTLYC6QpZViQMoYwBJOg2+FQCeKdNMFOqQBFJSzRQHMUtJSgUAopRSRThQCiiKSloApaKKABS0UUAlLRRQBRRRQBRRRQBRRRQBRRRQBRRRQBRRRQBRRRQBRRRQBTXWadRQHG5h8ywxMfI/OlywAAAANB6DaulIRQDAtOpQKCaAKSiigGUClooBSKUUUUAsUsUUUARRRRQC0UUUAUUUUAUUUUAUUUUAUUUUAUUUUAUUUUAUUUUAUUUUAUUUUAUUUUAlFFFAIaKKKASiiigP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8" descr="data:image/jpeg;base64,/9j/4AAQSkZJRgABAQAAAQABAAD/2wCEAAkGBhQSEBUUEhQWFBUUGBgWGBgYFhcXHBcWFRgXFxUYGBoYHCYeGBokHBYVIC8gJCcpLCwsFx4xNTAqNSYrLCkBCQoKDgwOGg8PGiwkHyQqLiwsLCwsLSwpLCwsLCwsLCwsLCwsLCksLCwsLCwsLCwsLCwsLCwsLCwpLCwpKSwsLP/AABEIALUBFgMBIgACEQEDEQH/xAAbAAABBQEBAAAAAAAAAAAAAAAAAQIEBQYDB//EAEwQAAIBAgQDBQQGBAsHAwUAAAECEQADBBIhMQUiQQYTUWFxIzKBkUJSobHB0RQzQ2IHFRZTVHKCkpPS8CRjosLD4fGDo9QXNHSUsv/EABoBAQADAQEBAAAAAAAAAAAAAAABAgQDBQb/xAA0EQACAQMCAgcFCAMAAAAAAAAAAQIDBBESITFBBRMUIlFhoVJxkbHhFTJCgcHR8PEjM2L/2gAMAwEAAhEDEQA/APZaKU0UAlFBNJQC0kUtJQCRSiiloBIoilpYoBsUsUopwFAMiiKfFJQCRRFOoigG5aXLTopYoBmWjLT4pwFAMCUZa6RSRQHMrTStdoppFAcooiukU2KAZFEU4ikNANiiKruI8TdLgRFXVQ2Zs0STGUZevXU9a7YzHhRCshuHYEzt7xIUzA8fMVGQSooiuWCusyAvlnX3ZjQ7ida7RUgYRSV0pIoBkUlPiigOsUuWliligGFaZNQO01zLhLxE+74x1A36V5pxjH2rhXubRtACDNwvmOmvl1+fSqSngzXFwqK3PWi4o7weIrxI2wdwD8BTTh0+qvyFV6x+Bg+1P+fX6Ht+ceI+YphxKDd0Hq6j8a8T7hPqp8lpwsL9VfkPyp1jIfSjX4PX6HszcUsje9aHrcT865Nx/DDfEWB/61v/ADV5AEHgPkKdFR1jI+1H7Pqes/yown9Kw3+Pa/zU8dpsJ/SsP/jW/wA682sWZw/SObWNjmB8f93vpGaNazOGxLknmY+RJGkiTvv0+NTrfI9ChUqVVlrGx7ce0+F/pNn4XFP3GuX8r8H/AEm1p4NP3V4m2JbvABcbfUSdPKK1WEc933zOcrquQgKxLKzCCXtiCczEHU66nQVDm0stHWfWJpRwehHtjg/6Qn2/lSp2wwhMC8pJ0gK5MnQaBfGvM+NXhnRQ5dfaQYQRkNufcUTOfrOq1DXH3FazbDxbe/azLCaxcVhzZcw1UHQ/jUqeTzql9OnV6uSR7Ae0FkdX/wAG9/krk3anDjdm+Ntx94ryC7aGY6Dc9B40gUeAprZnfSsk8aV8T109r8MP2g+MD7yKae2uF/nU/wAS0PvevJqSaayr6Vn7KPWf5bYX+dT/ABLP+ekPbnCfzq/37Z/568nmgNU6yPtWp4I9Ubt7hfrz6FP81NXt7hyYXMxOwGST5Dmryw12wTkXUP7yj5kCo1MldKVG8NI9BP8ACZh+lu8fgn4vRY/hIsu2VbV4mJiLe3TQPJ+VYW4thGIKYiIaNE1FskOd9QNNemu9WXBsAtk9+t7M2VlCqjKWI0AJFzUZoMRuBtFTlmqjc1pTxPh5GrtfwgWmu913V0NJXXuokCd8/hVxwnjSYguFVlNsqDmy65gSCCpOmhrzzjXAUW3cuPcLPq2oUCNkUIo00jbX1o7K4l1uOqNE2zGU3FkqD4glvGIHrU95bmlVpKpok+PDgXl/jyX8SAk8vegag5hmtCdNvcHrPSKtixRZVFI+l7Q2yPMAW2DH1IrD4XHo+KRlzKxJXW2uVuUn3g0zoumXrvWw7y8VAFtukEI/37VSMjXCWpZLDhWKuO5AMW12EDb1iauK44O2yoA7Fm6yZrvFdUWGxSU6KSKkDaWiKWgOtBFMD0F6Ape2rxgrvnlHzZa8siSANSTA9ToK9L7dXP8AYmHiyD/iB/CvNAeYeo+8VxazPB4XSb769xIv8Nup79tlgxqOvh6124XfFpmZgQSjKrgKxtuYhwrEA9RvInSr48Qsd1BAIGGRTFs6PnYEidjqBm/Kn2buGS8Str3b6BZAbkNoaavEls2uw0r0o2sFxUjJ1SUlKnOP5/T6FZhsQ1zD3LVtXe5mZ3cD9YGIy5yLgjY6MG8utVGJwj22y3FKN4GJ/wBa1pjjLBtqGtzCYrLoghmuShkNOmunymqftTiw122VEeyVT7u4A+qSNiP+1c6tulFywyayTgu8m14fz9SpvXMqk+AqBg+JlnhyLQnc27j6SANLYPiTrGgqZicK7WLjhZVZBOZRqMpOhMnQjYfcap7SgW1MQSXnbWGI6elYopczb0fbwnBynHO5efxmpt93+lKEeQwGExHunOJMxJg7CDzDwoXjrtH+2vJiZw20gncxOwHT3vKqgYVyhuBZUGJkbgFtpnYb1KHZ+9JU5AQxQyxIDLlkFkBA95SNevjpXReSPXjFRWESR2ju5ZGLuTrp+jIIhc2+fXXTp4+VQv49uhWAuMZEwcOjSxBbdrxKklyM2sRMHakXgV0kABTImefSc5EjJMnu20AO4+FcT5RUMnCZMwXHbl+6O8EBSyqOUHUKrEhRp+rWp2MuZcjn6Dq3yM/hVRZSMUsMqBhZOugGa1ZJJ9SW186teKpKsgIfUCVIIOh2Mx18apJbnhdIQ01YyQzG8UIvXlCe5dupv1S46+H7tR240w+h9tVl7iJZ3f8AnLlx+n7R2c/a1c2vkwCfPpXTSjerSg99JajjZ+p9tOXizHZB8zVMb2u/prSd7+9v5700onstD2UWv8en6g+Zo/jpuiiq1iPoz1+QpusiATqNACZmY29D8jTSiezUfZRZvxd/Bab/AB086QD6eFQrjsxK6swJlY1WJLaDUAAGuLIxUtlbKoktBgD16xufAa00ot2ej7K+Bsuz3FbuIW8mW2zJDICluc98uHAzDXMAwjyNTsTj0TPbEjIbmUhgF5+sbaVluEi4iBiilTcS7zJqRbkKwndRmePVvE1ecJ9p7AJbGl1VZbWZphyBBaPpDWNMq+FU54PPuaidTEHh8B5xveszjYtprOwFXvY+1ba8wuW1eBK5rbuVOoMFPd0PxqhM53J+mxfQfXOcan3tGGtWHA8f3N9X5deUly6gBvNNRrHlrr419Dp122F4Hh05ulfJy8fmSMTwgYdZK/q77XFiVATNmEAiYyKFjpO+lelcOaba/KsdiUNy3j1ZFzrlcKHkQAje/OzBSTr1NabstezYdZ3gT6xrXz0eJ9xgtQKWliiugG00inkUkUAyilooBIpppTSGgMx2/eMKo8bqj/guH8K89I1mvRu2qg2rcgEK1x4IBEpZcAkMCDBcHUGsZaxOblt2wGksIWyvKFJiFtCSDrPlFcX97J4l/FSqbvkchbGk4gLI1BZhlbSJ193eT4beFLctKGj9JtGfqszbAZtidJJg+WtTbmJeyPaW4KgSf0gLrDmYWBrpoPq+dQbmNvhipuvKzMXGjQSdZ6fhWvtlTxMThTit16P9x9oIZm+Bqd9CR9GJJ+Omv7u9R+PoLdtCD3ksRKiAzQJyjMTl0nrHiSas7LXkeXvAgBiV74sT7J2HLP7s/CsiLUXFmSdJMk5iJBM9PQbVSpcTksNkySjH7v8APiyPdkhmeCY0GsLrqB4nx/OldfZoPBro6D9ow+Hzrpd0Vx4ATGnXSR1H7uwnqaZeHIv9a91B/at4afEb71xjwPW6P/1v3nQWBbuN3hRxaNslRDK5dA0LOhyyQSRuPOr7Em0kNGHysdCVUAhi4LZmygwAGOswOpKiqrgmIw9rmvg3JIJQWbdwFAWD22N7SHUgjKRqOYwIq2v9uEuKUfDhF7t1RlCXWS4Qq2myvkDZRPNmzfM10WDcyFjjYdVT9KwtuCOYFJKqLgJMNrOeTsNE1BBFUWIsIoUpcDzMxkMRlI1R2Gskb7oSJBBOwPbbCy04a7DZSALdgBCEKmCt5W94q2YQZXYGDWV4riVuYi5cRMiOVKqQAQAiIZCyJJUtp9bqZJh4JWTjiG5rWp9y0Y1iRyzHjFvfyq0vKMh9V+1gPxqjxre4fCyPLVb2MHp9Her7FCEfy/BgR91c5Hi9J7Tiyxv3cO9hfYo1y5bVLspEgqCxDKQ2bN13HQ6UxcWkk/o9rVxdjKYzqoQHLOUcoGkQdzrrVTZxRWAeusT4/V8P6v3VNR5EjUf60PgfKmowSuq3HOx1DIBC2bajLct7H3Lzi5cGp6sAQd12EDSlxHF3WSEtaG02ttfeRsinygH08ZrnUbH+439Un+6Vb8KjUyI3VVveTLS1xRTbK9ymcNcSSilMt1puCBLHMMh9ZiOpxJb6gsioYKBwtu4uZEF1VDSDycoEj68b1W2veuRpzAj4ov4g1oTxq1GZwzELuXvZhoSwnPsfKKsp43NdCu5VMTljGCltXr9mVZAuYm4AQ2guKqMRMe9kM77inHA4m8QqglbiqtslXKoCjKTaMwscuvTux4CjiGNR3UoH2nMQ0EGIAJdtQc87bjfep1ni1oWwuQ+LA2A6ltOYe1Qk8u7A9NBGpzwXhXxXlqlt+ZCxXthcdnCNDBUaWY6EgZoEkszCTrO5qHw54xCkwR3ls6iRDZZkHQjfSrO7j7MCLMmDqbXdAGABC2iS2snmM9JqswthCWDOUYW0KjLmJIz7xsZ7sf2vKoyYZLvbPPPP9lji7YS4QTsFUllCyyezMnMZ/VnTxnUxJZbxQVgQ4EEGQ+U/3l1HqK0/Z/guHxAdrlvvIdgrHPblS7PAUNoAbkDU7Ejerf8AkXg/5gf37n+avWoXkYU9DRoq9Fyr1FWi0uBwwtxDjSGPLi8KCTNsg5cwZgVjMIue8QCYqZ2BxgNkqZkE7xsTnXbT3XWpS8LtC13QT2YBXLmfYggic0xBI361V9kcGLOLu2l90GQPCdAPkteY+Ox9Gs43NtQaa6kVzzmrEnQ0lMFynZqAKSnf66/hRQHI0URTaAzva8A92pOWUva6afqxrJA6+NY44O0ksXS5A92VM5hoQIMkT8xWr7ZIWICiSLT/APFctDrWUwOAdXJYZRlYSQr6+AE7+fSub4nj3m9Rd3Pmdzaw5gxYQaGFYgawYPLJ8wSRvXHFXsOsgLbbOS3IVOSOgzLyjXYacvpUm7YLM3OG97azbUGbYUcvQGWG3SajYm65Yg3UyyGnNh1OYIqkkZ+kRvsBUGaey4L0FGPtXGhUykJeIy5BvZcc0CSNPGs5fs8+YE6NBBiNQsZRuTrJrW4i93jSb/eZUuwC9jrZuZoCOWOy9PHwrKXhr/b/AORKiQmu5v8AzgQr6ybw8l+8UuDdbqkIwOW7d0CxGe4WAhNBoyiBIB0FSLJdu/tW7aO7+4Ssv3jKgQKZ05lEf1jPSLLguCNtM+W/auG3mCiy36wlWyEFSQZHrIq8Fk32LUYNZ5lb/E7Ho3+G56T0HgCfQGhuAvqSLmm8Wbmm2/huPmPGtWzgoA3e5gbeWVPiyXCRl1GQ/Ksn2mu3la2bAZgbWe7mVTluCA8SBEgDl19zTer4RvUk+A5uAN17wetm4NZKgfMEeoimHhwUe8duqEaQWnU+Ck1e2rCsqMe8VzafMA7D2vd2msxDAQL3emNtBOgFdnse5BvGFt5gGJDlT7QybnKAubSIg6RU4RGtGHxzrJQBpS23MQYIz3m3mAZu/ZUx7SzI6k/Pf4V2xuDcC2j2yt2DnJYHOdCzFdeaSfUdJqTxXFteYNcbUQoMACBmKrAgASx1rlM8jpCUamIriRGI0VogqOg38dPtNLaDq2nNPXy8GHX1GvhO1dyuh21jQbEdIjpqSI8eu1cdg0dAPOJI+BBFczy86WTbF8N5HePLxHiKTFLKkfWDD5qT+FcracwnyPz6+uhE+dSbugBgmDrGpgqwJA670KY0y2I+FaWJ+slpvsafwqTXHD4RDbBN5rbgZVy2nuK6qAUaUUwSSRBiI9JscHgbBtyz3ncGDz27I+gZQXcrFSM+pEz4aGpwaI2zqPOpL3srf0NegI9GYD5AxVnguzHeWw4Y8xICjOxgBjmJziNUbTfSfKufEbNlTFvvRyZtT3oLZmAWbbwGiDvAESZMVGbjF21aFvImS4GnvLRnfWGzNIBE6KSKsvMvC3xPE3leTIFi5afaRqBzM25BMDXX3W+VPwOJTMSZZQSFykbPbzLqfogx8qp7dxRud7aMuiiAzsYMjUlVE7+8NqueEcMuXe8uIihC0gZkUDKCzhFLTAX8qnSa69nGnHVF58j0fsqyxlT3QJEkEiZJmOuwrRZaxPYw6nyYx5yEn7DW2qyPVtpaqUWEVU4W73fEj4XLeb4oyD/qP8qthVJxw5cRh38WZD8Ucj7YozQbdhIqO1qKW1c0BpztViBirSlKUfGloBkUtOooDgwphp5/1/qKbQGR7YYgi5ysqt3QyyyrJN1SYzkDZTWXus1zS9eQiD9K2x19Pvq67en26f1PxNZRn13rg3ufPXtXFVotsSy6lcSSdAM+ugzLrltH6GWI8WmoKWlLc91Nd4F+dTrvZjxrgBQEPgTt08dvnUZ8jG6jly+ZYXbuHSWR2nLcXUOZa4pRAJQZfe3JqjO3pc/6f/au+JXYHTntj/3FpiW9x+//ANN/ypnJ3hJyjwwMwOA767fQHLohmJ2ZOkjx8elanA2+7AFooWIAY902o8DnAB3212rN8NxLWr950OUwATp7sBjufFVPwOh2p9+673GZjzFpPTmuMdQPMzp5RU54YO1KrGmvu5ZJvX7YJAW3pInIOgAMSPEVV8Twdx7me3aL23QryKYZ++50OUZQxAXU7g+eva6kAfW5tP6qyYHxE/hUqzx32F2ySotAZpEibfeZkuSDGU8xzCAcp1NXjLxOtGrPOXFnW7fWy3dlVm3cNv8AVJupdQRI2OUkHwNJh+MBQCBBGkhVEBSxPTy3qsxAJzTnLgpplaRccubasI95tIHXNpTFR5gW7hLNkVe6uHNcAm/aAy6spzyu4g+dMs4ylWztF/AlYvineMuxhmWQoE6DWRv8qjNb5dROsx6KY+2K5BNEZEuFWDXQRbuEG0sK1xTl1QErr0zCut9mBPJdAXu/2Tj9cVFs6j6ZZQPHy3qu7Obp1pPLi/gBXmI9D/d7z/tTLiTnj6qiI8AoHrMN8q6OpUkEEEMVIIKkMM0ggwRqh3/GuiiI+B+WtQcJJraSG28LdZcyW3cKiBiqk5ffMnTTYVZcN4ZevCQhjXmIIBKgyPHNynT0rhh7VshhcbEqCD/9uAZi4VOcHcarp6+FWnBBnJZUuXmYWsz3VdlblhlV5YBxmiDuG31irYWDXb28KuNQ1+xdyTKpJn6REkCfSTVdxHgvcznQZRJLLLCFME6awCIrXNw/URg7e43bfcmZB6aH7ap+0dnTmsd2chAKgsqtOYK0iIJJJ6zG9c4ttm+5sKNOnmOc+8qsDwEXWjKiDTV2VTzRl5C2eDO5AGh1q2w/ZXC5VzlSxBMi8yAZgzCAJiNNh0PvTpG7P3BoQqmEUlmuIqk5lMBYGZCF5SJgg76VoVsOpU93hRBUTmnZsnRf3qmTa4FrG1pNZaz78/sZgdi8Kqtma71IZG7wsoVTv+jquklfRR1JAqeMcFGGvlUV1VkJHeCGJULmJHmQfAeAFaftDg8wAazbuEKwBtuwyZI/VgI0mVZiPCBvrVNxKw5SzcOHdFzBe8Z2fPnQ9D+rBKkx4+uvRSyjhfcXEtuzWOh43Ahh/aBU/Zl+VbdeLIdIM/1lHx3rF9ieEtfc5SFKIASZ0J0Gg31U+lbTC9mrtssRiFUnfKpHL0nn1qUarLPVLI1+LIpGaBP7wPrtVL2m4opVSokI4fNrqqQX0j1+VXt3stde4C+KDADRTbYnXrJu+nToKzXF8M5u3ENq8UUG0HFm4VII5mBAIiTG/wBGpZtN3w1ptr6R8qlMKpOyeIL4S2WnMVB16yJkTuN6udalcAOUUtIlOipAgooooCOaaTTnNMoDC9vm9ug8Lf3sfyqjfjbKmULaUZAhOSTlAYDVideZtRvNX/a1FbHW1bVSqKdY95nGpGoAME+QrL9p8IltEKqQZOYlyd8oVcssoPNO86+lcHs2eFcQqSqTlD3DsL2iNvRTbPMG9wDUCBAt5QPUCfONK7N2nuwRn0IQaIf2ZJX46/lFURx9k2MqWiLpibhd+jZmhRoAVBXbrPSoiX42GsA/S1J1E8uw8OvWal6jmra6W2/xLe/i8zhmzEl1djlPRgxJnTptVjawwN0AQQ0nQz0xI/5RWUbijD6PhuenUnzPy8qVeOspzKoUjYyTB6HbzPzPiZjSzrStq0OMfUncTswLxj9og/8Abf8AKtBwnC+1usMpNpsPGYMYE35IgxPKDLSNNqzuJxneYa7cIiby6Dp7O7+VXt7H91fuArmFzE4dNyI5sRr5+h0qFk50oqFfvrb+yTguNd3iRZuZEW294G42YyMTaDwVXKFgFFEeE9a5sRdwxXvVm7hP0N/9muFlVDd10eJLOsaddqquLcSa1ir120cl1TYgjX3sJazGGBGzdB5713w/aI5GXv5CvCQVGkqWABjdc4k9a6KW256lSv1WElyJ3EuM3Yxd0pmZLy7WLihhhVS7aaS0LIuMCpIOm4kV14nx02mW7btu3d3zfBaxcTW/CXt/eEXQQPFV30qivcTZu89rHeFX98e/kVLhIHU5BselNvY8suV7inpOg05D46GUGoip1GZ3z5L0JdvijK9pFtEKjX8GOT9lfZWzCV/WSo0O0nTaqd+P32tozIo7y1bDwqEA4W4Gt5QwOgASSZO/hpIuY1JzZxOcXNDPMo169dfOoGLdShAIO5UKejZZA/dIjfUQajPLBEbutKS29CViMQXxDszZi94FmgCT3aQYUADVnOg1makXWAEnSeUepB/I1FsFWa4dDBQiDs2UA7HpFT2t6gfP4gj8aqYriP8All7yRw7EYhSWs98skSbaudZ3QhSGgtqhn3vnFwmLvlyUV7oEW2BFxgotmVbNbKssQdSdiQZmr7sgcyEAxzmJVGJzCzcIBYSssxfSNVFYy/xC7Yu3BbuFJZSwVis5lFwHTWOaJqVvsaqNtNqLjJpM0OE4szicqzodHxH0lDDe8ejUt++XiQBExGbqMpkliTppvtWR/TiPdDbEaA9dQNG2FJcxTtsboMdM0ffU6WTOyrTe9T5musYhkACkgKCoU8y5TMrlaRl1OkVIwU3bmVjbEAGf0fDtu6L1t+Lgz5VhBcvf70/F6veyFzLiPazlZWXUkSdCslgY5gupBiDvUOLKxs50+9KeUuW5pr3Dz3ebvY5syBbNpM2f9oe7UEnKgaZ0FVONhVbUkW7pXWASyahoG2isPiBVxdvIFcAybdsqCCh5DaVBk2znKTOWI8PCFjcQ1lzcRbdwC5zZlLSzpcK8pImIcfAb13owWmWrwM904tx0+O+7fiaPsBfQK5aAVuLzDeSxCoT4Gdq3eMtrmkgyRGxIAUzJG25HyryzgTNib6/q1Kmw4hXVdC06AlQZjwEAR1B9acK0Eicuu1UR7Fpjqlgi4MgFSpLBpEwIJXQmQNBpsNKsa4rcWdBr6fD8BSXMai+8yjSdSBp4x8Kk1FPcw7Pgb9tWFtl75VYfQIZijRB2GUxFYLiVvKLJPEjbleaLbubm0tlhcg0aPGa2icbsW2xYZlIcpcABnN3lsWyoHXW03zqm/irBxy4CB/8Aig/fVWSVfD8TYGJRrfELhKkZUay3MZghmJAgyB0r02zczKG8QD8xWHThNn9ngyrdP9nVYPQyNta2+Es5baqdwADURDH0tBFFXII7imRT7lMAoDz3tJilOPJZsqoVBbwCAkn5zVVxrEres2lt3BzXnOeGgMWVhoFaYAXYGfnB2nDNcxDhSR7UkgjlUEgkyZPoJMCYqhyOMOkAgm5mWDBiDBHVdt9K4JLi0eM61Sm5bbN5+A+12fUlA1zKTce0eW+xXIGjTuJJMDToDJ2p1ns5bYKRcYl7b3Aot3N7eUFJKKPpav7oikS8yBeZiyl399oLMACx8MoHvf8Aimd+31m6HdgPIwDKr4KOZjvV9SOivvI6Hs1bhmDFgLSXQe5uwyuSPrCAOUz1zdKkP2WVWYHvOV0TTD3RyuFObmu6akiNuXfWjA8VW0Dnsrd5pJuM2mmiwu7HXQGFG+tdBxAv3WW1aXvkxUAnNka13hReaJUi4CZ3yDbap1eBpo3HWvC4lRxLBm1bv24aFug6qV0yXFDESY3AmSNd6suN3Pbg+OKsMB5A3STHh7VPWa5X+MlrDlLVgd5gkxiqUDc6XFD2zpPdgbA9etS7GRsVZfKpDGzcAKhlK3bVtoyQARmcwdNIjaq6cs5ytcyc2x+NuWlxBuFLQIKKzM91c84aygzZXGUKVnTU+HUwbNwRbGdT7E2TmW4TnZswYjNAuQAFUaSW5YiLxeNXHGTu7KqVXVbQQlossdZABlzULDY0nPnuC2FynNkL6QCsiYAkk5umWrKXIp2t50/oQr15SkwpDLZVj3NyQbYZnKmTzMe6DHXMGMAVxv27Ra4wtooNy1eAGHZRlUL3iaoYt588oSSdTOpqbib1y2/dOYlc4mJUjcEQBlEAjymehrph+MX7UlGAYoRIUHmVpUAHxBqdSTFS6lCWllYLUZctq2yrcvMCbQEm6Myq2YA5QG5Z92AOlV2J7yO7VUjuXsOMilsgzFiWMTcJkBhB23O+nv8AFHe/hyxBzOj3VMx3b4SwWkBxCd666QNbm+pBo8E82rUhjee3dF0lGkXXsu1tSCdXL92QIGu1MvkbYttJ54khbTuzOVMd2v0VGipcCyEEST8TFSsQCp1BBzAQQQdWjY+f3VFwD3yIRWzPhbVoAifbIQLq8wjP3dxQc2ysdSCauEwlzEL3pdWiSczAHQhyQug95htpLegNGjzLqliWVu2ROH8RazmyKjZSGGcOYZLa/UddOSkPELdtkDLbYq5L5rVxtBaKINLoDCcrQAIOs6RUm3wJ+8VDHMM09PpwJOkkKT6MOlQsZgDbaHRcxUP0OhE6mNxsfCKZaMyq1ae6E71cqt3dpmW1cAHdyr3LjAgtL6hQsKdCM5GtLeW0wf2dtcyIo9jb3UkudzBII1GpjWkwSRdtEqMouW86lREF1zAjbbpqPx0yYNMltmS0t+bgVCiguAmYcsLOoMMASJgbyLLLNNKtVqLOUjPjGWw5Pd28puh/1FnRVVVA8AdNtj8Yppxo5QFVId7ki3bTnuXGaJTWNdiY8DVnxpbYspyol8ugIAKnIVZZIO3MvxEVngwI9Z032iR5iI0/8VDZwuLios03IuGx7y5JEuuVtJEZcv0iTMdSafjOJWnt93zFhkKk5d1GVc7KBmMMwEn4eFVhMWyOuUg5WUidYgypGkkabSdo0rtiLru19HXNlLANsQkDmYFs9uCZ5hOgIMVMcnO3pOerU9sFr2Pxn6PfzsYXIyHQnZj0UE+HSt//ACnEQEfx1S8Pvt15jh8TrB1JDnTUAFhAnx3rS/ygD3XZ5KFEVbZMQ0EO4KhipELBBBG4G8wmbLOsknFywjQ3O1yKcpUz1EOD8cyCsn2iw1m+z4hvfa4FhjqLfcoAFH1Qyt/eqJjsdmIIJJygFj1IEEjrGgidaMLiiRkYFgddiYjxjYRU6jpSu3Kt1beUT+zeHQYvDkKCCtxdQNCsFTr1lmr01TXl3BMYFxlkDbvCJ8ijEfaq16qRUxZ6FN5Qi0s+NNJptWOh0ormDRQDLlMHSnNNNNAeXYpf1svkS6LqMG7wHN3jHOkAq+hGm8iqzE4cG4wtEuBIDZXjKseInw5eumu1XvHbXeLdSY1BHkxyQaiWcIVuXSWHPdUAeChQAPXT7KwSuM8jNUs+sSTZS/oLb5TsG90k+Wkczfu+6sU8cOefdOmugJJLb5TGp8X6aAVf21ll1/buPgBT+EYcl7Gh926TodNVAnw2rn1z8DP9lx9plBh+CsXBuW7mQTyqvkYAkiNYk7+tXGGtWlyj9GyDM6tocwtEcpDK2rlgpYgCdQZ3rYrgvI/I1X4rhz5mhHOg+g35V0VWceRNGx6vhIorLggTayt3TZuUx36n2WUZzFs5n5dpNNusRb5EhzatxAA7vEad6wmZ91AOgyyKvDwx5Ps33H0G/Kl/im5/Nt7x+idqt18/A09n2xqZibGBa9bVwVFs8oYnLmZZEAbkyp0AJ5Z6aSBwIqpF0K1llNtxna2QrRPMy6CYOoK6VsOxPDXs27K3FyODdOWVJgm5ryk/WGvnVh20wjXMMyrGYhgMzBRJAjVjFXjq0auZmXR1NVNWpmE7QkFS0El21c3FZgTbuW1QqqwF9pI189oAr8IuV1lQ4D9zkaSrXEkw37sD47Vc43gbHvJa1BNgib1se4Dn+l6etPXhHPPeWIGL739fb/VkGT72+u1cXOpngaJ2VKctcm8nPC9q2AQC2uXM5Cguim3bTIbeUbAFAw1ImdBNPudqTHeFQRlZ8ktonLlI1jTL9reNMtcEjIO8s6NemLqnS5OXb11rnb7M3CsZrc/o5tGCx5yxI2XbXf7KuqtXHA7KhBczliOPkow7tAVVdY+lfBUOPACQY6ECPKrFgq2UGPbjD7DRiCcwn6JiI860b9kLpVxyy1uyBy3ozWyC21o6bwa7Xey1wuzaQcTbvj2eI91VAcGLXvbxuKq51fA5ztKM3mXzMnbsZyukFmux1ymxmkeYaB6edcDAUkLp3BvxPSSMm3SNG89q2+G7JuGtncLdvXD7K8DkuiMolNwSflXG12BuhEBacuHey0Wn1LGQwmNBrp18qZqsorC2T4erMfdtQGG4VbfxW/Op9K6rhAGyxobww5+CllbbflA+Nax+wtwqwlpa1atyLX0rZ97W4NDrp9tdz2Lcsx5xN61eHsk07uAw/XCcwnXpOxpiqW7Fbez8zHYSxmyaRmN7bo9mYA9YmuRTlzAa9z34HmTDL6QorfYPsQVZSe8OW7cuxlsiRcEFP13rrTU7AwFEXiFtPZ3sCQ5mTznUdKaKpKs7ZfhRhjh1BYRovdRJ+hekN6HfWttgOFPcAXv7v1ASzHlM6MQQzjXYt4bV1PYCVIi7rbt2yS9oH2WobQHm/OtHw3gbowOgEgmXk6eACAa+tXjGomT2ejFd2JRf/T3/AHg/wrv/AMiuifweJ1Yf4TD77prcZaQ2614RXs9L2UZKz/B3hzvr/ZH5mrHD9kLFpXyj3lK7LpPUab+dXiWwKcRTBaNGnF5SR5/xLs8tpe9tnmtsj6ge6rqX2/dzVvbbSoPiAaoeMWAcPdB27twf7pq14VczWEJ+qB8tKY3OqWCSBSlRSA06pA3LRSmigORFMyeVdJpQaAqrvAlJJzXBJ2DKAPTln7afb4Mo63T/AOqw/wD5IqzyzQF/1NRpQK88GU9bv/7F7/PSrwNP958b94/e9WIFKBTCBCXhNsdD8Xc/eaR+D2juin1k/jU+imECs/iGx/NWz/ZB++uicEsDa1a/w1/Kp9LTCBGt4NFnIirO5VQPnArocOCIIkeBAP311oqQcFwqjYAegAp+TzNdKKAZk9fnR3fr8zT6KAZ3Q/0TQLQ8KfRQDO6HgKBaHgKfRQDcg8BS5RS0UAkUtFFAFEUUUAUUUUAhNANBFAFAUvGrM2rq/WRxp5qfH1qbwZgcPaI2ZFYf2hP40uPTY/68q48BTLYC6QpZViQMoYwBJOg2+FQCeKdNMFOqQBFJSzRQHMUtJSgUAopRSRThQCiiKSloApaKKABS0UUAlLRRQBRRRQBRRRQBRRRQBRRRQBRRRQBRRRQBRRRQBRRRQBTXWadRQHG5h8ywxMfI/OlywAAAANB6DaulIRQDAtOpQKCaAKSiigGUClooBSKUUUUAsUsUUUARRRRQC0UUUAUUUUAUUUUAUUUUAUUUUAUUUUAUUUUAUUUUAUUUUAUUUUAUUUUAlFFFAIaKKKASiiigP//Z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3" name="Picture 2" descr="http://www.cisco.com/web/about/ac123/ac147/images/customer/internetprotocoljournal/ipj_2-3/images/figure_ge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752600"/>
            <a:ext cx="494497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7213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4338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rPr>
              <a:t>ส่วนประกอบของระบบเครือข่าย</a:t>
            </a:r>
            <a:endParaRPr lang="th-TH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95300" y="1676400"/>
            <a:ext cx="8496300" cy="4724400"/>
          </a:xfrm>
        </p:spPr>
        <p:txBody>
          <a:bodyPr>
            <a:normAutofit/>
          </a:bodyPr>
          <a:lstStyle/>
          <a:p>
            <a:pPr algn="thaiDist" eaLnBrk="1" hangingPunct="1">
              <a:buFont typeface="Wingdings 2" pitchFamily="18" charset="2"/>
              <a:buNone/>
            </a:pPr>
            <a:r>
              <a:rPr lang="th-TH" altLang="th-TH" sz="2800" b="1" dirty="0" smtClean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1.</a:t>
            </a:r>
            <a:r>
              <a:rPr lang="th-TH" altLang="th-TH" sz="2800" b="1" dirty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altLang="th-TH" sz="2800" b="1" dirty="0" smtClean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ศูนย์บริการข้อมูลในเครือข่าย </a:t>
            </a:r>
            <a:r>
              <a:rPr lang="en-US" altLang="th-TH" sz="2800" b="1" dirty="0" smtClean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(File Server) </a:t>
            </a:r>
          </a:p>
          <a:p>
            <a:pPr marL="0" indent="0" algn="thaiDist">
              <a:buNone/>
            </a:pPr>
            <a:r>
              <a:rPr lang="en-US" altLang="th-TH" sz="2800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altLang="th-TH" sz="28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ศูนย์บริการข้อมูล หรือไฟล์</a:t>
            </a:r>
            <a:r>
              <a:rPr lang="th-TH" altLang="th-TH" sz="2800" dirty="0" err="1" smtClean="0">
                <a:latin typeface="TH SarabunPSK" pitchFamily="34" charset="-34"/>
                <a:cs typeface="TH SarabunPSK" pitchFamily="34" charset="-34"/>
              </a:rPr>
              <a:t>เซอร์เวอร์</a:t>
            </a: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นี้ เป็นเครื่องคอมพิวเตอร์ที่จัดได้ว่าเป็นหัวใจของระบบเครือข่าย คอมพิวเตอร์ที่จะนำมา</a:t>
            </a:r>
            <a:r>
              <a:rPr lang="th-TH" altLang="th-TH" sz="2800" dirty="0">
                <a:latin typeface="TH SarabunPSK" pitchFamily="34" charset="-34"/>
                <a:cs typeface="TH SarabunPSK" pitchFamily="34" charset="-34"/>
              </a:rPr>
              <a:t>เป็นเครื่อง</a:t>
            </a:r>
            <a:r>
              <a:rPr lang="th-TH" altLang="th-TH" sz="2800" dirty="0" err="1">
                <a:latin typeface="TH SarabunPSK" pitchFamily="34" charset="-34"/>
                <a:cs typeface="TH SarabunPSK" pitchFamily="34" charset="-34"/>
              </a:rPr>
              <a:t>เซอร์</a:t>
            </a:r>
            <a:r>
              <a:rPr lang="th-TH" altLang="th-TH" sz="2800" dirty="0" err="1" smtClean="0">
                <a:latin typeface="TH SarabunPSK" pitchFamily="34" charset="-34"/>
                <a:cs typeface="TH SarabunPSK" pitchFamily="34" charset="-34"/>
              </a:rPr>
              <a:t>เวอร์</a:t>
            </a: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นั้นจะถูกออกแบบมาเพื่อสำหรับงานหนักหรือทำงานได้ตลอด 24 ชั่วโมง จึงจำเป็นต้องเป็นเครื่องคอมพิวเตอร์ที่มีประสิทธิภาพสูงและทนทานต่อการใช้งาน การทำงานของเครื่อง</a:t>
            </a:r>
            <a:r>
              <a:rPr lang="th-TH" altLang="th-TH" sz="2800" dirty="0" err="1">
                <a:latin typeface="TH SarabunPSK" pitchFamily="34" charset="-34"/>
                <a:cs typeface="TH SarabunPSK" pitchFamily="34" charset="-34"/>
              </a:rPr>
              <a:t>เซอร์</a:t>
            </a:r>
            <a:r>
              <a:rPr lang="th-TH" altLang="th-TH" sz="2800" dirty="0" err="1" smtClean="0">
                <a:latin typeface="TH SarabunPSK" pitchFamily="34" charset="-34"/>
                <a:cs typeface="TH SarabunPSK" pitchFamily="34" charset="-34"/>
              </a:rPr>
              <a:t>เวอร์</a:t>
            </a: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จะให้บริการกับเครื่องลูกข่าย ไม่ว่าจะเป็นแชร์ไฟล์ (ใช้ไฟล์ร่วมกัน) การพิมพ์งาน รวมไปถึงการใช้ทรัพยากรในระบบร่วมกัน ในปัจจุบันได้มีการนำพีซีคอมพิวเตอร์มาเริ่มใช้เป็นแม่ข่ายเฉพาะกลุ่มหรือเรียกว่า </a:t>
            </a:r>
            <a:r>
              <a:rPr lang="en-US" altLang="th-TH" sz="2800" dirty="0" smtClean="0">
                <a:latin typeface="TH SarabunPSK" pitchFamily="34" charset="-34"/>
                <a:cs typeface="TH SarabunPSK" pitchFamily="34" charset="-34"/>
              </a:rPr>
              <a:t>Group Server </a:t>
            </a: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โดยการออกแบบระบบให้ทำงานประมวลผลแบบกระจาย (</a:t>
            </a:r>
            <a:r>
              <a:rPr lang="en-US" altLang="th-TH" sz="2800" dirty="0" smtClean="0">
                <a:latin typeface="TH SarabunPSK" pitchFamily="34" charset="-34"/>
                <a:cs typeface="TH SarabunPSK" pitchFamily="34" charset="-34"/>
              </a:rPr>
              <a:t>Distributed Process</a:t>
            </a: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marL="0" indent="0" algn="thaiDist">
              <a:buNone/>
            </a:pPr>
            <a:endParaRPr lang="th-TH" altLang="th-TH" sz="2800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AutoShape 2" descr="data:image/png;base64,iVBORw0KGgoAAAANSUhEUgAAATYAAACjCAMAAAA3vsLfAAAAmVBMVEX////BwcHh4eEDAwPs7Ox8fHyJdbDExMTk5OSDg4Pz8/Ojo6N4eHisrKzHyMeXl5fd3d34+PjPz89BQUGKioqRkZFLS0tmZma7u7vV1dUeHh5gYGCnp6dTU1OxsbGAgIA3NzcuLi5ubm5YWFhDQ0MsLCydkrMUFBQjIyMQEBCFb6+OfLKTg7O+vcClnLebjbauqLq2s7uup7xNLp34AAAZ0UlEQVR4nO2diWKjuLKGBRIDCIEQq2R2gce4Z3qW8/4PdyVwErwkdnvpeG7nbwfa2I7hS5WqtALA/z+FHwt/9vk9p9AWfij+2Sf4nEKrD6mtvrCdlHMJtrqQMq/3Pximiyfmr+bLF1lbkPR9Grx+humNWb79EizFTz7tz9ZF1gaA7wFMmwjYtDR816iTEHFc09QEoetG4ZgC362BKNNfxOwuxOZ5ILGMIZSVTap6TJIk6M1NKSnLPK9FnV9Xfhz4sPxFsF0YEjwPt9zMvVwAy0aV48igCCscESaQsWZ52BuASwX3F9GF1lZ6eEWaxC4EIAHqTZPYhZnjoMFJT0amEEYgrGj58Zf9/9HFToozAbxAW9srtgIHiZGxUGEzVaAtSfnLWNvFTgq8jFRChczGRoUTKmyhsjY3zKxii2UStLIVvw62C63NNAHjaQgiDARiEcYC21gwJEBERYBDCoJUuan5uRfz83Qhti/t66tydZXOWNvmC9tJoc2H2LZf2E6KiVnluM8rCefjv0jWf62CA2f9ZRLX22R/YbtGX9iu0he2q/SF7Sp9YbtKX9iu0he2q/SF7Sp9YbtKX9iu0he2q/SF7Sp9YbtKX9iu0he2q/SF7Sp9YbtKX9iu0lej+DVC/KAHizKHffZJPb0SuF3DUT/W6rHZbjXE/LPP6tkl1oO015SPXhQYdiSHKu+sFv4yIzquVJpZxFnX4drADnIwyQq3dWX8y4wfuk6o4oSErS9GjkzTRApb01oWIZ99Ys+tsBOSmGtfrBfYXCv5Ktw+VLQ2pWV2+9bWfGE7o2h0lLW1h9isLyf9UGZsW8QcD5xUZun5j/7KYqr0t5y2NlUkRQhh0qtImlRjcP6jv7SCdZwbK523Bdy2ozzL8k7C7muQ1hl5cFzBzQZuVpvNarWF6t8Iv3z0vFDV8Fpp2tS8eN4oipQT4IgB5jjo+FUnmqvSO0/BD65Y494HGGMWOkzv0qfFhkkEUNE2zF+PY3L4arRupzN3KlvvWBq9vWbWh+++XagvVThgQZU7ao+fNmdjPRTAS0HOaQLwwAF2lGEhbXd6MwSg0MB4J/URhwTTG5jeUJVQaQPF6H6FNqoUNuwXuJbmM2MTaR4xywa1R1XZmxtmXhUoqjIKjL7ijAMg9ShtQitlelUeC5FnOSplZbGiC+ust3Fe3c/slLUx5FmOqtd7z4yNMRKwPAKc0lYWFfApcnlBhYULIyyEYtUqW2KVY9ks53wMPQ/L0s1NEnhNkCGjQlv/RJl4pTS2JEVpAvwaPzE2gK1owpbSwqhjDrjVcbrKQzHmsjWAmRnqTUHMCTELxmTEarIuXRuUHk/rkeSjWTj3OxtUeY3PpEf8VDw3NkVC2sAvUw+A0vJy9YO4tQkyvy4dlE0TKWQvSWX3yjTDpqhzzw2A73Fat7z2UH9PbEXLHekzlLnomZ1UYwOei3qbkjDKKbFx4VuG04ZF5BCzyfVUChQjBgpfGqIVg43j0nWxtGs3ypCQd8WG+xgnnCFs8KeOpAC7EXD6ljAfdivJ6rYqaLBuLVC3bYKqTQsDYOiz99OoHeLQH4ucul1MsIBG2nUeyu+NzUE7PTG2WTqFmDNZxvY2x9JHSbT77zvvuVqoGDA18X8F24+JJdH5N/24VLUA9WufhM5OyM1VZeERX/U5umOC+yaVMlaV7hzNXrXa9lXxq62J8oOK1j7nu0r8i9SBlf3ZJ/bcioZTaTOLv7B9qGfGZnizSsN+hG4JFVFX2+qsjIXUc2N8AmwEPljF9RlJWA3xsIZqox7xtFt1WZw9JGr/mLo2oakWTd0HKGk3rldeG/owwyDtmdphvWEs1A1ZT5CAsLEKdrKDByjqtcVVNwx2SfvFExR/v/mS76FwU+yVHXeWbcQaW3dDptXsYzNuvuR7yN7K4JHY/G6rktTy+vKN5e7i2bNg86F7gO2S8HgxtqAc28C8pWbvxMuW4mfBRiHdx2Zz/7wu5hakMLutbh9slxHgWbA1sNzHFlBJzkimF/t1kNw6ZJRmy2dPgo3JDd83HZta50S8i63NJlDedIIo9vefPgU21K+NAwbpeWyXO6mR3zj0wB/DvfN9Dmxm1oqDC3XPY6s/xMb5m7EZFXyv74+hgPPosMFJd70v8lkM98fpPgk20VXRvlfxC7Dxj7BRz/PfflsG+cmmOGznbVb01bqny5yOJW0ct9Xru/p8/8NPgi04TNvsujmLzTr06z1b8/Z+Wwur4lSzYjCu8qZJGtnBahFqsWyCIO12R1DeHjSBPAk2Dg+iou2fx9Z8hK1exgvbm5YROxFMjU1WtcMwtFXXLg4zWarX2hmbsR4OK2VPgs2H5UEgLclZbMlHPlovf2FAp0aQLDqqqtJ1LrWI7NtFZdjONLbOdMKIrkZ6lPI9CbYUHuYf3rmsjZD0A2z2Hjab157Ctu6zQ7Wwr5SyqophO+2zKlNbPRXN2Mbd2EovPD7fHTZRer4JRKRimvoRlGqrDL3S96aXo/nAO8I3j7Rg5BCbsd9yvy+/1PI+CqS2t5edhIApbAk+vLeG469irbaN15Bj5KD54RSeHswUiNA52Ty0w0ZjkmXMGzDgBAg9ClrV3wJSdTnVULtGVu9X6NKbDRZX68MK5o1VUpvu/R0cYCpsnh7nvSfkj02SqEeSSGi89IKiHbb23RPeYUv1uKfIU9kJJ0xyFYCnNIfPOWIxH4hoCFBII2CKMlDGqEO2fpqlwFQ7FPnvfs0ZobG6c7ORTfdasRGIFDZ+AttKeWo1ZNkQT9jwAttLSHgfG02FkSNqtYxbODNfOr55MtuCo/u57SEZHX+dxiJdpytHFEluh3ES84yIdZIZ0ca6FpsD8zs3G9l0z4mZitUQRs4hNuWkuyU7Ra2x4Ugw/APYYLuKWVqn1LZw9VpWKWwMMTQfqGqQunUCpJG6wPK9BJUuocCOLCNNAC9seXUbg4B3bm2zjcSSbymIzYAOCUfGprBtTDT3s3OFjdWVbLjz6qTnsKUlxsT3atAmLuqVtTnhDpuxykSG9MDPLASB9ErQGC4Frmd1w5Dm+tPEsDhAWZ38ODaGQt6sYHzYbHQztjpdVllVkeJC2B0Zm8YWzkcdvjUwVfV9PnoXY9ML+bvUL4G/aVju6yc7bMx0QKEP+KqE84h6CzFSha1UxSESlioMDWIkFESV8aPYmKjTXuWhVQ5hUd+Vm+0n7qLKqrIDqdK2k9b2ig3a2j6UCeDLra2gzRBSD6CBAGOgSTYFznoeoG1k6gDys7qNSg8Q202VkwZVKb2gqqvIdYPBr/zA+hFsqHarDsJtUQoTqbpPlwR3BGf7VmO9xVIVu3oI5WknnbFpJ2U0AXkNLi/boiRJBYj0iFhb/Uh3TvHC3ayiQDbKcX0VYtVbjDCIgC30PTpUvlLUILSQkZfMvHwKEitbRazNyxBPJTBGXgc7ej9wdumquterTGUOELqnnHQbzss1h7VyUpx4TiH0GeUXWdtPVrAaicedmdkkJtwVLMp7gbOpS9y3QOqAsD2Vtmls7U7jFEklj4rwYif9yTK2VY0AWgqjQMKVOus7YUvIosqq0rY1hOVJJ/V3VY90whYSlYklqbsunxHbJrNcjjHaFx/gKrHvYnCpyo2WaZuxgisDOYdCy5BgMPXXE7mDMTbgc2KrGovQwNkHx5AXwy61g9urDK677GkITaoq8rWIIvWYNP9XCE/P2Zu0hbWpaqkmb2lKyVSVb1UGd3rEwqdhcy2LWJ44sDcWJiMsvFu52Vylba9NILbfrlWesx3bcXqsp0c3dvoBd412trdZr9ft2LXz8jLa2lZVUeXUP1Eb/zQnnVohSVOb+waHUZTDjTRu81TbpwtsQTq3tgXHdxc1y/VufJiXtJHy1XD6Z4ZTJF2Xfk2LsXOPmng+0Unn/gC3RgfgmFGpqHeTvdllYjWv2W5gTdjSUyWVsemGLFYV+Wy1Whxmcsrb5id2fNR/89nYLKKKuENwKL2xjmp77hIbgb1PT8+/Mosu5crAItot11nAy0ZxwOght0/HNhdxC27qEkR9a9XeU2nFG8Qc0ndPBZXZmBVF23rLwh/LLE3z8dU+a7ifyz8BNg3On4s4J4y0iQQ+lDc5KV+2tulO0o9WW8Mhp160HzFZSaSUi7m/SbvXvP052Ox9bJYlLW7OyPRFG+WN1nbQ2xfDm5eewNne/OlPwIai0toeYFOhYXfBnH+frO2O2Pxue/uSYXz1mSOOcC0zvVxhtizbpt47rpHN4w9udtJ6iS3wNpvbh9k67bLJ/ydiw45tqaxzNUheW9IlMy6Xeo3+bzIhs1+x3WJttr/fSbpt73D6yXKk1k/CxsygzEe4zSwvcJgSEobnuqlvCAdFtWKYfH+70pux7fX22S7sz5/hWfFukcH8FGxRKYct3BZpECI8V+Cxjpoi3OVpYe1au/FB0/XemIDY5R62W8e2zULjYgjJo7Exh0vdiBs3tvPW4uGYInScZYbrvHR7TgWctrYfmeJy2Kta8sWT4NaxbbsrWRZuj8WGvUEVZr3lC/baIuk44T6yl+PRhGwyOh9W89yOhbyl6Nu2PB7SWyd0+eYMXt2Bu9RyKUo8PHLiUA1byw/M11ZcJ9QtW8fIzFAEdvRdI+O6Q74+nvvTurrr3JXTjlh628hk6k6fthaZXifT68PBh2+e5eMEUViRSAS6zSkQkd16QkSBeMwKQT7MOXpjJkzzGBkyxZznClu7qC3CSIWEniYLpVKZ3yRr2jap3rqN3qbzocSdnsyH2i5NSDEpbxW2m/OPZLNWadNabcdxs96MGwi7zThmd5yMv5DCpipOum3eVJ55Etlb0R/NHhrYOpIelEb2dsaWzIzIDC95w5aSiWQyYxsX1XKpsN1sFNLVY1JV8Jp385YZj8OmcgvXF8Zhu9oUFqK9nDZ6SdtOYPNhQd+saYfNSt5IptaMbSYJF32POYTDzdiIe+poFD8Gm6ewTTWn8rB5SHniK69gbsydO1/sIDiBjULp6bjgulOosPRMQKpI6QmBzXRo3qaJR6nnwkVPd3HTnMidyNGKXlricdjmVlxK1E/0amZvjd46e/j3nz//mrDpbIF7Vl778OA0KdxuRrhZwZV6bLar7XbcvjyD40Y9G6fduNYaF+O6cQYPf9kVIuvqhOIHYaMwT6YqlDc1SHrhIbLv//7z+5+/ffv2+4St9tIiGwbCj6wNubp0z4t82rw93v47v17MYyStxeUoa7s9/wioR7dWqoLTFKGsroWVSm3qx0wppTtrs+hLQ+4rMuWZ//7vr7//+G2SwmZHbhZnkpb+CSfVS3Fcol1P6NIpgzy5i02wtXg5CRbR4JErU+7Kth02XV+3X8qvf//6c4fsFZuUnhGGcyS93a9edaflF/E6eC2cbR/d8wwPpUpy69VJlbmlemq+8sy/fv/j229LTU4aBO9G0ifQDptOo3DgPRSbB2WzZ20K2lSY/Xag318j6RNjizS2xsDYtGzxWGx5c+Ck9u9HzE5h633vzrp1OPtkbVjIAoU5N63soU66K9tmJ7VSje0EtWNsXRZX6l+2vxuG/V12tKt2u8NPZvDWJosZm8+NPhdhIU4nwPfRiZBwITZXVbyQ46jN8c75aOcc7Uy9c1p+47XMTupGoAyjPFLVrbsQOqlbsB2NDrpNd8JGKQA1CfFDsb3mbT/spO7xWLSbdA9sUySVpdc4GD3Y2shxSLgIW3NfbHexNo0NY0k1vUdb25VOemdsd7A2VUtgr81G6J3K/X10fSR9Nic1A2OVE/kq0lb1w9rFPVhca23Ho7pvonYjNjbC6U5q7RDH8bDaZpvNsHlYTi7aXUxI/+NOasOuiJu8mya7YVphKxdt0j1qJbIIrqfq1X8dG6myPrb68RUbKUQb9A+rAhpwRa7D9lR5W2/1VUyKdoctQ1YvOrssHrSEG2M+3LxhuzAk2OUPdi+fV7C+BRtqPYXNKhbWlketbbQPaN1leLKYBMZnrW3XuqvbjXQPs+3DVdt2b4+uWz47OnDJyzcNcQtbXilr69cv2JBVKGvjJ5f6vEUMO7tpEg6BA/kokn779tvf/0zYXnrllZNaprkYz/3yOPHs0pfDWxorndavtLV1e05qeHd1Um1mi8IYSdjRd530j7//+pfrqVZTr7w9G1z5ZO1trE902dav9pw0qO51lmwfmYbmhLyFxD22tm/f/vjzr//9a9i6GDO4PZVtk8E9XzOliqRFbOXz/UmZwtYUIqbjvRIQfJClOmFpVSOE5NBJv/325+///Pt9QmYb+n4vfOej3L4MW60XhHhZpx7j6KE3bIrgGI99u3JLz/N82frFQLv2+lnuh2L7+RaqIFzlnuDkzUm/ac/8n0I2eaRt+DRtLJJMyIyLsXlrOZbInQsXnjrJY5dzzVdrPQZnOwtu1WWN6xPrqlwttvBSFMCuRNpzjYbsrO2vv3//53uwmzgaCd8i03BUd1o4zH7Bdq6ijGMMBAnjAAhfgLRACGDbwMwR/N7R7UUHd0i/ezGCXy0ORTBO6lC3tEQJmTv8+PcJ2XcjEKGJGOL6BSIbO4hU2BXa3iJ+/qTy0lGgNtTo6RC5XS1Zk/eJU0hyxUoHF13VAbbFHxbpWVoY6e9Fr1/uqPit/4I/sKrxSxHnBJtY+58e/hGmRDvpVO4rM3sZgISBU6u3ePbueahXVcjP9wuhPpbIqVAkgPR9EkondlhsFGH4wfo4t+gDbHTVxiuaCD1X68Vxw77tRgJqlJxebw+fvN/17KlIwDXRBdc0AdIn6TQaPBBvw9ycUJXloUCLKbl6Yll/bl1hhgCjmSiwQ4bW961QcgmA9Ahy7nmbpoU+wMZAQhnLDWVqWJdI2uKiSq+ojSohqbY3fVC/wvQEVb0Rp1dmnYs4zaCyXIuUigwyEiOK3sa5maGeCRseDODCyF3Bs7ceF3rwVVbnWCY4KTU2kQFQ+RKZ97zf0EIfYAMgKQEr+owy10nzTBcTCpvCKWBiVX0PHNkT5FeSyqJC2KpyVL53jTqoOmbZwi6fIqWD0ZuZORpZFJ4akYr1+hbJmYKdFbmfVGFv5ylfeX4VFLilXhb2yHzQWL2PsXmAVTRsw9wsqBkL/XfN88JAmd1Ip4q8FNEy7VFSOdLgLvKTIHv3CnURh8xkC0eV7pI0ehmNagoVScNTA1J34JwexmeiO2sG6QBPhgUxDCS9moWyN7GP0R3vQLd3Meew5RHIhAxJAPQdAcSgUlKE85B4gPiyl1niUkATQP1myHsZZO99EZjAOTiQG5jpIo6G8+C24MgzD7lhuoG3Nv7fWWexFcGETdpgUNiiaSwiKkLpqZhlUV6LhII0AWlNVLIViA+nmGhPRQ6v4Ka3Guka0ZR2nBfm6+ExznatLsOWv2ATgx0EAquQoLBxL8GUa2wuSEsusU9F9nFiosA5WJVWcNW7pTg17vmEQiH69thNsQ6w+HX42t4yhewkZfNuSdyH2KgPGBGgCC3TDUCuF7aLV6tND9yc1MCyURFnDvX0/Vapz2Q8CDac6zFE0QBXXZUGh6Oe30EWBbraFZ/A5ukZBnScpzl6IW8Wr9mnFg3H90viPsT2ADGn3sZ1uFiZ513p0eMqWvA6JTHsj4v2slNRu2hNEAQM5zUngfq7Ir3ypIh4rpfWxLY6gg0bMzNC2I7ul438bGzI8bdZ7ZyFZiozC6LAoJZeamttnch4y8LFqCocmlUJjot6JTOBZNGLsMu9VZ5xbOUtB6SoGpTFRtr3J9hfqQ+x2UfzfBle7pDxUpJN+0tOCqF6WxE3+oibY0ZTq5vfZHrKaUWdk7cupA0JS6KCt+MMYRLxgknPJ4xLUeGoc4LczrEoTBeLWGRhWCDjfs3WH2BT5XB3OKw6cqcLCIje8TZu57Y5XOg1BStwVsx0ar3IDDlc8GPPM1UVv6T9FsK2SI13Y4yX+JxE0lPFmPQVNlfVasq2yIhBgK0qV0Pjq/qMaefVOsxxnfycsk2vWhZsEHC0fzgC6fq8KqIBC0Ng6zwEr21QV0hVIhmulGE6sYpVZ/JS7Dj+Zq3z3b11K5aFmW5zk9lWWVnKP5z9parLeYVyv9Crs6ZixuYKVc+V6gQBzihVdXye2cagsBmNYvgTsEW6SyFAURF7TFRVjlMbEZuypG/rKGd64Tv1LpvVWdbgtqpqNABeZGeG/TMUxXAsVLp76Kg6ZkYR94j2TJjzEJ1JFzzLaRtUhevaWOGG1w1wKW8RbYIcRDCghXLO1PIznK5Ej1Ac0Z/hpHzyR9b7KA5SjgkPepkGOc4ds+IamztVP3HhhAMaa1XhynAfoepckzpDSQtXsmlk+ZK36TqpoTzTJ9O6gZJedCsluwZehD0UVuo7jcGoQc2BF0sUeiC08p4BnuUmaDKaRCUGQUbo3Rp9z2DDToGAMvZSrmqQbEGQszBRlqUbzqeFPjFASQ7V3xzktDc3Rd6dHxbLAmsFB9kQKmZkOs0oEz2xucvpjzfIzjfFfbmgvVfA4pV7Nli+j01oJ024Kg9SajU8rxmByJZm6/Gq1tZWKydlll15/qDXk5W0MAefl5eUH0hVsLZ9Y7mBsIPIrtNpYYsh5eET3NPtEr2PDRPC/Nbpa5zxXjgD51ZiBdIoQB1P2NimxIm018CGaORmZWfKnXF+Ub8XQ2UHN4XlRwaVenrxOq+dh3Y33Vd4+24CYlZdbIOoipWPxoX0SQCkl+JqaKx5MeJgWPcmILHMwzyLfUSAkcUXd0boIq61el2YkcNVhZ5eTOZLFft3ItKbqYqM8OtttRl665Gc3jB55XT0B5f9F4leapca/8W7Fuv2bjbfMHJ6/MzvZqZ4yF2l/9P6P/tPnK40WtRZAAAAAElFTkSuQmCC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4" name="AutoShape 4" descr="data:image/png;base64,iVBORw0KGgoAAAANSUhEUgAAATYAAACjCAMAAAA3vsLfAAAAmVBMVEX////BwcHh4eEDAwPs7Ox8fHyJdbDExMTk5OSDg4Pz8/Ojo6N4eHisrKzHyMeXl5fd3d34+PjPz89BQUGKioqRkZFLS0tmZma7u7vV1dUeHh5gYGCnp6dTU1OxsbGAgIA3NzcuLi5ubm5YWFhDQ0MsLCydkrMUFBQjIyMQEBCFb6+OfLKTg7O+vcClnLebjbauqLq2s7uup7xNLp34AAAZ0UlEQVR4nO2diWKjuLKGBRIDCIEQq2R2gce4Z3qW8/4PdyVwErwkdnvpeG7nbwfa2I7hS5WqtALA/z+FHwt/9vk9p9AWfij+2Sf4nEKrD6mtvrCdlHMJtrqQMq/3Pximiyfmr+bLF1lbkPR9Grx+humNWb79EizFTz7tz9ZF1gaA7wFMmwjYtDR816iTEHFc09QEoetG4ZgC362BKNNfxOwuxOZ5ILGMIZSVTap6TJIk6M1NKSnLPK9FnV9Xfhz4sPxFsF0YEjwPt9zMvVwAy0aV48igCCscESaQsWZ52BuASwX3F9GF1lZ6eEWaxC4EIAHqTZPYhZnjoMFJT0amEEYgrGj58Zf9/9HFToozAbxAW9srtgIHiZGxUGEzVaAtSfnLWNvFTgq8jFRChczGRoUTKmyhsjY3zKxii2UStLIVvw62C63NNAHjaQgiDARiEcYC21gwJEBERYBDCoJUuan5uRfz83Qhti/t66tydZXOWNvmC9tJoc2H2LZf2E6KiVnluM8rCefjv0jWf62CA2f9ZRLX22R/YbtGX9iu0he2q/SF7Sp9YbtKX9iu0he2q/SF7Sp9YbtKX9iu0he2q/SF7Sp9YbtKX9iu0he2q/SF7Sp9YbtKX9iu0lej+DVC/KAHizKHffZJPb0SuF3DUT/W6rHZbjXE/LPP6tkl1oO015SPXhQYdiSHKu+sFv4yIzquVJpZxFnX4drADnIwyQq3dWX8y4wfuk6o4oSErS9GjkzTRApb01oWIZ99Ys+tsBOSmGtfrBfYXCv5Ktw+VLQ2pWV2+9bWfGE7o2h0lLW1h9isLyf9UGZsW8QcD5xUZun5j/7KYqr0t5y2NlUkRQhh0qtImlRjcP6jv7SCdZwbK523Bdy2ozzL8k7C7muQ1hl5cFzBzQZuVpvNarWF6t8Iv3z0vFDV8Fpp2tS8eN4oipQT4IgB5jjo+FUnmqvSO0/BD65Y494HGGMWOkzv0qfFhkkEUNE2zF+PY3L4arRupzN3KlvvWBq9vWbWh+++XagvVThgQZU7ao+fNmdjPRTAS0HOaQLwwAF2lGEhbXd6MwSg0MB4J/URhwTTG5jeUJVQaQPF6H6FNqoUNuwXuJbmM2MTaR4xywa1R1XZmxtmXhUoqjIKjL7ijAMg9ShtQitlelUeC5FnOSplZbGiC+ust3Fe3c/slLUx5FmOqtd7z4yNMRKwPAKc0lYWFfApcnlBhYULIyyEYtUqW2KVY9ks53wMPQ/L0s1NEnhNkCGjQlv/RJl4pTS2JEVpAvwaPzE2gK1owpbSwqhjDrjVcbrKQzHmsjWAmRnqTUHMCTELxmTEarIuXRuUHk/rkeSjWTj3OxtUeY3PpEf8VDw3NkVC2sAvUw+A0vJy9YO4tQkyvy4dlE0TKWQvSWX3yjTDpqhzzw2A73Fat7z2UH9PbEXLHekzlLnomZ1UYwOei3qbkjDKKbFx4VuG04ZF5BCzyfVUChQjBgpfGqIVg43j0nWxtGs3ypCQd8WG+xgnnCFs8KeOpAC7EXD6ljAfdivJ6rYqaLBuLVC3bYKqTQsDYOiz99OoHeLQH4ucul1MsIBG2nUeyu+NzUE7PTG2WTqFmDNZxvY2x9JHSbT77zvvuVqoGDA18X8F24+JJdH5N/24VLUA9WufhM5OyM1VZeERX/U5umOC+yaVMlaV7hzNXrXa9lXxq62J8oOK1j7nu0r8i9SBlf3ZJ/bcioZTaTOLv7B9qGfGZnizSsN+hG4JFVFX2+qsjIXUc2N8AmwEPljF9RlJWA3xsIZqox7xtFt1WZw9JGr/mLo2oakWTd0HKGk3rldeG/owwyDtmdphvWEs1A1ZT5CAsLEKdrKDByjqtcVVNwx2SfvFExR/v/mS76FwU+yVHXeWbcQaW3dDptXsYzNuvuR7yN7K4JHY/G6rktTy+vKN5e7i2bNg86F7gO2S8HgxtqAc28C8pWbvxMuW4mfBRiHdx2Zz/7wu5hakMLutbh9slxHgWbA1sNzHFlBJzkimF/t1kNw6ZJRmy2dPgo3JDd83HZta50S8i63NJlDedIIo9vefPgU21K+NAwbpeWyXO6mR3zj0wB/DvfN9Dmxm1oqDC3XPY6s/xMb5m7EZFXyv74+hgPPosMFJd70v8lkM98fpPgk20VXRvlfxC7Dxj7BRz/PfflsG+cmmOGznbVb01bqny5yOJW0ct9Xru/p8/8NPgi04TNvsujmLzTr06z1b8/Z+Wwur4lSzYjCu8qZJGtnBahFqsWyCIO12R1DeHjSBPAk2Dg+iou2fx9Z8hK1exgvbm5YROxFMjU1WtcMwtFXXLg4zWarX2hmbsR4OK2VPgs2H5UEgLclZbMlHPlovf2FAp0aQLDqqqtJ1LrWI7NtFZdjONLbOdMKIrkZ6lPI9CbYUHuYf3rmsjZD0A2z2Hjab157Ctu6zQ7Wwr5SyqophO+2zKlNbPRXN2Mbd2EovPD7fHTZRer4JRKRimvoRlGqrDL3S96aXo/nAO8I3j7Rg5BCbsd9yvy+/1PI+CqS2t5edhIApbAk+vLeG469irbaN15Bj5KD54RSeHswUiNA52Ty0w0ZjkmXMGzDgBAg9ClrV3wJSdTnVULtGVu9X6NKbDRZX68MK5o1VUpvu/R0cYCpsnh7nvSfkj02SqEeSSGi89IKiHbb23RPeYUv1uKfIU9kJJ0xyFYCnNIfPOWIxH4hoCFBII2CKMlDGqEO2fpqlwFQ7FPnvfs0ZobG6c7ORTfdasRGIFDZ+AttKeWo1ZNkQT9jwAttLSHgfG02FkSNqtYxbODNfOr55MtuCo/u57SEZHX+dxiJdpytHFEluh3ES84yIdZIZ0ca6FpsD8zs3G9l0z4mZitUQRs4hNuWkuyU7Ra2x4Ugw/APYYLuKWVqn1LZw9VpWKWwMMTQfqGqQunUCpJG6wPK9BJUuocCOLCNNAC9seXUbg4B3bm2zjcSSbymIzYAOCUfGprBtTDT3s3OFjdWVbLjz6qTnsKUlxsT3atAmLuqVtTnhDpuxykSG9MDPLASB9ErQGC4Frmd1w5Dm+tPEsDhAWZ38ODaGQt6sYHzYbHQztjpdVllVkeJC2B0Zm8YWzkcdvjUwVfV9PnoXY9ML+bvUL4G/aVju6yc7bMx0QKEP+KqE84h6CzFSha1UxSESlioMDWIkFESV8aPYmKjTXuWhVQ5hUd+Vm+0n7qLKqrIDqdK2k9b2ig3a2j6UCeDLra2gzRBSD6CBAGOgSTYFznoeoG1k6gDys7qNSg8Q202VkwZVKb2gqqvIdYPBr/zA+hFsqHarDsJtUQoTqbpPlwR3BGf7VmO9xVIVu3oI5WknnbFpJ2U0AXkNLi/boiRJBYj0iFhb/Uh3TvHC3ayiQDbKcX0VYtVbjDCIgC30PTpUvlLUILSQkZfMvHwKEitbRazNyxBPJTBGXgc7ej9wdumquterTGUOELqnnHQbzss1h7VyUpx4TiH0GeUXWdtPVrAaicedmdkkJtwVLMp7gbOpS9y3QOqAsD2Vtmls7U7jFEklj4rwYif9yTK2VY0AWgqjQMKVOus7YUvIosqq0rY1hOVJJ/V3VY90whYSlYklqbsunxHbJrNcjjHaFx/gKrHvYnCpyo2WaZuxgisDOYdCy5BgMPXXE7mDMTbgc2KrGovQwNkHx5AXwy61g9urDK677GkITaoq8rWIIvWYNP9XCE/P2Zu0hbWpaqkmb2lKyVSVb1UGd3rEwqdhcy2LWJ44sDcWJiMsvFu52Vylba9NILbfrlWesx3bcXqsp0c3dvoBd412trdZr9ft2LXz8jLa2lZVUeXUP1Eb/zQnnVohSVOb+waHUZTDjTRu81TbpwtsQTq3tgXHdxc1y/VufJiXtJHy1XD6Z4ZTJF2Xfk2LsXOPmng+0Unn/gC3RgfgmFGpqHeTvdllYjWv2W5gTdjSUyWVsemGLFYV+Wy1Whxmcsrb5id2fNR/89nYLKKKuENwKL2xjmp77hIbgb1PT8+/Mosu5crAItot11nAy0ZxwOght0/HNhdxC27qEkR9a9XeU2nFG8Qc0ndPBZXZmBVF23rLwh/LLE3z8dU+a7ifyz8BNg3On4s4J4y0iQQ+lDc5KV+2tulO0o9WW8Mhp160HzFZSaSUi7m/SbvXvP052Ox9bJYlLW7OyPRFG+WN1nbQ2xfDm5eewNne/OlPwIai0toeYFOhYXfBnH+frO2O2Pxue/uSYXz1mSOOcC0zvVxhtizbpt47rpHN4w9udtJ6iS3wNpvbh9k67bLJ/ydiw45tqaxzNUheW9IlMy6Xeo3+bzIhs1+x3WJttr/fSbpt73D6yXKk1k/CxsygzEe4zSwvcJgSEobnuqlvCAdFtWKYfH+70pux7fX22S7sz5/hWfFukcH8FGxRKYct3BZpECI8V+Cxjpoi3OVpYe1au/FB0/XemIDY5R62W8e2zULjYgjJo7Exh0vdiBs3tvPW4uGYInScZYbrvHR7TgWctrYfmeJy2Kta8sWT4NaxbbsrWRZuj8WGvUEVZr3lC/baIuk44T6yl+PRhGwyOh9W89yOhbyl6Nu2PB7SWyd0+eYMXt2Bu9RyKUo8PHLiUA1byw/M11ZcJ9QtW8fIzFAEdvRdI+O6Q74+nvvTurrr3JXTjlh628hk6k6fthaZXifT68PBh2+e5eMEUViRSAS6zSkQkd16QkSBeMwKQT7MOXpjJkzzGBkyxZznClu7qC3CSIWEniYLpVKZ3yRr2jap3rqN3qbzocSdnsyH2i5NSDEpbxW2m/OPZLNWadNabcdxs96MGwi7zThmd5yMv5DCpipOum3eVJ55Etlb0R/NHhrYOpIelEb2dsaWzIzIDC95w5aSiWQyYxsX1XKpsN1sFNLVY1JV8Jp385YZj8OmcgvXF8Zhu9oUFqK9nDZ6SdtOYPNhQd+saYfNSt5IptaMbSYJF32POYTDzdiIe+poFD8Gm6ewTTWn8rB5SHniK69gbsydO1/sIDiBjULp6bjgulOosPRMQKpI6QmBzXRo3qaJR6nnwkVPd3HTnMidyNGKXlricdjmVlxK1E/0amZvjd46e/j3nz//mrDpbIF7Vl778OA0KdxuRrhZwZV6bLar7XbcvjyD40Y9G6fduNYaF+O6cQYPf9kVIuvqhOIHYaMwT6YqlDc1SHrhIbLv//7z+5+/ffv2+4St9tIiGwbCj6wNubp0z4t82rw93v47v17MYyStxeUoa7s9/wioR7dWqoLTFKGsroWVSm3qx0wppTtrs+hLQ+4rMuWZ//7vr7//+G2SwmZHbhZnkpb+CSfVS3Fcol1P6NIpgzy5i02wtXg5CRbR4JErU+7Kth02XV+3X8qvf//6c4fsFZuUnhGGcyS93a9edaflF/E6eC2cbR/d8wwPpUpy69VJlbmlemq+8sy/fv/j229LTU4aBO9G0ifQDptOo3DgPRSbB2WzZ20K2lSY/Xag318j6RNjizS2xsDYtGzxWGx5c+Ck9u9HzE5h633vzrp1OPtkbVjIAoU5N63soU66K9tmJ7VSje0EtWNsXRZX6l+2vxuG/V12tKt2u8NPZvDWJosZm8+NPhdhIU4nwPfRiZBwITZXVbyQ46jN8c75aOcc7Uy9c1p+47XMTupGoAyjPFLVrbsQOqlbsB2NDrpNd8JGKQA1CfFDsb3mbT/spO7xWLSbdA9sUySVpdc4GD3Y2shxSLgIW3NfbHexNo0NY0k1vUdb25VOemdsd7A2VUtgr81G6J3K/X10fSR9Nic1A2OVE/kq0lb1w9rFPVhca23Ho7pvonYjNjbC6U5q7RDH8bDaZpvNsHlYTi7aXUxI/+NOasOuiJu8mya7YVphKxdt0j1qJbIIrqfq1X8dG6myPrb68RUbKUQb9A+rAhpwRa7D9lR5W2/1VUyKdoctQ1YvOrssHrSEG2M+3LxhuzAk2OUPdi+fV7C+BRtqPYXNKhbWlketbbQPaN1leLKYBMZnrW3XuqvbjXQPs+3DVdt2b4+uWz47OnDJyzcNcQtbXilr69cv2JBVKGvjJ5f6vEUMO7tpEg6BA/kokn779tvf/0zYXnrllZNaprkYz/3yOPHs0pfDWxorndavtLV1e05qeHd1Um1mi8IYSdjRd530j7//+pfrqVZTr7w9G1z5ZO1trE902dav9pw0qO51lmwfmYbmhLyFxD22tm/f/vjzr//9a9i6GDO4PZVtk8E9XzOliqRFbOXz/UmZwtYUIqbjvRIQfJClOmFpVSOE5NBJv/325+///Pt9QmYb+n4vfOej3L4MW60XhHhZpx7j6KE3bIrgGI99u3JLz/N82frFQLv2+lnuh2L7+RaqIFzlnuDkzUm/ac/8n0I2eaRt+DRtLJJMyIyLsXlrOZbInQsXnjrJY5dzzVdrPQZnOwtu1WWN6xPrqlwttvBSFMCuRNpzjYbsrO2vv3//53uwmzgaCd8i03BUd1o4zH7Bdq6ijGMMBAnjAAhfgLRACGDbwMwR/N7R7UUHd0i/ezGCXy0ORTBO6lC3tEQJmTv8+PcJ2XcjEKGJGOL6BSIbO4hU2BXa3iJ+/qTy0lGgNtTo6RC5XS1Zk/eJU0hyxUoHF13VAbbFHxbpWVoY6e9Fr1/uqPit/4I/sKrxSxHnBJtY+58e/hGmRDvpVO4rM3sZgISBU6u3ePbueahXVcjP9wuhPpbIqVAkgPR9EkondlhsFGH4wfo4t+gDbHTVxiuaCD1X68Vxw77tRgJqlJxebw+fvN/17KlIwDXRBdc0AdIn6TQaPBBvw9ycUJXloUCLKbl6Yll/bl1hhgCjmSiwQ4bW961QcgmA9Ahy7nmbpoU+wMZAQhnLDWVqWJdI2uKiSq+ojSohqbY3fVC/wvQEVb0Rp1dmnYs4zaCyXIuUigwyEiOK3sa5maGeCRseDODCyF3Bs7ceF3rwVVbnWCY4KTU2kQFQ+RKZ97zf0EIfYAMgKQEr+owy10nzTBcTCpvCKWBiVX0PHNkT5FeSyqJC2KpyVL53jTqoOmbZwi6fIqWD0ZuZORpZFJ4akYr1+hbJmYKdFbmfVGFv5ylfeX4VFLilXhb2yHzQWL2PsXmAVTRsw9wsqBkL/XfN88JAmd1Ip4q8FNEy7VFSOdLgLvKTIHv3CnURh8xkC0eV7pI0ehmNagoVScNTA1J34JwexmeiO2sG6QBPhgUxDCS9moWyN7GP0R3vQLd3Meew5RHIhAxJAPQdAcSgUlKE85B4gPiyl1niUkATQP1myHsZZO99EZjAOTiQG5jpIo6G8+C24MgzD7lhuoG3Nv7fWWexFcGETdpgUNiiaSwiKkLpqZhlUV6LhII0AWlNVLIViA+nmGhPRQ6v4Ka3Guka0ZR2nBfm6+ExznatLsOWv2ATgx0EAquQoLBxL8GUa2wuSEsusU9F9nFiosA5WJVWcNW7pTg17vmEQiH69thNsQ6w+HX42t4yhewkZfNuSdyH2KgPGBGgCC3TDUCuF7aLV6tND9yc1MCyURFnDvX0/Vapz2Q8CDac6zFE0QBXXZUGh6Oe30EWBbraFZ/A5ukZBnScpzl6IW8Wr9mnFg3H90viPsT2ADGn3sZ1uFiZ513p0eMqWvA6JTHsj4v2slNRu2hNEAQM5zUngfq7Ir3ypIh4rpfWxLY6gg0bMzNC2I7ul438bGzI8bdZ7ZyFZiozC6LAoJZeamttnch4y8LFqCocmlUJjot6JTOBZNGLsMu9VZ5xbOUtB6SoGpTFRtr3J9hfqQ+x2UfzfBle7pDxUpJN+0tOCqF6WxE3+oibY0ZTq5vfZHrKaUWdk7cupA0JS6KCt+MMYRLxgknPJ4xLUeGoc4LczrEoTBeLWGRhWCDjfs3WH2BT5XB3OKw6cqcLCIje8TZu57Y5XOg1BStwVsx0ar3IDDlc8GPPM1UVv6T9FsK2SI13Y4yX+JxE0lPFmPQVNlfVasq2yIhBgK0qV0Pjq/qMaefVOsxxnfycsk2vWhZsEHC0fzgC6fq8KqIBC0Ng6zwEr21QV0hVIhmulGE6sYpVZ/JS7Dj+Zq3z3b11K5aFmW5zk9lWWVnKP5z9parLeYVyv9Crs6ZixuYKVc+V6gQBzihVdXye2cagsBmNYvgTsEW6SyFAURF7TFRVjlMbEZuypG/rKGd64Tv1LpvVWdbgtqpqNABeZGeG/TMUxXAsVLp76Kg6ZkYR94j2TJjzEJ1JFzzLaRtUhevaWOGG1w1wKW8RbYIcRDCghXLO1PIznK5Ej1Ac0Z/hpHzyR9b7KA5SjgkPepkGOc4ds+IamztVP3HhhAMaa1XhynAfoepckzpDSQtXsmlk+ZK36TqpoTzTJ9O6gZJedCsluwZehD0UVuo7jcGoQc2BF0sUeiC08p4BnuUmaDKaRCUGQUbo3Rp9z2DDToGAMvZSrmqQbEGQszBRlqUbzqeFPjFASQ7V3xzktDc3Rd6dHxbLAmsFB9kQKmZkOs0oEz2xucvpjzfIzjfFfbmgvVfA4pV7Nli+j01oJ024Kg9SajU8rxmByJZm6/Gq1tZWKydlll15/qDXk5W0MAefl5eUH0hVsLZ9Y7mBsIPIrtNpYYsh5eET3NPtEr2PDRPC/Nbpa5zxXjgD51ZiBdIoQB1P2NimxIm018CGaORmZWfKnXF+Ub8XQ2UHN4XlRwaVenrxOq+dh3Y33Vd4+24CYlZdbIOoipWPxoX0SQCkl+JqaKx5MeJgWPcmILHMwzyLfUSAkcUXd0boIq61el2YkcNVhZ5eTOZLFft3ItKbqYqM8OtttRl665Gc3jB55XT0B5f9F4leapca/8W7Fuv2bjbfMHJ6/MzvZqZ4yF2l/9P6P/tPnK40WtRZAAAAAElFTkSuQmCC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318960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4338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rPr>
              <a:t>ส่วนประกอบของระบบเครือข่าย</a:t>
            </a:r>
            <a:endParaRPr lang="th-TH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95300" y="1676400"/>
            <a:ext cx="8413898" cy="4724400"/>
          </a:xfrm>
        </p:spPr>
        <p:txBody>
          <a:bodyPr>
            <a:normAutofit/>
          </a:bodyPr>
          <a:lstStyle/>
          <a:p>
            <a:pPr algn="thaiDist" eaLnBrk="1" hangingPunct="1">
              <a:buFont typeface="Wingdings 2" pitchFamily="18" charset="2"/>
              <a:buNone/>
            </a:pPr>
            <a:r>
              <a:rPr lang="th-TH" altLang="th-TH" sz="2800" b="1" dirty="0" smtClean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ชนิดของศูนย์บริการข้อมูล</a:t>
            </a:r>
            <a:endParaRPr lang="en-US" altLang="th-TH" sz="2800" b="1" dirty="0" smtClean="0">
              <a:solidFill>
                <a:srgbClr val="00B050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 algn="thaiDist">
              <a:buNone/>
            </a:pPr>
            <a:r>
              <a:rPr lang="en-US" altLang="th-TH" sz="28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altLang="th-TH" sz="28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ไฟล์</a:t>
            </a:r>
            <a:r>
              <a:rPr lang="th-TH" altLang="th-TH" sz="2800" dirty="0" err="1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เซอร์เวอร์</a:t>
            </a:r>
            <a:r>
              <a:rPr lang="th-TH" altLang="th-TH" sz="28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(</a:t>
            </a:r>
            <a:r>
              <a:rPr lang="en-US" altLang="th-TH" sz="28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File Server</a:t>
            </a:r>
            <a:r>
              <a:rPr lang="th-TH" altLang="th-TH" sz="28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จะประกอบด้วย</a:t>
            </a:r>
            <a:r>
              <a:rPr lang="th-TH" altLang="th-TH" sz="2800" dirty="0" err="1" smtClean="0">
                <a:latin typeface="TH SarabunPSK" pitchFamily="34" charset="-34"/>
                <a:cs typeface="TH SarabunPSK" pitchFamily="34" charset="-34"/>
              </a:rPr>
              <a:t>ดาต้า</a:t>
            </a: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เบส</a:t>
            </a:r>
            <a:r>
              <a:rPr lang="th-TH" altLang="th-TH" sz="2800" dirty="0" err="1" smtClean="0">
                <a:latin typeface="TH SarabunPSK" pitchFamily="34" charset="-34"/>
                <a:cs typeface="TH SarabunPSK" pitchFamily="34" charset="-34"/>
              </a:rPr>
              <a:t>เซอร์เวอร์</a:t>
            </a: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 (</a:t>
            </a:r>
            <a:r>
              <a:rPr lang="en-US" altLang="th-TH" sz="2800" dirty="0" smtClean="0">
                <a:latin typeface="TH SarabunPSK" pitchFamily="34" charset="-34"/>
                <a:cs typeface="TH SarabunPSK" pitchFamily="34" charset="-34"/>
              </a:rPr>
              <a:t>Database Server</a:t>
            </a: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) และซีดีรอม</a:t>
            </a:r>
            <a:r>
              <a:rPr lang="th-TH" altLang="th-TH" sz="2800" dirty="0" err="1" smtClean="0">
                <a:latin typeface="TH SarabunPSK" pitchFamily="34" charset="-34"/>
                <a:cs typeface="TH SarabunPSK" pitchFamily="34" charset="-34"/>
              </a:rPr>
              <a:t>เซอร์เวอร์</a:t>
            </a: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 (</a:t>
            </a:r>
            <a:r>
              <a:rPr lang="en-US" altLang="th-TH" sz="2800" dirty="0" smtClean="0">
                <a:latin typeface="TH SarabunPSK" pitchFamily="34" charset="-34"/>
                <a:cs typeface="TH SarabunPSK" pitchFamily="34" charset="-34"/>
              </a:rPr>
              <a:t>CD-ROM Server</a:t>
            </a: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marL="0" indent="0" algn="thaiDist">
              <a:buNone/>
            </a:pPr>
            <a:r>
              <a:rPr lang="en-US" altLang="th-TH" sz="28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altLang="th-TH" sz="2800" dirty="0" err="1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พรินต์เซอร์</a:t>
            </a:r>
            <a:r>
              <a:rPr lang="th-TH" altLang="th-TH" sz="2800" dirty="0" err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เวอร์</a:t>
            </a:r>
            <a:r>
              <a:rPr lang="th-TH" altLang="th-TH" sz="28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altLang="th-TH" sz="28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altLang="th-TH" sz="28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Print </a:t>
            </a:r>
            <a:r>
              <a:rPr lang="en-US" altLang="th-TH" sz="28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Server</a:t>
            </a:r>
            <a:r>
              <a:rPr lang="th-TH" altLang="th-TH" sz="28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จะมีอยู่สองชนิดด้วยกันคือ ระบบเครื่องพีซีที่ใช้ในลักษณะ</a:t>
            </a:r>
            <a:r>
              <a:rPr lang="th-TH" altLang="th-TH" sz="2800" dirty="0" err="1" smtClean="0">
                <a:latin typeface="TH SarabunPSK" pitchFamily="34" charset="-34"/>
                <a:cs typeface="TH SarabunPSK" pitchFamily="34" charset="-34"/>
              </a:rPr>
              <a:t>รีโมตพรินต์เซอร์เวอร์</a:t>
            </a: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 (</a:t>
            </a:r>
            <a:r>
              <a:rPr lang="en-US" altLang="th-TH" sz="2800" dirty="0" err="1" smtClean="0">
                <a:latin typeface="TH SarabunPSK" pitchFamily="34" charset="-34"/>
                <a:cs typeface="TH SarabunPSK" pitchFamily="34" charset="-34"/>
              </a:rPr>
              <a:t>Remate</a:t>
            </a:r>
            <a:r>
              <a:rPr lang="en-US" altLang="th-TH" sz="2800" dirty="0" smtClean="0">
                <a:latin typeface="TH SarabunPSK" pitchFamily="34" charset="-34"/>
                <a:cs typeface="TH SarabunPSK" pitchFamily="34" charset="-34"/>
              </a:rPr>
              <a:t> Print </a:t>
            </a:r>
            <a:r>
              <a:rPr lang="en-US" altLang="th-TH" sz="2800" dirty="0">
                <a:latin typeface="TH SarabunPSK" pitchFamily="34" charset="-34"/>
                <a:cs typeface="TH SarabunPSK" pitchFamily="34" charset="-34"/>
              </a:rPr>
              <a:t>Server</a:t>
            </a:r>
            <a:r>
              <a:rPr lang="th-TH" altLang="th-TH" sz="2800" dirty="0"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altLang="th-TH" sz="2800" dirty="0" err="1" smtClean="0">
                <a:latin typeface="TH SarabunPSK" pitchFamily="34" charset="-34"/>
                <a:cs typeface="TH SarabunPSK" pitchFamily="34" charset="-34"/>
              </a:rPr>
              <a:t>กับพรินต์</a:t>
            </a:r>
            <a:r>
              <a:rPr lang="th-TH" altLang="th-TH" sz="2800" dirty="0" err="1">
                <a:latin typeface="TH SarabunPSK" pitchFamily="34" charset="-34"/>
                <a:cs typeface="TH SarabunPSK" pitchFamily="34" charset="-34"/>
              </a:rPr>
              <a:t>เซอร์</a:t>
            </a:r>
            <a:r>
              <a:rPr lang="th-TH" altLang="th-TH" sz="2800" dirty="0" err="1" smtClean="0">
                <a:latin typeface="TH SarabunPSK" pitchFamily="34" charset="-34"/>
                <a:cs typeface="TH SarabunPSK" pitchFamily="34" charset="-34"/>
              </a:rPr>
              <a:t>เวอร์</a:t>
            </a: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โดยเฉพาะ </a:t>
            </a:r>
            <a:endParaRPr lang="th-TH" altLang="th-TH" sz="2800" dirty="0">
              <a:latin typeface="TH SarabunPSK" pitchFamily="34" charset="-34"/>
              <a:cs typeface="TH SarabunPSK" pitchFamily="34" charset="-34"/>
            </a:endParaRPr>
          </a:p>
          <a:p>
            <a:pPr marL="0" indent="0" algn="thaiDist">
              <a:buNone/>
            </a:pPr>
            <a:r>
              <a:rPr lang="en-US" altLang="th-TH" sz="28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3. </a:t>
            </a:r>
            <a:r>
              <a:rPr lang="th-TH" altLang="th-TH" sz="28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คอม</a:t>
            </a:r>
            <a:r>
              <a:rPr lang="th-TH" altLang="th-TH" sz="2800" dirty="0" err="1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มิวนิเค</a:t>
            </a:r>
            <a:r>
              <a:rPr lang="th-TH" altLang="th-TH" sz="28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ชัน</a:t>
            </a:r>
            <a:r>
              <a:rPr lang="th-TH" altLang="th-TH" sz="2800" dirty="0" err="1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เซอร์</a:t>
            </a:r>
            <a:r>
              <a:rPr lang="th-TH" altLang="th-TH" sz="2800" dirty="0" err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เวอร์</a:t>
            </a:r>
            <a:r>
              <a:rPr lang="th-TH" altLang="th-TH" sz="28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altLang="th-TH" sz="28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altLang="th-TH" sz="28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Communication </a:t>
            </a:r>
            <a:r>
              <a:rPr lang="en-US" altLang="th-TH" sz="28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Server</a:t>
            </a:r>
            <a:r>
              <a:rPr lang="th-TH" altLang="th-TH" sz="28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ประกอบด้วยแฟกซ์โมเด็มและ </a:t>
            </a:r>
            <a:r>
              <a:rPr lang="en-US" altLang="th-TH" sz="2800" dirty="0" smtClean="0">
                <a:latin typeface="TH SarabunPSK" pitchFamily="34" charset="-34"/>
                <a:cs typeface="TH SarabunPSK" pitchFamily="34" charset="-34"/>
              </a:rPr>
              <a:t>Gateway </a:t>
            </a: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ที่เชื่อมต่อกับเครื่องเมนเฟรม</a:t>
            </a:r>
            <a:endParaRPr lang="th-TH" altLang="th-TH" sz="2800" dirty="0">
              <a:latin typeface="TH SarabunPSK" pitchFamily="34" charset="-34"/>
              <a:cs typeface="TH SarabunPSK" pitchFamily="34" charset="-34"/>
            </a:endParaRPr>
          </a:p>
          <a:p>
            <a:pPr marL="0" indent="0" algn="thaiDist">
              <a:buNone/>
            </a:pPr>
            <a:endParaRPr lang="th-TH" altLang="th-TH" sz="2800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AutoShape 2" descr="data:image/png;base64,iVBORw0KGgoAAAANSUhEUgAAATYAAACjCAMAAAA3vsLfAAAAmVBMVEX////BwcHh4eEDAwPs7Ox8fHyJdbDExMTk5OSDg4Pz8/Ojo6N4eHisrKzHyMeXl5fd3d34+PjPz89BQUGKioqRkZFLS0tmZma7u7vV1dUeHh5gYGCnp6dTU1OxsbGAgIA3NzcuLi5ubm5YWFhDQ0MsLCydkrMUFBQjIyMQEBCFb6+OfLKTg7O+vcClnLebjbauqLq2s7uup7xNLp34AAAZ0UlEQVR4nO2diWKjuLKGBRIDCIEQq2R2gce4Z3qW8/4PdyVwErwkdnvpeG7nbwfa2I7hS5WqtALA/z+FHwt/9vk9p9AWfij+2Sf4nEKrD6mtvrCdlHMJtrqQMq/3Pximiyfmr+bLF1lbkPR9Grx+humNWb79EizFTz7tz9ZF1gaA7wFMmwjYtDR816iTEHFc09QEoetG4ZgC362BKNNfxOwuxOZ5ILGMIZSVTap6TJIk6M1NKSnLPK9FnV9Xfhz4sPxFsF0YEjwPt9zMvVwAy0aV48igCCscESaQsWZ52BuASwX3F9GF1lZ6eEWaxC4EIAHqTZPYhZnjoMFJT0amEEYgrGj58Zf9/9HFToozAbxAW9srtgIHiZGxUGEzVaAtSfnLWNvFTgq8jFRChczGRoUTKmyhsjY3zKxii2UStLIVvw62C63NNAHjaQgiDARiEcYC21gwJEBERYBDCoJUuan5uRfz83Qhti/t66tydZXOWNvmC9tJoc2H2LZf2E6KiVnluM8rCefjv0jWf62CA2f9ZRLX22R/YbtGX9iu0he2q/SF7Sp9YbtKX9iu0he2q/SF7Sp9YbtKX9iu0he2q/SF7Sp9YbtKX9iu0he2q/SF7Sp9YbtKX9iu0lej+DVC/KAHizKHffZJPb0SuF3DUT/W6rHZbjXE/LPP6tkl1oO015SPXhQYdiSHKu+sFv4yIzquVJpZxFnX4drADnIwyQq3dWX8y4wfuk6o4oSErS9GjkzTRApb01oWIZ99Ys+tsBOSmGtfrBfYXCv5Ktw+VLQ2pWV2+9bWfGE7o2h0lLW1h9isLyf9UGZsW8QcD5xUZun5j/7KYqr0t5y2NlUkRQhh0qtImlRjcP6jv7SCdZwbK523Bdy2ozzL8k7C7muQ1hl5cFzBzQZuVpvNarWF6t8Iv3z0vFDV8Fpp2tS8eN4oipQT4IgB5jjo+FUnmqvSO0/BD65Y494HGGMWOkzv0qfFhkkEUNE2zF+PY3L4arRupzN3KlvvWBq9vWbWh+++XagvVThgQZU7ao+fNmdjPRTAS0HOaQLwwAF2lGEhbXd6MwSg0MB4J/URhwTTG5jeUJVQaQPF6H6FNqoUNuwXuJbmM2MTaR4xywa1R1XZmxtmXhUoqjIKjL7ijAMg9ShtQitlelUeC5FnOSplZbGiC+ust3Fe3c/slLUx5FmOqtd7z4yNMRKwPAKc0lYWFfApcnlBhYULIyyEYtUqW2KVY9ks53wMPQ/L0s1NEnhNkCGjQlv/RJl4pTS2JEVpAvwaPzE2gK1owpbSwqhjDrjVcbrKQzHmsjWAmRnqTUHMCTELxmTEarIuXRuUHk/rkeSjWTj3OxtUeY3PpEf8VDw3NkVC2sAvUw+A0vJy9YO4tQkyvy4dlE0TKWQvSWX3yjTDpqhzzw2A73Fat7z2UH9PbEXLHekzlLnomZ1UYwOei3qbkjDKKbFx4VuG04ZF5BCzyfVUChQjBgpfGqIVg43j0nWxtGs3ypCQd8WG+xgnnCFs8KeOpAC7EXD6ljAfdivJ6rYqaLBuLVC3bYKqTQsDYOiz99OoHeLQH4ucul1MsIBG2nUeyu+NzUE7PTG2WTqFmDNZxvY2x9JHSbT77zvvuVqoGDA18X8F24+JJdH5N/24VLUA9WufhM5OyM1VZeERX/U5umOC+yaVMlaV7hzNXrXa9lXxq62J8oOK1j7nu0r8i9SBlf3ZJ/bcioZTaTOLv7B9qGfGZnizSsN+hG4JFVFX2+qsjIXUc2N8AmwEPljF9RlJWA3xsIZqox7xtFt1WZw9JGr/mLo2oakWTd0HKGk3rldeG/owwyDtmdphvWEs1A1ZT5CAsLEKdrKDByjqtcVVNwx2SfvFExR/v/mS76FwU+yVHXeWbcQaW3dDptXsYzNuvuR7yN7K4JHY/G6rktTy+vKN5e7i2bNg86F7gO2S8HgxtqAc28C8pWbvxMuW4mfBRiHdx2Zz/7wu5hakMLutbh9slxHgWbA1sNzHFlBJzkimF/t1kNw6ZJRmy2dPgo3JDd83HZta50S8i63NJlDedIIo9vefPgU21K+NAwbpeWyXO6mR3zj0wB/DvfN9Dmxm1oqDC3XPY6s/xMb5m7EZFXyv74+hgPPosMFJd70v8lkM98fpPgk20VXRvlfxC7Dxj7BRz/PfflsG+cmmOGznbVb01bqny5yOJW0ct9Xru/p8/8NPgi04TNvsujmLzTr06z1b8/Z+Wwur4lSzYjCu8qZJGtnBahFqsWyCIO12R1DeHjSBPAk2Dg+iou2fx9Z8hK1exgvbm5YROxFMjU1WtcMwtFXXLg4zWarX2hmbsR4OK2VPgs2H5UEgLclZbMlHPlovf2FAp0aQLDqqqtJ1LrWI7NtFZdjONLbOdMKIrkZ6lPI9CbYUHuYf3rmsjZD0A2z2Hjab157Ctu6zQ7Wwr5SyqophO+2zKlNbPRXN2Mbd2EovPD7fHTZRer4JRKRimvoRlGqrDL3S96aXo/nAO8I3j7Rg5BCbsd9yvy+/1PI+CqS2t5edhIApbAk+vLeG469irbaN15Bj5KD54RSeHswUiNA52Ty0w0ZjkmXMGzDgBAg9ClrV3wJSdTnVULtGVu9X6NKbDRZX68MK5o1VUpvu/R0cYCpsnh7nvSfkj02SqEeSSGi89IKiHbb23RPeYUv1uKfIU9kJJ0xyFYCnNIfPOWIxH4hoCFBII2CKMlDGqEO2fpqlwFQ7FPnvfs0ZobG6c7ORTfdasRGIFDZ+AttKeWo1ZNkQT9jwAttLSHgfG02FkSNqtYxbODNfOr55MtuCo/u57SEZHX+dxiJdpytHFEluh3ES84yIdZIZ0ca6FpsD8zs3G9l0z4mZitUQRs4hNuWkuyU7Ra2x4Ugw/APYYLuKWVqn1LZw9VpWKWwMMTQfqGqQunUCpJG6wPK9BJUuocCOLCNNAC9seXUbg4B3bm2zjcSSbymIzYAOCUfGprBtTDT3s3OFjdWVbLjz6qTnsKUlxsT3atAmLuqVtTnhDpuxykSG9MDPLASB9ErQGC4Frmd1w5Dm+tPEsDhAWZ38ODaGQt6sYHzYbHQztjpdVllVkeJC2B0Zm8YWzkcdvjUwVfV9PnoXY9ML+bvUL4G/aVju6yc7bMx0QKEP+KqE84h6CzFSha1UxSESlioMDWIkFESV8aPYmKjTXuWhVQ5hUd+Vm+0n7qLKqrIDqdK2k9b2ig3a2j6UCeDLra2gzRBSD6CBAGOgSTYFznoeoG1k6gDys7qNSg8Q202VkwZVKb2gqqvIdYPBr/zA+hFsqHarDsJtUQoTqbpPlwR3BGf7VmO9xVIVu3oI5WknnbFpJ2U0AXkNLi/boiRJBYj0iFhb/Uh3TvHC3ayiQDbKcX0VYtVbjDCIgC30PTpUvlLUILSQkZfMvHwKEitbRazNyxBPJTBGXgc7ej9wdumquterTGUOELqnnHQbzss1h7VyUpx4TiH0GeUXWdtPVrAaicedmdkkJtwVLMp7gbOpS9y3QOqAsD2Vtmls7U7jFEklj4rwYif9yTK2VY0AWgqjQMKVOus7YUvIosqq0rY1hOVJJ/V3VY90whYSlYklqbsunxHbJrNcjjHaFx/gKrHvYnCpyo2WaZuxgisDOYdCy5BgMPXXE7mDMTbgc2KrGovQwNkHx5AXwy61g9urDK677GkITaoq8rWIIvWYNP9XCE/P2Zu0hbWpaqkmb2lKyVSVb1UGd3rEwqdhcy2LWJ44sDcWJiMsvFu52Vylba9NILbfrlWesx3bcXqsp0c3dvoBd412trdZr9ft2LXz8jLa2lZVUeXUP1Eb/zQnnVohSVOb+waHUZTDjTRu81TbpwtsQTq3tgXHdxc1y/VufJiXtJHy1XD6Z4ZTJF2Xfk2LsXOPmng+0Unn/gC3RgfgmFGpqHeTvdllYjWv2W5gTdjSUyWVsemGLFYV+Wy1Whxmcsrb5id2fNR/89nYLKKKuENwKL2xjmp77hIbgb1PT8+/Mosu5crAItot11nAy0ZxwOght0/HNhdxC27qEkR9a9XeU2nFG8Qc0ndPBZXZmBVF23rLwh/LLE3z8dU+a7ifyz8BNg3On4s4J4y0iQQ+lDc5KV+2tulO0o9WW8Mhp160HzFZSaSUi7m/SbvXvP052Ox9bJYlLW7OyPRFG+WN1nbQ2xfDm5eewNne/OlPwIai0toeYFOhYXfBnH+frO2O2Pxue/uSYXz1mSOOcC0zvVxhtizbpt47rpHN4w9udtJ6iS3wNpvbh9k67bLJ/ydiw45tqaxzNUheW9IlMy6Xeo3+bzIhs1+x3WJttr/fSbpt73D6yXKk1k/CxsygzEe4zSwvcJgSEobnuqlvCAdFtWKYfH+70pux7fX22S7sz5/hWfFukcH8FGxRKYct3BZpECI8V+Cxjpoi3OVpYe1au/FB0/XemIDY5R62W8e2zULjYgjJo7Exh0vdiBs3tvPW4uGYInScZYbrvHR7TgWctrYfmeJy2Kta8sWT4NaxbbsrWRZuj8WGvUEVZr3lC/baIuk44T6yl+PRhGwyOh9W89yOhbyl6Nu2PB7SWyd0+eYMXt2Bu9RyKUo8PHLiUA1byw/M11ZcJ9QtW8fIzFAEdvRdI+O6Q74+nvvTurrr3JXTjlh628hk6k6fthaZXifT68PBh2+e5eMEUViRSAS6zSkQkd16QkSBeMwKQT7MOXpjJkzzGBkyxZznClu7qC3CSIWEniYLpVKZ3yRr2jap3rqN3qbzocSdnsyH2i5NSDEpbxW2m/OPZLNWadNabcdxs96MGwi7zThmd5yMv5DCpipOum3eVJ55Etlb0R/NHhrYOpIelEb2dsaWzIzIDC95w5aSiWQyYxsX1XKpsN1sFNLVY1JV8Jp385YZj8OmcgvXF8Zhu9oUFqK9nDZ6SdtOYPNhQd+saYfNSt5IptaMbSYJF32POYTDzdiIe+poFD8Gm6ewTTWn8rB5SHniK69gbsydO1/sIDiBjULp6bjgulOosPRMQKpI6QmBzXRo3qaJR6nnwkVPd3HTnMidyNGKXlricdjmVlxK1E/0amZvjd46e/j3nz//mrDpbIF7Vl778OA0KdxuRrhZwZV6bLar7XbcvjyD40Y9G6fduNYaF+O6cQYPf9kVIuvqhOIHYaMwT6YqlDc1SHrhIbLv//7z+5+/ffv2+4St9tIiGwbCj6wNubp0z4t82rw93v47v17MYyStxeUoa7s9/wioR7dWqoLTFKGsroWVSm3qx0wppTtrs+hLQ+4rMuWZ//7vr7//+G2SwmZHbhZnkpb+CSfVS3Fcol1P6NIpgzy5i02wtXg5CRbR4JErU+7Kth02XV+3X8qvf//6c4fsFZuUnhGGcyS93a9edaflF/E6eC2cbR/d8wwPpUpy69VJlbmlemq+8sy/fv/j229LTU4aBO9G0ifQDptOo3DgPRSbB2WzZ20K2lSY/Xag318j6RNjizS2xsDYtGzxWGx5c+Ck9u9HzE5h633vzrp1OPtkbVjIAoU5N63soU66K9tmJ7VSje0EtWNsXRZX6l+2vxuG/V12tKt2u8NPZvDWJosZm8+NPhdhIU4nwPfRiZBwITZXVbyQ46jN8c75aOcc7Uy9c1p+47XMTupGoAyjPFLVrbsQOqlbsB2NDrpNd8JGKQA1CfFDsb3mbT/spO7xWLSbdA9sUySVpdc4GD3Y2shxSLgIW3NfbHexNo0NY0k1vUdb25VOemdsd7A2VUtgr81G6J3K/X10fSR9Nic1A2OVE/kq0lb1w9rFPVhca23Ho7pvonYjNjbC6U5q7RDH8bDaZpvNsHlYTi7aXUxI/+NOasOuiJu8mya7YVphKxdt0j1qJbIIrqfq1X8dG6myPrb68RUbKUQb9A+rAhpwRa7D9lR5W2/1VUyKdoctQ1YvOrssHrSEG2M+3LxhuzAk2OUPdi+fV7C+BRtqPYXNKhbWlketbbQPaN1leLKYBMZnrW3XuqvbjXQPs+3DVdt2b4+uWz47OnDJyzcNcQtbXilr69cv2JBVKGvjJ5f6vEUMO7tpEg6BA/kokn779tvf/0zYXnrllZNaprkYz/3yOPHs0pfDWxorndavtLV1e05qeHd1Um1mi8IYSdjRd530j7//+pfrqVZTr7w9G1z5ZO1trE902dav9pw0qO51lmwfmYbmhLyFxD22tm/f/vjzr//9a9i6GDO4PZVtk8E9XzOliqRFbOXz/UmZwtYUIqbjvRIQfJClOmFpVSOE5NBJv/325+///Pt9QmYb+n4vfOej3L4MW60XhHhZpx7j6KE3bIrgGI99u3JLz/N82frFQLv2+lnuh2L7+RaqIFzlnuDkzUm/ac/8n0I2eaRt+DRtLJJMyIyLsXlrOZbInQsXnjrJY5dzzVdrPQZnOwtu1WWN6xPrqlwttvBSFMCuRNpzjYbsrO2vv3//53uwmzgaCd8i03BUd1o4zH7Bdq6ijGMMBAnjAAhfgLRACGDbwMwR/N7R7UUHd0i/ezGCXy0ORTBO6lC3tEQJmTv8+PcJ2XcjEKGJGOL6BSIbO4hU2BXa3iJ+/qTy0lGgNtTo6RC5XS1Zk/eJU0hyxUoHF13VAbbFHxbpWVoY6e9Fr1/uqPit/4I/sKrxSxHnBJtY+58e/hGmRDvpVO4rM3sZgISBU6u3ePbueahXVcjP9wuhPpbIqVAkgPR9EkondlhsFGH4wfo4t+gDbHTVxiuaCD1X68Vxw77tRgJqlJxebw+fvN/17KlIwDXRBdc0AdIn6TQaPBBvw9ycUJXloUCLKbl6Yll/bl1hhgCjmSiwQ4bW961QcgmA9Ahy7nmbpoU+wMZAQhnLDWVqWJdI2uKiSq+ojSohqbY3fVC/wvQEVb0Rp1dmnYs4zaCyXIuUigwyEiOK3sa5maGeCRseDODCyF3Bs7ceF3rwVVbnWCY4KTU2kQFQ+RKZ97zf0EIfYAMgKQEr+owy10nzTBcTCpvCKWBiVX0PHNkT5FeSyqJC2KpyVL53jTqoOmbZwi6fIqWD0ZuZORpZFJ4akYr1+hbJmYKdFbmfVGFv5ylfeX4VFLilXhb2yHzQWL2PsXmAVTRsw9wsqBkL/XfN88JAmd1Ip4q8FNEy7VFSOdLgLvKTIHv3CnURh8xkC0eV7pI0ehmNagoVScNTA1J34JwexmeiO2sG6QBPhgUxDCS9moWyN7GP0R3vQLd3Meew5RHIhAxJAPQdAcSgUlKE85B4gPiyl1niUkATQP1myHsZZO99EZjAOTiQG5jpIo6G8+C24MgzD7lhuoG3Nv7fWWexFcGETdpgUNiiaSwiKkLpqZhlUV6LhII0AWlNVLIViA+nmGhPRQ6v4Ka3Guka0ZR2nBfm6+ExznatLsOWv2ATgx0EAquQoLBxL8GUa2wuSEsusU9F9nFiosA5WJVWcNW7pTg17vmEQiH69thNsQ6w+HX42t4yhewkZfNuSdyH2KgPGBGgCC3TDUCuF7aLV6tND9yc1MCyURFnDvX0/Vapz2Q8CDac6zFE0QBXXZUGh6Oe30EWBbraFZ/A5ukZBnScpzl6IW8Wr9mnFg3H90viPsT2ADGn3sZ1uFiZ513p0eMqWvA6JTHsj4v2slNRu2hNEAQM5zUngfq7Ir3ypIh4rpfWxLY6gg0bMzNC2I7ul438bGzI8bdZ7ZyFZiozC6LAoJZeamttnch4y8LFqCocmlUJjot6JTOBZNGLsMu9VZ5xbOUtB6SoGpTFRtr3J9hfqQ+x2UfzfBle7pDxUpJN+0tOCqF6WxE3+oibY0ZTq5vfZHrKaUWdk7cupA0JS6KCt+MMYRLxgknPJ4xLUeGoc4LczrEoTBeLWGRhWCDjfs3WH2BT5XB3OKw6cqcLCIje8TZu57Y5XOg1BStwVsx0ar3IDDlc8GPPM1UVv6T9FsK2SI13Y4yX+JxE0lPFmPQVNlfVasq2yIhBgK0qV0Pjq/qMaefVOsxxnfycsk2vWhZsEHC0fzgC6fq8KqIBC0Ng6zwEr21QV0hVIhmulGE6sYpVZ/JS7Dj+Zq3z3b11K5aFmW5zk9lWWVnKP5z9parLeYVyv9Crs6ZixuYKVc+V6gQBzihVdXye2cagsBmNYvgTsEW6SyFAURF7TFRVjlMbEZuypG/rKGd64Tv1LpvVWdbgtqpqNABeZGeG/TMUxXAsVLp76Kg6ZkYR94j2TJjzEJ1JFzzLaRtUhevaWOGG1w1wKW8RbYIcRDCghXLO1PIznK5Ej1Ac0Z/hpHzyR9b7KA5SjgkPepkGOc4ds+IamztVP3HhhAMaa1XhynAfoepckzpDSQtXsmlk+ZK36TqpoTzTJ9O6gZJedCsluwZehD0UVuo7jcGoQc2BF0sUeiC08p4BnuUmaDKaRCUGQUbo3Rp9z2DDToGAMvZSrmqQbEGQszBRlqUbzqeFPjFASQ7V3xzktDc3Rd6dHxbLAmsFB9kQKmZkOs0oEz2xucvpjzfIzjfFfbmgvVfA4pV7Nli+j01oJ024Kg9SajU8rxmByJZm6/Gq1tZWKydlll15/qDXk5W0MAefl5eUH0hVsLZ9Y7mBsIPIrtNpYYsh5eET3NPtEr2PDRPC/Nbpa5zxXjgD51ZiBdIoQB1P2NimxIm018CGaORmZWfKnXF+Ub8XQ2UHN4XlRwaVenrxOq+dh3Y33Vd4+24CYlZdbIOoipWPxoX0SQCkl+JqaKx5MeJgWPcmILHMwzyLfUSAkcUXd0boIq61el2YkcNVhZ5eTOZLFft3ItKbqYqM8OtttRl665Gc3jB55XT0B5f9F4leapca/8W7Fuv2bjbfMHJ6/MzvZqZ4yF2l/9P6P/tPnK40WtRZAAAAAElFTkSuQmCC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4" name="AutoShape 4" descr="data:image/png;base64,iVBORw0KGgoAAAANSUhEUgAAATYAAACjCAMAAAA3vsLfAAAAmVBMVEX////BwcHh4eEDAwPs7Ox8fHyJdbDExMTk5OSDg4Pz8/Ojo6N4eHisrKzHyMeXl5fd3d34+PjPz89BQUGKioqRkZFLS0tmZma7u7vV1dUeHh5gYGCnp6dTU1OxsbGAgIA3NzcuLi5ubm5YWFhDQ0MsLCydkrMUFBQjIyMQEBCFb6+OfLKTg7O+vcClnLebjbauqLq2s7uup7xNLp34AAAZ0UlEQVR4nO2diWKjuLKGBRIDCIEQq2R2gce4Z3qW8/4PdyVwErwkdnvpeG7nbwfa2I7hS5WqtALA/z+FHwt/9vk9p9AWfij+2Sf4nEKrD6mtvrCdlHMJtrqQMq/3Pximiyfmr+bLF1lbkPR9Grx+humNWb79EizFTz7tz9ZF1gaA7wFMmwjYtDR816iTEHFc09QEoetG4ZgC362BKNNfxOwuxOZ5ILGMIZSVTap6TJIk6M1NKSnLPK9FnV9Xfhz4sPxFsF0YEjwPt9zMvVwAy0aV48igCCscESaQsWZ52BuASwX3F9GF1lZ6eEWaxC4EIAHqTZPYhZnjoMFJT0amEEYgrGj58Zf9/9HFToozAbxAW9srtgIHiZGxUGEzVaAtSfnLWNvFTgq8jFRChczGRoUTKmyhsjY3zKxii2UStLIVvw62C63NNAHjaQgiDARiEcYC21gwJEBERYBDCoJUuan5uRfz83Qhti/t66tydZXOWNvmC9tJoc2H2LZf2E6KiVnluM8rCefjv0jWf62CA2f9ZRLX22R/YbtGX9iu0he2q/SF7Sp9YbtKX9iu0he2q/SF7Sp9YbtKX9iu0he2q/SF7Sp9YbtKX9iu0he2q/SF7Sp9YbtKX9iu0lej+DVC/KAHizKHffZJPb0SuF3DUT/W6rHZbjXE/LPP6tkl1oO015SPXhQYdiSHKu+sFv4yIzquVJpZxFnX4drADnIwyQq3dWX8y4wfuk6o4oSErS9GjkzTRApb01oWIZ99Ys+tsBOSmGtfrBfYXCv5Ktw+VLQ2pWV2+9bWfGE7o2h0lLW1h9isLyf9UGZsW8QcD5xUZun5j/7KYqr0t5y2NlUkRQhh0qtImlRjcP6jv7SCdZwbK523Bdy2ozzL8k7C7muQ1hl5cFzBzQZuVpvNarWF6t8Iv3z0vFDV8Fpp2tS8eN4oipQT4IgB5jjo+FUnmqvSO0/BD65Y494HGGMWOkzv0qfFhkkEUNE2zF+PY3L4arRupzN3KlvvWBq9vWbWh+++XagvVThgQZU7ao+fNmdjPRTAS0HOaQLwwAF2lGEhbXd6MwSg0MB4J/URhwTTG5jeUJVQaQPF6H6FNqoUNuwXuJbmM2MTaR4xywa1R1XZmxtmXhUoqjIKjL7ijAMg9ShtQitlelUeC5FnOSplZbGiC+ust3Fe3c/slLUx5FmOqtd7z4yNMRKwPAKc0lYWFfApcnlBhYULIyyEYtUqW2KVY9ks53wMPQ/L0s1NEnhNkCGjQlv/RJl4pTS2JEVpAvwaPzE2gK1owpbSwqhjDrjVcbrKQzHmsjWAmRnqTUHMCTELxmTEarIuXRuUHk/rkeSjWTj3OxtUeY3PpEf8VDw3NkVC2sAvUw+A0vJy9YO4tQkyvy4dlE0TKWQvSWX3yjTDpqhzzw2A73Fat7z2UH9PbEXLHekzlLnomZ1UYwOei3qbkjDKKbFx4VuG04ZF5BCzyfVUChQjBgpfGqIVg43j0nWxtGs3ypCQd8WG+xgnnCFs8KeOpAC7EXD6ljAfdivJ6rYqaLBuLVC3bYKqTQsDYOiz99OoHeLQH4ucul1MsIBG2nUeyu+NzUE7PTG2WTqFmDNZxvY2x9JHSbT77zvvuVqoGDA18X8F24+JJdH5N/24VLUA9WufhM5OyM1VZeERX/U5umOC+yaVMlaV7hzNXrXa9lXxq62J8oOK1j7nu0r8i9SBlf3ZJ/bcioZTaTOLv7B9qGfGZnizSsN+hG4JFVFX2+qsjIXUc2N8AmwEPljF9RlJWA3xsIZqox7xtFt1WZw9JGr/mLo2oakWTd0HKGk3rldeG/owwyDtmdphvWEs1A1ZT5CAsLEKdrKDByjqtcVVNwx2SfvFExR/v/mS76FwU+yVHXeWbcQaW3dDptXsYzNuvuR7yN7K4JHY/G6rktTy+vKN5e7i2bNg86F7gO2S8HgxtqAc28C8pWbvxMuW4mfBRiHdx2Zz/7wu5hakMLutbh9slxHgWbA1sNzHFlBJzkimF/t1kNw6ZJRmy2dPgo3JDd83HZta50S8i63NJlDedIIo9vefPgU21K+NAwbpeWyXO6mR3zj0wB/DvfN9Dmxm1oqDC3XPY6s/xMb5m7EZFXyv74+hgPPosMFJd70v8lkM98fpPgk20VXRvlfxC7Dxj7BRz/PfflsG+cmmOGznbVb01bqny5yOJW0ct9Xru/p8/8NPgi04TNvsujmLzTr06z1b8/Z+Wwur4lSzYjCu8qZJGtnBahFqsWyCIO12R1DeHjSBPAk2Dg+iou2fx9Z8hK1exgvbm5YROxFMjU1WtcMwtFXXLg4zWarX2hmbsR4OK2VPgs2H5UEgLclZbMlHPlovf2FAp0aQLDqqqtJ1LrWI7NtFZdjONLbOdMKIrkZ6lPI9CbYUHuYf3rmsjZD0A2z2Hjab157Ctu6zQ7Wwr5SyqophO+2zKlNbPRXN2Mbd2EovPD7fHTZRer4JRKRimvoRlGqrDL3S96aXo/nAO8I3j7Rg5BCbsd9yvy+/1PI+CqS2t5edhIApbAk+vLeG469irbaN15Bj5KD54RSeHswUiNA52Ty0w0ZjkmXMGzDgBAg9ClrV3wJSdTnVULtGVu9X6NKbDRZX68MK5o1VUpvu/R0cYCpsnh7nvSfkj02SqEeSSGi89IKiHbb23RPeYUv1uKfIU9kJJ0xyFYCnNIfPOWIxH4hoCFBII2CKMlDGqEO2fpqlwFQ7FPnvfs0ZobG6c7ORTfdasRGIFDZ+AttKeWo1ZNkQT9jwAttLSHgfG02FkSNqtYxbODNfOr55MtuCo/u57SEZHX+dxiJdpytHFEluh3ES84yIdZIZ0ca6FpsD8zs3G9l0z4mZitUQRs4hNuWkuyU7Ra2x4Ugw/APYYLuKWVqn1LZw9VpWKWwMMTQfqGqQunUCpJG6wPK9BJUuocCOLCNNAC9seXUbg4B3bm2zjcSSbymIzYAOCUfGprBtTDT3s3OFjdWVbLjz6qTnsKUlxsT3atAmLuqVtTnhDpuxykSG9MDPLASB9ErQGC4Frmd1w5Dm+tPEsDhAWZ38ODaGQt6sYHzYbHQztjpdVllVkeJC2B0Zm8YWzkcdvjUwVfV9PnoXY9ML+bvUL4G/aVju6yc7bMx0QKEP+KqE84h6CzFSha1UxSESlioMDWIkFESV8aPYmKjTXuWhVQ5hUd+Vm+0n7qLKqrIDqdK2k9b2ig3a2j6UCeDLra2gzRBSD6CBAGOgSTYFznoeoG1k6gDys7qNSg8Q202VkwZVKb2gqqvIdYPBr/zA+hFsqHarDsJtUQoTqbpPlwR3BGf7VmO9xVIVu3oI5WknnbFpJ2U0AXkNLi/boiRJBYj0iFhb/Uh3TvHC3ayiQDbKcX0VYtVbjDCIgC30PTpUvlLUILSQkZfMvHwKEitbRazNyxBPJTBGXgc7ej9wdumquterTGUOELqnnHQbzss1h7VyUpx4TiH0GeUXWdtPVrAaicedmdkkJtwVLMp7gbOpS9y3QOqAsD2Vtmls7U7jFEklj4rwYif9yTK2VY0AWgqjQMKVOus7YUvIosqq0rY1hOVJJ/V3VY90whYSlYklqbsunxHbJrNcjjHaFx/gKrHvYnCpyo2WaZuxgisDOYdCy5BgMPXXE7mDMTbgc2KrGovQwNkHx5AXwy61g9urDK677GkITaoq8rWIIvWYNP9XCE/P2Zu0hbWpaqkmb2lKyVSVb1UGd3rEwqdhcy2LWJ44sDcWJiMsvFu52Vylba9NILbfrlWesx3bcXqsp0c3dvoBd412trdZr9ft2LXz8jLa2lZVUeXUP1Eb/zQnnVohSVOb+waHUZTDjTRu81TbpwtsQTq3tgXHdxc1y/VufJiXtJHy1XD6Z4ZTJF2Xfk2LsXOPmng+0Unn/gC3RgfgmFGpqHeTvdllYjWv2W5gTdjSUyWVsemGLFYV+Wy1Whxmcsrb5id2fNR/89nYLKKKuENwKL2xjmp77hIbgb1PT8+/Mosu5crAItot11nAy0ZxwOght0/HNhdxC27qEkR9a9XeU2nFG8Qc0ndPBZXZmBVF23rLwh/LLE3z8dU+a7ifyz8BNg3On4s4J4y0iQQ+lDc5KV+2tulO0o9WW8Mhp160HzFZSaSUi7m/SbvXvP052Ox9bJYlLW7OyPRFG+WN1nbQ2xfDm5eewNne/OlPwIai0toeYFOhYXfBnH+frO2O2Pxue/uSYXz1mSOOcC0zvVxhtizbpt47rpHN4w9udtJ6iS3wNpvbh9k67bLJ/ydiw45tqaxzNUheW9IlMy6Xeo3+bzIhs1+x3WJttr/fSbpt73D6yXKk1k/CxsygzEe4zSwvcJgSEobnuqlvCAdFtWKYfH+70pux7fX22S7sz5/hWfFukcH8FGxRKYct3BZpECI8V+Cxjpoi3OVpYe1au/FB0/XemIDY5R62W8e2zULjYgjJo7Exh0vdiBs3tvPW4uGYInScZYbrvHR7TgWctrYfmeJy2Kta8sWT4NaxbbsrWRZuj8WGvUEVZr3lC/baIuk44T6yl+PRhGwyOh9W89yOhbyl6Nu2PB7SWyd0+eYMXt2Bu9RyKUo8PHLiUA1byw/M11ZcJ9QtW8fIzFAEdvRdI+O6Q74+nvvTurrr3JXTjlh628hk6k6fthaZXifT68PBh2+e5eMEUViRSAS6zSkQkd16QkSBeMwKQT7MOXpjJkzzGBkyxZznClu7qC3CSIWEniYLpVKZ3yRr2jap3rqN3qbzocSdnsyH2i5NSDEpbxW2m/OPZLNWadNabcdxs96MGwi7zThmd5yMv5DCpipOum3eVJ55Etlb0R/NHhrYOpIelEb2dsaWzIzIDC95w5aSiWQyYxsX1XKpsN1sFNLVY1JV8Jp385YZj8OmcgvXF8Zhu9oUFqK9nDZ6SdtOYPNhQd+saYfNSt5IptaMbSYJF32POYTDzdiIe+poFD8Gm6ewTTWn8rB5SHniK69gbsydO1/sIDiBjULp6bjgulOosPRMQKpI6QmBzXRo3qaJR6nnwkVPd3HTnMidyNGKXlricdjmVlxK1E/0amZvjd46e/j3nz//mrDpbIF7Vl778OA0KdxuRrhZwZV6bLar7XbcvjyD40Y9G6fduNYaF+O6cQYPf9kVIuvqhOIHYaMwT6YqlDc1SHrhIbLv//7z+5+/ffv2+4St9tIiGwbCj6wNubp0z4t82rw93v47v17MYyStxeUoa7s9/wioR7dWqoLTFKGsroWVSm3qx0wppTtrs+hLQ+4rMuWZ//7vr7//+G2SwmZHbhZnkpb+CSfVS3Fcol1P6NIpgzy5i02wtXg5CRbR4JErU+7Kth02XV+3X8qvf//6c4fsFZuUnhGGcyS93a9edaflF/E6eC2cbR/d8wwPpUpy69VJlbmlemq+8sy/fv/j229LTU4aBO9G0ifQDptOo3DgPRSbB2WzZ20K2lSY/Xag318j6RNjizS2xsDYtGzxWGx5c+Ck9u9HzE5h633vzrp1OPtkbVjIAoU5N63soU66K9tmJ7VSje0EtWNsXRZX6l+2vxuG/V12tKt2u8NPZvDWJosZm8+NPhdhIU4nwPfRiZBwITZXVbyQ46jN8c75aOcc7Uy9c1p+47XMTupGoAyjPFLVrbsQOqlbsB2NDrpNd8JGKQA1CfFDsb3mbT/spO7xWLSbdA9sUySVpdc4GD3Y2shxSLgIW3NfbHexNo0NY0k1vUdb25VOemdsd7A2VUtgr81G6J3K/X10fSR9Nic1A2OVE/kq0lb1w9rFPVhca23Ho7pvonYjNjbC6U5q7RDH8bDaZpvNsHlYTi7aXUxI/+NOasOuiJu8mya7YVphKxdt0j1qJbIIrqfq1X8dG6myPrb68RUbKUQb9A+rAhpwRa7D9lR5W2/1VUyKdoctQ1YvOrssHrSEG2M+3LxhuzAk2OUPdi+fV7C+BRtqPYXNKhbWlketbbQPaN1leLKYBMZnrW3XuqvbjXQPs+3DVdt2b4+uWz47OnDJyzcNcQtbXilr69cv2JBVKGvjJ5f6vEUMO7tpEg6BA/kokn779tvf/0zYXnrllZNaprkYz/3yOPHs0pfDWxorndavtLV1e05qeHd1Um1mi8IYSdjRd530j7//+pfrqVZTr7w9G1z5ZO1trE902dav9pw0qO51lmwfmYbmhLyFxD22tm/f/vjzr//9a9i6GDO4PZVtk8E9XzOliqRFbOXz/UmZwtYUIqbjvRIQfJClOmFpVSOE5NBJv/325+///Pt9QmYb+n4vfOej3L4MW60XhHhZpx7j6KE3bIrgGI99u3JLz/N82frFQLv2+lnuh2L7+RaqIFzlnuDkzUm/ac/8n0I2eaRt+DRtLJJMyIyLsXlrOZbInQsXnjrJY5dzzVdrPQZnOwtu1WWN6xPrqlwttvBSFMCuRNpzjYbsrO2vv3//53uwmzgaCd8i03BUd1o4zH7Bdq6ijGMMBAnjAAhfgLRACGDbwMwR/N7R7UUHd0i/ezGCXy0ORTBO6lC3tEQJmTv8+PcJ2XcjEKGJGOL6BSIbO4hU2BXa3iJ+/qTy0lGgNtTo6RC5XS1Zk/eJU0hyxUoHF13VAbbFHxbpWVoY6e9Fr1/uqPit/4I/sKrxSxHnBJtY+58e/hGmRDvpVO4rM3sZgISBU6u3ePbueahXVcjP9wuhPpbIqVAkgPR9EkondlhsFGH4wfo4t+gDbHTVxiuaCD1X68Vxw77tRgJqlJxebw+fvN/17KlIwDXRBdc0AdIn6TQaPBBvw9ycUJXloUCLKbl6Yll/bl1hhgCjmSiwQ4bW961QcgmA9Ahy7nmbpoU+wMZAQhnLDWVqWJdI2uKiSq+ojSohqbY3fVC/wvQEVb0Rp1dmnYs4zaCyXIuUigwyEiOK3sa5maGeCRseDODCyF3Bs7ceF3rwVVbnWCY4KTU2kQFQ+RKZ97zf0EIfYAMgKQEr+owy10nzTBcTCpvCKWBiVX0PHNkT5FeSyqJC2KpyVL53jTqoOmbZwi6fIqWD0ZuZORpZFJ4akYr1+hbJmYKdFbmfVGFv5ylfeX4VFLilXhb2yHzQWL2PsXmAVTRsw9wsqBkL/XfN88JAmd1Ip4q8FNEy7VFSOdLgLvKTIHv3CnURh8xkC0eV7pI0ehmNagoVScNTA1J34JwexmeiO2sG6QBPhgUxDCS9moWyN7GP0R3vQLd3Meew5RHIhAxJAPQdAcSgUlKE85B4gPiyl1niUkATQP1myHsZZO99EZjAOTiQG5jpIo6G8+C24MgzD7lhuoG3Nv7fWWexFcGETdpgUNiiaSwiKkLpqZhlUV6LhII0AWlNVLIViA+nmGhPRQ6v4Ka3Guka0ZR2nBfm6+ExznatLsOWv2ATgx0EAquQoLBxL8GUa2wuSEsusU9F9nFiosA5WJVWcNW7pTg17vmEQiH69thNsQ6w+HX42t4yhewkZfNuSdyH2KgPGBGgCC3TDUCuF7aLV6tND9yc1MCyURFnDvX0/Vapz2Q8CDac6zFE0QBXXZUGh6Oe30EWBbraFZ/A5ukZBnScpzl6IW8Wr9mnFg3H90viPsT2ADGn3sZ1uFiZ513p0eMqWvA6JTHsj4v2slNRu2hNEAQM5zUngfq7Ir3ypIh4rpfWxLY6gg0bMzNC2I7ul438bGzI8bdZ7ZyFZiozC6LAoJZeamttnch4y8LFqCocmlUJjot6JTOBZNGLsMu9VZ5xbOUtB6SoGpTFRtr3J9hfqQ+x2UfzfBle7pDxUpJN+0tOCqF6WxE3+oibY0ZTq5vfZHrKaUWdk7cupA0JS6KCt+MMYRLxgknPJ4xLUeGoc4LczrEoTBeLWGRhWCDjfs3WH2BT5XB3OKw6cqcLCIje8TZu57Y5XOg1BStwVsx0ar3IDDlc8GPPM1UVv6T9FsK2SI13Y4yX+JxE0lPFmPQVNlfVasq2yIhBgK0qV0Pjq/qMaefVOsxxnfycsk2vWhZsEHC0fzgC6fq8KqIBC0Ng6zwEr21QV0hVIhmulGE6sYpVZ/JS7Dj+Zq3z3b11K5aFmW5zk9lWWVnKP5z9parLeYVyv9Crs6ZixuYKVc+V6gQBzihVdXye2cagsBmNYvgTsEW6SyFAURF7TFRVjlMbEZuypG/rKGd64Tv1LpvVWdbgtqpqNABeZGeG/TMUxXAsVLp76Kg6ZkYR94j2TJjzEJ1JFzzLaRtUhevaWOGG1w1wKW8RbYIcRDCghXLO1PIznK5Ej1Ac0Z/hpHzyR9b7KA5SjgkPepkGOc4ds+IamztVP3HhhAMaa1XhynAfoepckzpDSQtXsmlk+ZK36TqpoTzTJ9O6gZJedCsluwZehD0UVuo7jcGoQc2BF0sUeiC08p4BnuUmaDKaRCUGQUbo3Rp9z2DDToGAMvZSrmqQbEGQszBRlqUbzqeFPjFASQ7V3xzktDc3Rd6dHxbLAmsFB9kQKmZkOs0oEz2xucvpjzfIzjfFfbmgvVfA4pV7Nli+j01oJ024Kg9SajU8rxmByJZm6/Gq1tZWKydlll15/qDXk5W0MAefl5eUH0hVsLZ9Y7mBsIPIrtNpYYsh5eET3NPtEr2PDRPC/Nbpa5zxXjgD51ZiBdIoQB1P2NimxIm018CGaORmZWfKnXF+Ub8XQ2UHN4XlRwaVenrxOq+dh3Y33Vd4+24CYlZdbIOoipWPxoX0SQCkl+JqaKx5MeJgWPcmILHMwzyLfUSAkcUXd0boIq61el2YkcNVhZ5eTOZLFft3ItKbqYqM8OtttRl665Gc3jB55XT0B5f9F4leapca/8W7Fuv2bjbfMHJ6/MzvZqZ4yF2l/9P6P/tPnK40WtRZAAAAAElFTkSuQmCC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601324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4338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rPr>
              <a:t>ส่วนประกอบของระบบเครือข่าย</a:t>
            </a:r>
            <a:endParaRPr lang="th-TH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95300" y="1676400"/>
            <a:ext cx="8496300" cy="4724400"/>
          </a:xfrm>
        </p:spPr>
        <p:txBody>
          <a:bodyPr>
            <a:normAutofit/>
          </a:bodyPr>
          <a:lstStyle/>
          <a:p>
            <a:pPr algn="thaiDist" eaLnBrk="1" hangingPunct="1">
              <a:buFont typeface="Wingdings 2" pitchFamily="18" charset="2"/>
              <a:buNone/>
            </a:pPr>
            <a:r>
              <a:rPr lang="th-TH" altLang="th-TH" sz="2800" b="1" dirty="0" smtClean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 2.	รูปแบบการเชื่อมต่อเครือข่าย </a:t>
            </a:r>
            <a:r>
              <a:rPr lang="en-US" altLang="th-TH" sz="2800" b="1" dirty="0" smtClean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(Topology) </a:t>
            </a:r>
          </a:p>
          <a:p>
            <a:pPr marL="0" indent="0" algn="thaiDist">
              <a:buNone/>
            </a:pPr>
            <a:r>
              <a:rPr lang="en-US" altLang="th-TH" sz="2800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altLang="th-TH" sz="28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หมายถึงการพิจารณาว่าระบบเครือข่ายที่จะทำการติดตั้งนั้น จะติดตั้งเครือข่ายในรูปแบบใด เช่น </a:t>
            </a:r>
            <a:r>
              <a:rPr lang="en-US" altLang="th-TH" sz="2800" dirty="0" smtClean="0">
                <a:latin typeface="TH SarabunPSK" pitchFamily="34" charset="-34"/>
                <a:cs typeface="TH SarabunPSK" pitchFamily="34" charset="-34"/>
              </a:rPr>
              <a:t>Topology </a:t>
            </a: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แบบ </a:t>
            </a:r>
            <a:r>
              <a:rPr lang="en-US" altLang="th-TH" sz="2800" dirty="0" smtClean="0">
                <a:latin typeface="TH SarabunPSK" pitchFamily="34" charset="-34"/>
                <a:cs typeface="TH SarabunPSK" pitchFamily="34" charset="-34"/>
              </a:rPr>
              <a:t>BUS, STAR </a:t>
            </a: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หรือ </a:t>
            </a:r>
            <a:r>
              <a:rPr lang="en-US" altLang="th-TH" sz="2800" dirty="0" smtClean="0">
                <a:latin typeface="TH SarabunPSK" pitchFamily="34" charset="-34"/>
                <a:cs typeface="TH SarabunPSK" pitchFamily="34" charset="-34"/>
              </a:rPr>
              <a:t>RING </a:t>
            </a: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ต้องใช้สายสัญญาณอะไร ต้องมีอุปกรณ์ใดบ้างในเครือข่าย ซึ่งผู้บริหารเครือข่ายจะต้องพิจารณาถึงความเหมาะสมกับระบบงานที่ดำเนินอยู่ การวางรูปแบบเครือข่ายนั้นต้องคำนึงถึงองค์ประกอบหลาย ๆ ด้าน เช่น ด้านเงินทุน ลักษณะงาน รวมทั้งความสามารถในการขยายระบบเครือข่ายในอนาคตด้วย</a:t>
            </a:r>
          </a:p>
          <a:p>
            <a:pPr marL="0" indent="0" algn="thaiDist">
              <a:buNone/>
            </a:pPr>
            <a:endParaRPr lang="th-TH" altLang="th-TH" sz="2800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AutoShape 2" descr="data:image/png;base64,iVBORw0KGgoAAAANSUhEUgAAATYAAACjCAMAAAA3vsLfAAAAmVBMVEX////BwcHh4eEDAwPs7Ox8fHyJdbDExMTk5OSDg4Pz8/Ojo6N4eHisrKzHyMeXl5fd3d34+PjPz89BQUGKioqRkZFLS0tmZma7u7vV1dUeHh5gYGCnp6dTU1OxsbGAgIA3NzcuLi5ubm5YWFhDQ0MsLCydkrMUFBQjIyMQEBCFb6+OfLKTg7O+vcClnLebjbauqLq2s7uup7xNLp34AAAZ0UlEQVR4nO2diWKjuLKGBRIDCIEQq2R2gce4Z3qW8/4PdyVwErwkdnvpeG7nbwfa2I7hS5WqtALA/z+FHwt/9vk9p9AWfij+2Sf4nEKrD6mtvrCdlHMJtrqQMq/3Pximiyfmr+bLF1lbkPR9Grx+humNWb79EizFTz7tz9ZF1gaA7wFMmwjYtDR816iTEHFc09QEoetG4ZgC362BKNNfxOwuxOZ5ILGMIZSVTap6TJIk6M1NKSnLPK9FnV9Xfhz4sPxFsF0YEjwPt9zMvVwAy0aV48igCCscESaQsWZ52BuASwX3F9GF1lZ6eEWaxC4EIAHqTZPYhZnjoMFJT0amEEYgrGj58Zf9/9HFToozAbxAW9srtgIHiZGxUGEzVaAtSfnLWNvFTgq8jFRChczGRoUTKmyhsjY3zKxii2UStLIVvw62C63NNAHjaQgiDARiEcYC21gwJEBERYBDCoJUuan5uRfz83Qhti/t66tydZXOWNvmC9tJoc2H2LZf2E6KiVnluM8rCefjv0jWf62CA2f9ZRLX22R/YbtGX9iu0he2q/SF7Sp9YbtKX9iu0he2q/SF7Sp9YbtKX9iu0he2q/SF7Sp9YbtKX9iu0he2q/SF7Sp9YbtKX9iu0lej+DVC/KAHizKHffZJPb0SuF3DUT/W6rHZbjXE/LPP6tkl1oO015SPXhQYdiSHKu+sFv4yIzquVJpZxFnX4drADnIwyQq3dWX8y4wfuk6o4oSErS9GjkzTRApb01oWIZ99Ys+tsBOSmGtfrBfYXCv5Ktw+VLQ2pWV2+9bWfGE7o2h0lLW1h9isLyf9UGZsW8QcD5xUZun5j/7KYqr0t5y2NlUkRQhh0qtImlRjcP6jv7SCdZwbK523Bdy2ozzL8k7C7muQ1hl5cFzBzQZuVpvNarWF6t8Iv3z0vFDV8Fpp2tS8eN4oipQT4IgB5jjo+FUnmqvSO0/BD65Y494HGGMWOkzv0qfFhkkEUNE2zF+PY3L4arRupzN3KlvvWBq9vWbWh+++XagvVThgQZU7ao+fNmdjPRTAS0HOaQLwwAF2lGEhbXd6MwSg0MB4J/URhwTTG5jeUJVQaQPF6H6FNqoUNuwXuJbmM2MTaR4xywa1R1XZmxtmXhUoqjIKjL7ijAMg9ShtQitlelUeC5FnOSplZbGiC+ust3Fe3c/slLUx5FmOqtd7z4yNMRKwPAKc0lYWFfApcnlBhYULIyyEYtUqW2KVY9ks53wMPQ/L0s1NEnhNkCGjQlv/RJl4pTS2JEVpAvwaPzE2gK1owpbSwqhjDrjVcbrKQzHmsjWAmRnqTUHMCTELxmTEarIuXRuUHk/rkeSjWTj3OxtUeY3PpEf8VDw3NkVC2sAvUw+A0vJy9YO4tQkyvy4dlE0TKWQvSWX3yjTDpqhzzw2A73Fat7z2UH9PbEXLHekzlLnomZ1UYwOei3qbkjDKKbFx4VuG04ZF5BCzyfVUChQjBgpfGqIVg43j0nWxtGs3ypCQd8WG+xgnnCFs8KeOpAC7EXD6ljAfdivJ6rYqaLBuLVC3bYKqTQsDYOiz99OoHeLQH4ucul1MsIBG2nUeyu+NzUE7PTG2WTqFmDNZxvY2x9JHSbT77zvvuVqoGDA18X8F24+JJdH5N/24VLUA9WufhM5OyM1VZeERX/U5umOC+yaVMlaV7hzNXrXa9lXxq62J8oOK1j7nu0r8i9SBlf3ZJ/bcioZTaTOLv7B9qGfGZnizSsN+hG4JFVFX2+qsjIXUc2N8AmwEPljF9RlJWA3xsIZqox7xtFt1WZw9JGr/mLo2oakWTd0HKGk3rldeG/owwyDtmdphvWEs1A1ZT5CAsLEKdrKDByjqtcVVNwx2SfvFExR/v/mS76FwU+yVHXeWbcQaW3dDptXsYzNuvuR7yN7K4JHY/G6rktTy+vKN5e7i2bNg86F7gO2S8HgxtqAc28C8pWbvxMuW4mfBRiHdx2Zz/7wu5hakMLutbh9slxHgWbA1sNzHFlBJzkimF/t1kNw6ZJRmy2dPgo3JDd83HZta50S8i63NJlDedIIo9vefPgU21K+NAwbpeWyXO6mR3zj0wB/DvfN9Dmxm1oqDC3XPY6s/xMb5m7EZFXyv74+hgPPosMFJd70v8lkM98fpPgk20VXRvlfxC7Dxj7BRz/PfflsG+cmmOGznbVb01bqny5yOJW0ct9Xru/p8/8NPgi04TNvsujmLzTr06z1b8/Z+Wwur4lSzYjCu8qZJGtnBahFqsWyCIO12R1DeHjSBPAk2Dg+iou2fx9Z8hK1exgvbm5YROxFMjU1WtcMwtFXXLg4zWarX2hmbsR4OK2VPgs2H5UEgLclZbMlHPlovf2FAp0aQLDqqqtJ1LrWI7NtFZdjONLbOdMKIrkZ6lPI9CbYUHuYf3rmsjZD0A2z2Hjab157Ctu6zQ7Wwr5SyqophO+2zKlNbPRXN2Mbd2EovPD7fHTZRer4JRKRimvoRlGqrDL3S96aXo/nAO8I3j7Rg5BCbsd9yvy+/1PI+CqS2t5edhIApbAk+vLeG469irbaN15Bj5KD54RSeHswUiNA52Ty0w0ZjkmXMGzDgBAg9ClrV3wJSdTnVULtGVu9X6NKbDRZX68MK5o1VUpvu/R0cYCpsnh7nvSfkj02SqEeSSGi89IKiHbb23RPeYUv1uKfIU9kJJ0xyFYCnNIfPOWIxH4hoCFBII2CKMlDGqEO2fpqlwFQ7FPnvfs0ZobG6c7ORTfdasRGIFDZ+AttKeWo1ZNkQT9jwAttLSHgfG02FkSNqtYxbODNfOr55MtuCo/u57SEZHX+dxiJdpytHFEluh3ES84yIdZIZ0ca6FpsD8zs3G9l0z4mZitUQRs4hNuWkuyU7Ra2x4Ugw/APYYLuKWVqn1LZw9VpWKWwMMTQfqGqQunUCpJG6wPK9BJUuocCOLCNNAC9seXUbg4B3bm2zjcSSbymIzYAOCUfGprBtTDT3s3OFjdWVbLjz6qTnsKUlxsT3atAmLuqVtTnhDpuxykSG9MDPLASB9ErQGC4Frmd1w5Dm+tPEsDhAWZ38ODaGQt6sYHzYbHQztjpdVllVkeJC2B0Zm8YWzkcdvjUwVfV9PnoXY9ML+bvUL4G/aVju6yc7bMx0QKEP+KqE84h6CzFSha1UxSESlioMDWIkFESV8aPYmKjTXuWhVQ5hUd+Vm+0n7qLKqrIDqdK2k9b2ig3a2j6UCeDLra2gzRBSD6CBAGOgSTYFznoeoG1k6gDys7qNSg8Q202VkwZVKb2gqqvIdYPBr/zA+hFsqHarDsJtUQoTqbpPlwR3BGf7VmO9xVIVu3oI5WknnbFpJ2U0AXkNLi/boiRJBYj0iFhb/Uh3TvHC3ayiQDbKcX0VYtVbjDCIgC30PTpUvlLUILSQkZfMvHwKEitbRazNyxBPJTBGXgc7ej9wdumquterTGUOELqnnHQbzss1h7VyUpx4TiH0GeUXWdtPVrAaicedmdkkJtwVLMp7gbOpS9y3QOqAsD2Vtmls7U7jFEklj4rwYif9yTK2VY0AWgqjQMKVOus7YUvIosqq0rY1hOVJJ/V3VY90whYSlYklqbsunxHbJrNcjjHaFx/gKrHvYnCpyo2WaZuxgisDOYdCy5BgMPXXE7mDMTbgc2KrGovQwNkHx5AXwy61g9urDK677GkITaoq8rWIIvWYNP9XCE/P2Zu0hbWpaqkmb2lKyVSVb1UGd3rEwqdhcy2LWJ44sDcWJiMsvFu52Vylba9NILbfrlWesx3bcXqsp0c3dvoBd412trdZr9ft2LXz8jLa2lZVUeXUP1Eb/zQnnVohSVOb+waHUZTDjTRu81TbpwtsQTq3tgXHdxc1y/VufJiXtJHy1XD6Z4ZTJF2Xfk2LsXOPmng+0Unn/gC3RgfgmFGpqHeTvdllYjWv2W5gTdjSUyWVsemGLFYV+Wy1Whxmcsrb5id2fNR/89nYLKKKuENwKL2xjmp77hIbgb1PT8+/Mosu5crAItot11nAy0ZxwOght0/HNhdxC27qEkR9a9XeU2nFG8Qc0ndPBZXZmBVF23rLwh/LLE3z8dU+a7ifyz8BNg3On4s4J4y0iQQ+lDc5KV+2tulO0o9WW8Mhp160HzFZSaSUi7m/SbvXvP052Ox9bJYlLW7OyPRFG+WN1nbQ2xfDm5eewNne/OlPwIai0toeYFOhYXfBnH+frO2O2Pxue/uSYXz1mSOOcC0zvVxhtizbpt47rpHN4w9udtJ6iS3wNpvbh9k67bLJ/ydiw45tqaxzNUheW9IlMy6Xeo3+bzIhs1+x3WJttr/fSbpt73D6yXKk1k/CxsygzEe4zSwvcJgSEobnuqlvCAdFtWKYfH+70pux7fX22S7sz5/hWfFukcH8FGxRKYct3BZpECI8V+Cxjpoi3OVpYe1au/FB0/XemIDY5R62W8e2zULjYgjJo7Exh0vdiBs3tvPW4uGYInScZYbrvHR7TgWctrYfmeJy2Kta8sWT4NaxbbsrWRZuj8WGvUEVZr3lC/baIuk44T6yl+PRhGwyOh9W89yOhbyl6Nu2PB7SWyd0+eYMXt2Bu9RyKUo8PHLiUA1byw/M11ZcJ9QtW8fIzFAEdvRdI+O6Q74+nvvTurrr3JXTjlh628hk6k6fthaZXifT68PBh2+e5eMEUViRSAS6zSkQkd16QkSBeMwKQT7MOXpjJkzzGBkyxZznClu7qC3CSIWEniYLpVKZ3yRr2jap3rqN3qbzocSdnsyH2i5NSDEpbxW2m/OPZLNWadNabcdxs96MGwi7zThmd5yMv5DCpipOum3eVJ55Etlb0R/NHhrYOpIelEb2dsaWzIzIDC95w5aSiWQyYxsX1XKpsN1sFNLVY1JV8Jp385YZj8OmcgvXF8Zhu9oUFqK9nDZ6SdtOYPNhQd+saYfNSt5IptaMbSYJF32POYTDzdiIe+poFD8Gm6ewTTWn8rB5SHniK69gbsydO1/sIDiBjULp6bjgulOosPRMQKpI6QmBzXRo3qaJR6nnwkVPd3HTnMidyNGKXlricdjmVlxK1E/0amZvjd46e/j3nz//mrDpbIF7Vl778OA0KdxuRrhZwZV6bLar7XbcvjyD40Y9G6fduNYaF+O6cQYPf9kVIuvqhOIHYaMwT6YqlDc1SHrhIbLv//7z+5+/ffv2+4St9tIiGwbCj6wNubp0z4t82rw93v47v17MYyStxeUoa7s9/wioR7dWqoLTFKGsroWVSm3qx0wppTtrs+hLQ+4rMuWZ//7vr7//+G2SwmZHbhZnkpb+CSfVS3Fcol1P6NIpgzy5i02wtXg5CRbR4JErU+7Kth02XV+3X8qvf//6c4fsFZuUnhGGcyS93a9edaflF/E6eC2cbR/d8wwPpUpy69VJlbmlemq+8sy/fv/j229LTU4aBO9G0ifQDptOo3DgPRSbB2WzZ20K2lSY/Xag318j6RNjizS2xsDYtGzxWGx5c+Ck9u9HzE5h633vzrp1OPtkbVjIAoU5N63soU66K9tmJ7VSje0EtWNsXRZX6l+2vxuG/V12tKt2u8NPZvDWJosZm8+NPhdhIU4nwPfRiZBwITZXVbyQ46jN8c75aOcc7Uy9c1p+47XMTupGoAyjPFLVrbsQOqlbsB2NDrpNd8JGKQA1CfFDsb3mbT/spO7xWLSbdA9sUySVpdc4GD3Y2shxSLgIW3NfbHexNo0NY0k1vUdb25VOemdsd7A2VUtgr81G6J3K/X10fSR9Nic1A2OVE/kq0lb1w9rFPVhca23Ho7pvonYjNjbC6U5q7RDH8bDaZpvNsHlYTi7aXUxI/+NOasOuiJu8mya7YVphKxdt0j1qJbIIrqfq1X8dG6myPrb68RUbKUQb9A+rAhpwRa7D9lR5W2/1VUyKdoctQ1YvOrssHrSEG2M+3LxhuzAk2OUPdi+fV7C+BRtqPYXNKhbWlketbbQPaN1leLKYBMZnrW3XuqvbjXQPs+3DVdt2b4+uWz47OnDJyzcNcQtbXilr69cv2JBVKGvjJ5f6vEUMO7tpEg6BA/kokn779tvf/0zYXnrllZNaprkYz/3yOPHs0pfDWxorndavtLV1e05qeHd1Um1mi8IYSdjRd530j7//+pfrqVZTr7w9G1z5ZO1trE902dav9pw0qO51lmwfmYbmhLyFxD22tm/f/vjzr//9a9i6GDO4PZVtk8E9XzOliqRFbOXz/UmZwtYUIqbjvRIQfJClOmFpVSOE5NBJv/325+///Pt9QmYb+n4vfOej3L4MW60XhHhZpx7j6KE3bIrgGI99u3JLz/N82frFQLv2+lnuh2L7+RaqIFzlnuDkzUm/ac/8n0I2eaRt+DRtLJJMyIyLsXlrOZbInQsXnjrJY5dzzVdrPQZnOwtu1WWN6xPrqlwttvBSFMCuRNpzjYbsrO2vv3//53uwmzgaCd8i03BUd1o4zH7Bdq6ijGMMBAnjAAhfgLRACGDbwMwR/N7R7UUHd0i/ezGCXy0ORTBO6lC3tEQJmTv8+PcJ2XcjEKGJGOL6BSIbO4hU2BXa3iJ+/qTy0lGgNtTo6RC5XS1Zk/eJU0hyxUoHF13VAbbFHxbpWVoY6e9Fr1/uqPit/4I/sKrxSxHnBJtY+58e/hGmRDvpVO4rM3sZgISBU6u3ePbueahXVcjP9wuhPpbIqVAkgPR9EkondlhsFGH4wfo4t+gDbHTVxiuaCD1X68Vxw77tRgJqlJxebw+fvN/17KlIwDXRBdc0AdIn6TQaPBBvw9ycUJXloUCLKbl6Yll/bl1hhgCjmSiwQ4bW961QcgmA9Ahy7nmbpoU+wMZAQhnLDWVqWJdI2uKiSq+ojSohqbY3fVC/wvQEVb0Rp1dmnYs4zaCyXIuUigwyEiOK3sa5maGeCRseDODCyF3Bs7ceF3rwVVbnWCY4KTU2kQFQ+RKZ97zf0EIfYAMgKQEr+owy10nzTBcTCpvCKWBiVX0PHNkT5FeSyqJC2KpyVL53jTqoOmbZwi6fIqWD0ZuZORpZFJ4akYr1+hbJmYKdFbmfVGFv5ylfeX4VFLilXhb2yHzQWL2PsXmAVTRsw9wsqBkL/XfN88JAmd1Ip4q8FNEy7VFSOdLgLvKTIHv3CnURh8xkC0eV7pI0ehmNagoVScNTA1J34JwexmeiO2sG6QBPhgUxDCS9moWyN7GP0R3vQLd3Meew5RHIhAxJAPQdAcSgUlKE85B4gPiyl1niUkATQP1myHsZZO99EZjAOTiQG5jpIo6G8+C24MgzD7lhuoG3Nv7fWWexFcGETdpgUNiiaSwiKkLpqZhlUV6LhII0AWlNVLIViA+nmGhPRQ6v4Ka3Guka0ZR2nBfm6+ExznatLsOWv2ATgx0EAquQoLBxL8GUa2wuSEsusU9F9nFiosA5WJVWcNW7pTg17vmEQiH69thNsQ6w+HX42t4yhewkZfNuSdyH2KgPGBGgCC3TDUCuF7aLV6tND9yc1MCyURFnDvX0/Vapz2Q8CDac6zFE0QBXXZUGh6Oe30EWBbraFZ/A5ukZBnScpzl6IW8Wr9mnFg3H90viPsT2ADGn3sZ1uFiZ513p0eMqWvA6JTHsj4v2slNRu2hNEAQM5zUngfq7Ir3ypIh4rpfWxLY6gg0bMzNC2I7ul438bGzI8bdZ7ZyFZiozC6LAoJZeamttnch4y8LFqCocmlUJjot6JTOBZNGLsMu9VZ5xbOUtB6SoGpTFRtr3J9hfqQ+x2UfzfBle7pDxUpJN+0tOCqF6WxE3+oibY0ZTq5vfZHrKaUWdk7cupA0JS6KCt+MMYRLxgknPJ4xLUeGoc4LczrEoTBeLWGRhWCDjfs3WH2BT5XB3OKw6cqcLCIje8TZu57Y5XOg1BStwVsx0ar3IDDlc8GPPM1UVv6T9FsK2SI13Y4yX+JxE0lPFmPQVNlfVasq2yIhBgK0qV0Pjq/qMaefVOsxxnfycsk2vWhZsEHC0fzgC6fq8KqIBC0Ng6zwEr21QV0hVIhmulGE6sYpVZ/JS7Dj+Zq3z3b11K5aFmW5zk9lWWVnKP5z9parLeYVyv9Crs6ZixuYKVc+V6gQBzihVdXye2cagsBmNYvgTsEW6SyFAURF7TFRVjlMbEZuypG/rKGd64Tv1LpvVWdbgtqpqNABeZGeG/TMUxXAsVLp76Kg6ZkYR94j2TJjzEJ1JFzzLaRtUhevaWOGG1w1wKW8RbYIcRDCghXLO1PIznK5Ej1Ac0Z/hpHzyR9b7KA5SjgkPepkGOc4ds+IamztVP3HhhAMaa1XhynAfoepckzpDSQtXsmlk+ZK36TqpoTzTJ9O6gZJedCsluwZehD0UVuo7jcGoQc2BF0sUeiC08p4BnuUmaDKaRCUGQUbo3Rp9z2DDToGAMvZSrmqQbEGQszBRlqUbzqeFPjFASQ7V3xzktDc3Rd6dHxbLAmsFB9kQKmZkOs0oEz2xucvpjzfIzjfFfbmgvVfA4pV7Nli+j01oJ024Kg9SajU8rxmByJZm6/Gq1tZWKydlll15/qDXk5W0MAefl5eUH0hVsLZ9Y7mBsIPIrtNpYYsh5eET3NPtEr2PDRPC/Nbpa5zxXjgD51ZiBdIoQB1P2NimxIm018CGaORmZWfKnXF+Ub8XQ2UHN4XlRwaVenrxOq+dh3Y33Vd4+24CYlZdbIOoipWPxoX0SQCkl+JqaKx5MeJgWPcmILHMwzyLfUSAkcUXd0boIq61el2YkcNVhZ5eTOZLFft3ItKbqYqM8OtttRl665Gc3jB55XT0B5f9F4leapca/8W7Fuv2bjbfMHJ6/MzvZqZ4yF2l/9P6P/tPnK40WtRZAAAAAElFTkSuQmCC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4" name="AutoShape 4" descr="data:image/png;base64,iVBORw0KGgoAAAANSUhEUgAAATYAAACjCAMAAAA3vsLfAAAAmVBMVEX////BwcHh4eEDAwPs7Ox8fHyJdbDExMTk5OSDg4Pz8/Ojo6N4eHisrKzHyMeXl5fd3d34+PjPz89BQUGKioqRkZFLS0tmZma7u7vV1dUeHh5gYGCnp6dTU1OxsbGAgIA3NzcuLi5ubm5YWFhDQ0MsLCydkrMUFBQjIyMQEBCFb6+OfLKTg7O+vcClnLebjbauqLq2s7uup7xNLp34AAAZ0UlEQVR4nO2diWKjuLKGBRIDCIEQq2R2gce4Z3qW8/4PdyVwErwkdnvpeG7nbwfa2I7hS5WqtALA/z+FHwt/9vk9p9AWfij+2Sf4nEKrD6mtvrCdlHMJtrqQMq/3Pximiyfmr+bLF1lbkPR9Grx+humNWb79EizFTz7tz9ZF1gaA7wFMmwjYtDR816iTEHFc09QEoetG4ZgC362BKNNfxOwuxOZ5ILGMIZSVTap6TJIk6M1NKSnLPK9FnV9Xfhz4sPxFsF0YEjwPt9zMvVwAy0aV48igCCscESaQsWZ52BuASwX3F9GF1lZ6eEWaxC4EIAHqTZPYhZnjoMFJT0amEEYgrGj58Zf9/9HFToozAbxAW9srtgIHiZGxUGEzVaAtSfnLWNvFTgq8jFRChczGRoUTKmyhsjY3zKxii2UStLIVvw62C63NNAHjaQgiDARiEcYC21gwJEBERYBDCoJUuan5uRfz83Qhti/t66tydZXOWNvmC9tJoc2H2LZf2E6KiVnluM8rCefjv0jWf62CA2f9ZRLX22R/YbtGX9iu0he2q/SF7Sp9YbtKX9iu0he2q/SF7Sp9YbtKX9iu0he2q/SF7Sp9YbtKX9iu0he2q/SF7Sp9YbtKX9iu0lej+DVC/KAHizKHffZJPb0SuF3DUT/W6rHZbjXE/LPP6tkl1oO015SPXhQYdiSHKu+sFv4yIzquVJpZxFnX4drADnIwyQq3dWX8y4wfuk6o4oSErS9GjkzTRApb01oWIZ99Ys+tsBOSmGtfrBfYXCv5Ktw+VLQ2pWV2+9bWfGE7o2h0lLW1h9isLyf9UGZsW8QcD5xUZun5j/7KYqr0t5y2NlUkRQhh0qtImlRjcP6jv7SCdZwbK523Bdy2ozzL8k7C7muQ1hl5cFzBzQZuVpvNarWF6t8Iv3z0vFDV8Fpp2tS8eN4oipQT4IgB5jjo+FUnmqvSO0/BD65Y494HGGMWOkzv0qfFhkkEUNE2zF+PY3L4arRupzN3KlvvWBq9vWbWh+++XagvVThgQZU7ao+fNmdjPRTAS0HOaQLwwAF2lGEhbXd6MwSg0MB4J/URhwTTG5jeUJVQaQPF6H6FNqoUNuwXuJbmM2MTaR4xywa1R1XZmxtmXhUoqjIKjL7ijAMg9ShtQitlelUeC5FnOSplZbGiC+ust3Fe3c/slLUx5FmOqtd7z4yNMRKwPAKc0lYWFfApcnlBhYULIyyEYtUqW2KVY9ks53wMPQ/L0s1NEnhNkCGjQlv/RJl4pTS2JEVpAvwaPzE2gK1owpbSwqhjDrjVcbrKQzHmsjWAmRnqTUHMCTELxmTEarIuXRuUHk/rkeSjWTj3OxtUeY3PpEf8VDw3NkVC2sAvUw+A0vJy9YO4tQkyvy4dlE0TKWQvSWX3yjTDpqhzzw2A73Fat7z2UH9PbEXLHekzlLnomZ1UYwOei3qbkjDKKbFx4VuG04ZF5BCzyfVUChQjBgpfGqIVg43j0nWxtGs3ypCQd8WG+xgnnCFs8KeOpAC7EXD6ljAfdivJ6rYqaLBuLVC3bYKqTQsDYOiz99OoHeLQH4ucul1MsIBG2nUeyu+NzUE7PTG2WTqFmDNZxvY2x9JHSbT77zvvuVqoGDA18X8F24+JJdH5N/24VLUA9WufhM5OyM1VZeERX/U5umOC+yaVMlaV7hzNXrXa9lXxq62J8oOK1j7nu0r8i9SBlf3ZJ/bcioZTaTOLv7B9qGfGZnizSsN+hG4JFVFX2+qsjIXUc2N8AmwEPljF9RlJWA3xsIZqox7xtFt1WZw9JGr/mLo2oakWTd0HKGk3rldeG/owwyDtmdphvWEs1A1ZT5CAsLEKdrKDByjqtcVVNwx2SfvFExR/v/mS76FwU+yVHXeWbcQaW3dDptXsYzNuvuR7yN7K4JHY/G6rktTy+vKN5e7i2bNg86F7gO2S8HgxtqAc28C8pWbvxMuW4mfBRiHdx2Zz/7wu5hakMLutbh9slxHgWbA1sNzHFlBJzkimF/t1kNw6ZJRmy2dPgo3JDd83HZta50S8i63NJlDedIIo9vefPgU21K+NAwbpeWyXO6mR3zj0wB/DvfN9Dmxm1oqDC3XPY6s/xMb5m7EZFXyv74+hgPPosMFJd70v8lkM98fpPgk20VXRvlfxC7Dxj7BRz/PfflsG+cmmOGznbVb01bqny5yOJW0ct9Xru/p8/8NPgi04TNvsujmLzTr06z1b8/Z+Wwur4lSzYjCu8qZJGtnBahFqsWyCIO12R1DeHjSBPAk2Dg+iou2fx9Z8hK1exgvbm5YROxFMjU1WtcMwtFXXLg4zWarX2hmbsR4OK2VPgs2H5UEgLclZbMlHPlovf2FAp0aQLDqqqtJ1LrWI7NtFZdjONLbOdMKIrkZ6lPI9CbYUHuYf3rmsjZD0A2z2Hjab157Ctu6zQ7Wwr5SyqophO+2zKlNbPRXN2Mbd2EovPD7fHTZRer4JRKRimvoRlGqrDL3S96aXo/nAO8I3j7Rg5BCbsd9yvy+/1PI+CqS2t5edhIApbAk+vLeG469irbaN15Bj5KD54RSeHswUiNA52Ty0w0ZjkmXMGzDgBAg9ClrV3wJSdTnVULtGVu9X6NKbDRZX68MK5o1VUpvu/R0cYCpsnh7nvSfkj02SqEeSSGi89IKiHbb23RPeYUv1uKfIU9kJJ0xyFYCnNIfPOWIxH4hoCFBII2CKMlDGqEO2fpqlwFQ7FPnvfs0ZobG6c7ORTfdasRGIFDZ+AttKeWo1ZNkQT9jwAttLSHgfG02FkSNqtYxbODNfOr55MtuCo/u57SEZHX+dxiJdpytHFEluh3ES84yIdZIZ0ca6FpsD8zs3G9l0z4mZitUQRs4hNuWkuyU7Ra2x4Ugw/APYYLuKWVqn1LZw9VpWKWwMMTQfqGqQunUCpJG6wPK9BJUuocCOLCNNAC9seXUbg4B3bm2zjcSSbymIzYAOCUfGprBtTDT3s3OFjdWVbLjz6qTnsKUlxsT3atAmLuqVtTnhDpuxykSG9MDPLASB9ErQGC4Frmd1w5Dm+tPEsDhAWZ38ODaGQt6sYHzYbHQztjpdVllVkeJC2B0Zm8YWzkcdvjUwVfV9PnoXY9ML+bvUL4G/aVju6yc7bMx0QKEP+KqE84h6CzFSha1UxSESlioMDWIkFESV8aPYmKjTXuWhVQ5hUd+Vm+0n7qLKqrIDqdK2k9b2ig3a2j6UCeDLra2gzRBSD6CBAGOgSTYFznoeoG1k6gDys7qNSg8Q202VkwZVKb2gqqvIdYPBr/zA+hFsqHarDsJtUQoTqbpPlwR3BGf7VmO9xVIVu3oI5WknnbFpJ2U0AXkNLi/boiRJBYj0iFhb/Uh3TvHC3ayiQDbKcX0VYtVbjDCIgC30PTpUvlLUILSQkZfMvHwKEitbRazNyxBPJTBGXgc7ej9wdumquterTGUOELqnnHQbzss1h7VyUpx4TiH0GeUXWdtPVrAaicedmdkkJtwVLMp7gbOpS9y3QOqAsD2Vtmls7U7jFEklj4rwYif9yTK2VY0AWgqjQMKVOus7YUvIosqq0rY1hOVJJ/V3VY90whYSlYklqbsunxHbJrNcjjHaFx/gKrHvYnCpyo2WaZuxgisDOYdCy5BgMPXXE7mDMTbgc2KrGovQwNkHx5AXwy61g9urDK677GkITaoq8rWIIvWYNP9XCE/P2Zu0hbWpaqkmb2lKyVSVb1UGd3rEwqdhcy2LWJ44sDcWJiMsvFu52Vylba9NILbfrlWesx3bcXqsp0c3dvoBd412trdZr9ft2LXz8jLa2lZVUeXUP1Eb/zQnnVohSVOb+waHUZTDjTRu81TbpwtsQTq3tgXHdxc1y/VufJiXtJHy1XD6Z4ZTJF2Xfk2LsXOPmng+0Unn/gC3RgfgmFGpqHeTvdllYjWv2W5gTdjSUyWVsemGLFYV+Wy1Whxmcsrb5id2fNR/89nYLKKKuENwKL2xjmp77hIbgb1PT8+/Mosu5crAItot11nAy0ZxwOght0/HNhdxC27qEkR9a9XeU2nFG8Qc0ndPBZXZmBVF23rLwh/LLE3z8dU+a7ifyz8BNg3On4s4J4y0iQQ+lDc5KV+2tulO0o9WW8Mhp160HzFZSaSUi7m/SbvXvP052Ox9bJYlLW7OyPRFG+WN1nbQ2xfDm5eewNne/OlPwIai0toeYFOhYXfBnH+frO2O2Pxue/uSYXz1mSOOcC0zvVxhtizbpt47rpHN4w9udtJ6iS3wNpvbh9k67bLJ/ydiw45tqaxzNUheW9IlMy6Xeo3+bzIhs1+x3WJttr/fSbpt73D6yXKk1k/CxsygzEe4zSwvcJgSEobnuqlvCAdFtWKYfH+70pux7fX22S7sz5/hWfFukcH8FGxRKYct3BZpECI8V+Cxjpoi3OVpYe1au/FB0/XemIDY5R62W8e2zULjYgjJo7Exh0vdiBs3tvPW4uGYInScZYbrvHR7TgWctrYfmeJy2Kta8sWT4NaxbbsrWRZuj8WGvUEVZr3lC/baIuk44T6yl+PRhGwyOh9W89yOhbyl6Nu2PB7SWyd0+eYMXt2Bu9RyKUo8PHLiUA1byw/M11ZcJ9QtW8fIzFAEdvRdI+O6Q74+nvvTurrr3JXTjlh628hk6k6fthaZXifT68PBh2+e5eMEUViRSAS6zSkQkd16QkSBeMwKQT7MOXpjJkzzGBkyxZznClu7qC3CSIWEniYLpVKZ3yRr2jap3rqN3qbzocSdnsyH2i5NSDEpbxW2m/OPZLNWadNabcdxs96MGwi7zThmd5yMv5DCpipOum3eVJ55Etlb0R/NHhrYOpIelEb2dsaWzIzIDC95w5aSiWQyYxsX1XKpsN1sFNLVY1JV8Jp385YZj8OmcgvXF8Zhu9oUFqK9nDZ6SdtOYPNhQd+saYfNSt5IptaMbSYJF32POYTDzdiIe+poFD8Gm6ewTTWn8rB5SHniK69gbsydO1/sIDiBjULp6bjgulOosPRMQKpI6QmBzXRo3qaJR6nnwkVPd3HTnMidyNGKXlricdjmVlxK1E/0amZvjd46e/j3nz//mrDpbIF7Vl778OA0KdxuRrhZwZV6bLar7XbcvjyD40Y9G6fduNYaF+O6cQYPf9kVIuvqhOIHYaMwT6YqlDc1SHrhIbLv//7z+5+/ffv2+4St9tIiGwbCj6wNubp0z4t82rw93v47v17MYyStxeUoa7s9/wioR7dWqoLTFKGsroWVSm3qx0wppTtrs+hLQ+4rMuWZ//7vr7//+G2SwmZHbhZnkpb+CSfVS3Fcol1P6NIpgzy5i02wtXg5CRbR4JErU+7Kth02XV+3X8qvf//6c4fsFZuUnhGGcyS93a9edaflF/E6eC2cbR/d8wwPpUpy69VJlbmlemq+8sy/fv/j229LTU4aBO9G0ifQDptOo3DgPRSbB2WzZ20K2lSY/Xag318j6RNjizS2xsDYtGzxWGx5c+Ck9u9HzE5h633vzrp1OPtkbVjIAoU5N63soU66K9tmJ7VSje0EtWNsXRZX6l+2vxuG/V12tKt2u8NPZvDWJosZm8+NPhdhIU4nwPfRiZBwITZXVbyQ46jN8c75aOcc7Uy9c1p+47XMTupGoAyjPFLVrbsQOqlbsB2NDrpNd8JGKQA1CfFDsb3mbT/spO7xWLSbdA9sUySVpdc4GD3Y2shxSLgIW3NfbHexNo0NY0k1vUdb25VOemdsd7A2VUtgr81G6J3K/X10fSR9Nic1A2OVE/kq0lb1w9rFPVhca23Ho7pvonYjNjbC6U5q7RDH8bDaZpvNsHlYTi7aXUxI/+NOasOuiJu8mya7YVphKxdt0j1qJbIIrqfq1X8dG6myPrb68RUbKUQb9A+rAhpwRa7D9lR5W2/1VUyKdoctQ1YvOrssHrSEG2M+3LxhuzAk2OUPdi+fV7C+BRtqPYXNKhbWlketbbQPaN1leLKYBMZnrW3XuqvbjXQPs+3DVdt2b4+uWz47OnDJyzcNcQtbXilr69cv2JBVKGvjJ5f6vEUMO7tpEg6BA/kokn779tvf/0zYXnrllZNaprkYz/3yOPHs0pfDWxorndavtLV1e05qeHd1Um1mi8IYSdjRd530j7//+pfrqVZTr7w9G1z5ZO1trE902dav9pw0qO51lmwfmYbmhLyFxD22tm/f/vjzr//9a9i6GDO4PZVtk8E9XzOliqRFbOXz/UmZwtYUIqbjvRIQfJClOmFpVSOE5NBJv/325+///Pt9QmYb+n4vfOej3L4MW60XhHhZpx7j6KE3bIrgGI99u3JLz/N82frFQLv2+lnuh2L7+RaqIFzlnuDkzUm/ac/8n0I2eaRt+DRtLJJMyIyLsXlrOZbInQsXnjrJY5dzzVdrPQZnOwtu1WWN6xPrqlwttvBSFMCuRNpzjYbsrO2vv3//53uwmzgaCd8i03BUd1o4zH7Bdq6ijGMMBAnjAAhfgLRACGDbwMwR/N7R7UUHd0i/ezGCXy0ORTBO6lC3tEQJmTv8+PcJ2XcjEKGJGOL6BSIbO4hU2BXa3iJ+/qTy0lGgNtTo6RC5XS1Zk/eJU0hyxUoHF13VAbbFHxbpWVoY6e9Fr1/uqPit/4I/sKrxSxHnBJtY+58e/hGmRDvpVO4rM3sZgISBU6u3ePbueahXVcjP9wuhPpbIqVAkgPR9EkondlhsFGH4wfo4t+gDbHTVxiuaCD1X68Vxw77tRgJqlJxebw+fvN/17KlIwDXRBdc0AdIn6TQaPBBvw9ycUJXloUCLKbl6Yll/bl1hhgCjmSiwQ4bW961QcgmA9Ahy7nmbpoU+wMZAQhnLDWVqWJdI2uKiSq+ojSohqbY3fVC/wvQEVb0Rp1dmnYs4zaCyXIuUigwyEiOK3sa5maGeCRseDODCyF3Bs7ceF3rwVVbnWCY4KTU2kQFQ+RKZ97zf0EIfYAMgKQEr+owy10nzTBcTCpvCKWBiVX0PHNkT5FeSyqJC2KpyVL53jTqoOmbZwi6fIqWD0ZuZORpZFJ4akYr1+hbJmYKdFbmfVGFv5ylfeX4VFLilXhb2yHzQWL2PsXmAVTRsw9wsqBkL/XfN88JAmd1Ip4q8FNEy7VFSOdLgLvKTIHv3CnURh8xkC0eV7pI0ehmNagoVScNTA1J34JwexmeiO2sG6QBPhgUxDCS9moWyN7GP0R3vQLd3Meew5RHIhAxJAPQdAcSgUlKE85B4gPiyl1niUkATQP1myHsZZO99EZjAOTiQG5jpIo6G8+C24MgzD7lhuoG3Nv7fWWexFcGETdpgUNiiaSwiKkLpqZhlUV6LhII0AWlNVLIViA+nmGhPRQ6v4Ka3Guka0ZR2nBfm6+ExznatLsOWv2ATgx0EAquQoLBxL8GUa2wuSEsusU9F9nFiosA5WJVWcNW7pTg17vmEQiH69thNsQ6w+HX42t4yhewkZfNuSdyH2KgPGBGgCC3TDUCuF7aLV6tND9yc1MCyURFnDvX0/Vapz2Q8CDac6zFE0QBXXZUGh6Oe30EWBbraFZ/A5ukZBnScpzl6IW8Wr9mnFg3H90viPsT2ADGn3sZ1uFiZ513p0eMqWvA6JTHsj4v2slNRu2hNEAQM5zUngfq7Ir3ypIh4rpfWxLY6gg0bMzNC2I7ul438bGzI8bdZ7ZyFZiozC6LAoJZeamttnch4y8LFqCocmlUJjot6JTOBZNGLsMu9VZ5xbOUtB6SoGpTFRtr3J9hfqQ+x2UfzfBle7pDxUpJN+0tOCqF6WxE3+oibY0ZTq5vfZHrKaUWdk7cupA0JS6KCt+MMYRLxgknPJ4xLUeGoc4LczrEoTBeLWGRhWCDjfs3WH2BT5XB3OKw6cqcLCIje8TZu57Y5XOg1BStwVsx0ar3IDDlc8GPPM1UVv6T9FsK2SI13Y4yX+JxE0lPFmPQVNlfVasq2yIhBgK0qV0Pjq/qMaefVOsxxnfycsk2vWhZsEHC0fzgC6fq8KqIBC0Ng6zwEr21QV0hVIhmulGE6sYpVZ/JS7Dj+Zq3z3b11K5aFmW5zk9lWWVnKP5z9parLeYVyv9Crs6ZixuYKVc+V6gQBzihVdXye2cagsBmNYvgTsEW6SyFAURF7TFRVjlMbEZuypG/rKGd64Tv1LpvVWdbgtqpqNABeZGeG/TMUxXAsVLp76Kg6ZkYR94j2TJjzEJ1JFzzLaRtUhevaWOGG1w1wKW8RbYIcRDCghXLO1PIznK5Ej1Ac0Z/hpHzyR9b7KA5SjgkPepkGOc4ds+IamztVP3HhhAMaa1XhynAfoepckzpDSQtXsmlk+ZK36TqpoTzTJ9O6gZJedCsluwZehD0UVuo7jcGoQc2BF0sUeiC08p4BnuUmaDKaRCUGQUbo3Rp9z2DDToGAMvZSrmqQbEGQszBRlqUbzqeFPjFASQ7V3xzktDc3Rd6dHxbLAmsFB9kQKmZkOs0oEz2xucvpjzfIzjfFfbmgvVfA4pV7Nli+j01oJ024Kg9SajU8rxmByJZm6/Gq1tZWKydlll15/qDXk5W0MAefl5eUH0hVsLZ9Y7mBsIPIrtNpYYsh5eET3NPtEr2PDRPC/Nbpa5zxXjgD51ZiBdIoQB1P2NimxIm018CGaORmZWfKnXF+Ub8XQ2UHN4XlRwaVenrxOq+dh3Y33Vd4+24CYlZdbIOoipWPxoX0SQCkl+JqaKx5MeJgWPcmILHMwzyLfUSAkcUXd0boIq61el2YkcNVhZ5eTOZLFft3ItKbqYqM8OtttRl665Gc3jB55XT0B5f9F4leapca/8W7Fuv2bjbfMHJ6/MzvZqZ4yF2l/9P6P/tPnK40WtRZAAAAAElFTkSuQmCC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495891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4338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rPr>
              <a:t>ส่วนประกอบของระบบเครือข่าย</a:t>
            </a:r>
            <a:endParaRPr lang="th-TH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95300" y="1676400"/>
            <a:ext cx="8496300" cy="4724400"/>
          </a:xfrm>
        </p:spPr>
        <p:txBody>
          <a:bodyPr>
            <a:normAutofit/>
          </a:bodyPr>
          <a:lstStyle/>
          <a:p>
            <a:pPr algn="thaiDist" eaLnBrk="1" hangingPunct="1">
              <a:buFont typeface="Wingdings 2" pitchFamily="18" charset="2"/>
              <a:buNone/>
            </a:pPr>
            <a:r>
              <a:rPr lang="th-TH" altLang="th-TH" sz="2800" b="1" dirty="0" smtClean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 3.	สถานีเครือข่าย </a:t>
            </a:r>
            <a:r>
              <a:rPr lang="en-US" altLang="th-TH" sz="2800" b="1" dirty="0" smtClean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(Workstation </a:t>
            </a:r>
            <a:r>
              <a:rPr lang="th-TH" altLang="th-TH" sz="2800" b="1" dirty="0" smtClean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หรือ </a:t>
            </a:r>
            <a:r>
              <a:rPr lang="en-US" altLang="th-TH" sz="2800" b="1" dirty="0" smtClean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Client) </a:t>
            </a:r>
          </a:p>
          <a:p>
            <a:pPr marL="0" indent="0" algn="thaiDist">
              <a:buNone/>
            </a:pPr>
            <a:r>
              <a:rPr lang="en-US" altLang="th-TH" sz="2800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altLang="th-TH" sz="28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เป็นลูกข่ายที่ขอบริการข้อมูลจากศูนย์บริการข้อมูล</a:t>
            </a:r>
            <a:r>
              <a:rPr lang="en-US" altLang="th-TH" sz="28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ซึ่งจะเป็นเครื่องพีซีที่มีประสิทธิภาพการใช้งานสูงหรือไม่นั้นขึ้นอยู่กับลักษณะงานที่ใช้งานอยู่ หากระบบงานที่ไม่จำเป็นต้องใช้ทรัพยากรเครื่องคอมพิวเตอร์สูง ก็สามารถนำเครื่อง 80486 มาใช้งานก็ได้ เครื่องของสถานีเครือข่ายอาจจะมีฮาร์ดดิสก์ที่เก็บข้อมูลหรือ</a:t>
            </a:r>
            <a:r>
              <a:rPr lang="th-TH" altLang="th-TH" sz="2800" dirty="0" err="1" smtClean="0">
                <a:latin typeface="TH SarabunPSK" pitchFamily="34" charset="-34"/>
                <a:cs typeface="TH SarabunPSK" pitchFamily="34" charset="-34"/>
              </a:rPr>
              <a:t>ดิกส์ไดร์วหรือไม่</a:t>
            </a: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ก็ได้ แต่อย่างไรก็ตามหากเครื่องสถานีเครือข่าย จำเป็นต้องใช้งานที่ต้องการเครื่องที่มีประสิทธิภาพสูง เช่นการใช้งานระบบปฏิบัติการวินโดว์ ก็จะต้องพิจารณาให้รอบครอบด้วยว่าควรใช้เครื่องที่มีประสิทธิภาพการทำงานอย่างไร ซึ่งหากใช้เครื่องที่มีประสิทธิภาพยิ่งสูงเท่าไร ก็หมายถึงงบประมาณค่าใช้จ่ายในเครือข่ายสูงขึ้นเช่นกัน</a:t>
            </a:r>
          </a:p>
          <a:p>
            <a:pPr marL="0" indent="0" algn="thaiDist">
              <a:buNone/>
            </a:pPr>
            <a:endParaRPr lang="th-TH" altLang="th-TH" sz="2800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AutoShape 2" descr="data:image/png;base64,iVBORw0KGgoAAAANSUhEUgAAATYAAACjCAMAAAA3vsLfAAAAmVBMVEX////BwcHh4eEDAwPs7Ox8fHyJdbDExMTk5OSDg4Pz8/Ojo6N4eHisrKzHyMeXl5fd3d34+PjPz89BQUGKioqRkZFLS0tmZma7u7vV1dUeHh5gYGCnp6dTU1OxsbGAgIA3NzcuLi5ubm5YWFhDQ0MsLCydkrMUFBQjIyMQEBCFb6+OfLKTg7O+vcClnLebjbauqLq2s7uup7xNLp34AAAZ0UlEQVR4nO2diWKjuLKGBRIDCIEQq2R2gce4Z3qW8/4PdyVwErwkdnvpeG7nbwfa2I7hS5WqtALA/z+FHwt/9vk9p9AWfij+2Sf4nEKrD6mtvrCdlHMJtrqQMq/3Pximiyfmr+bLF1lbkPR9Grx+humNWb79EizFTz7tz9ZF1gaA7wFMmwjYtDR816iTEHFc09QEoetG4ZgC362BKNNfxOwuxOZ5ILGMIZSVTap6TJIk6M1NKSnLPK9FnV9Xfhz4sPxFsF0YEjwPt9zMvVwAy0aV48igCCscESaQsWZ52BuASwX3F9GF1lZ6eEWaxC4EIAHqTZPYhZnjoMFJT0amEEYgrGj58Zf9/9HFToozAbxAW9srtgIHiZGxUGEzVaAtSfnLWNvFTgq8jFRChczGRoUTKmyhsjY3zKxii2UStLIVvw62C63NNAHjaQgiDARiEcYC21gwJEBERYBDCoJUuan5uRfz83Qhti/t66tydZXOWNvmC9tJoc2H2LZf2E6KiVnluM8rCefjv0jWf62CA2f9ZRLX22R/YbtGX9iu0he2q/SF7Sp9YbtKX9iu0he2q/SF7Sp9YbtKX9iu0he2q/SF7Sp9YbtKX9iu0he2q/SF7Sp9YbtKX9iu0lej+DVC/KAHizKHffZJPb0SuF3DUT/W6rHZbjXE/LPP6tkl1oO015SPXhQYdiSHKu+sFv4yIzquVJpZxFnX4drADnIwyQq3dWX8y4wfuk6o4oSErS9GjkzTRApb01oWIZ99Ys+tsBOSmGtfrBfYXCv5Ktw+VLQ2pWV2+9bWfGE7o2h0lLW1h9isLyf9UGZsW8QcD5xUZun5j/7KYqr0t5y2NlUkRQhh0qtImlRjcP6jv7SCdZwbK523Bdy2ozzL8k7C7muQ1hl5cFzBzQZuVpvNarWF6t8Iv3z0vFDV8Fpp2tS8eN4oipQT4IgB5jjo+FUnmqvSO0/BD65Y494HGGMWOkzv0qfFhkkEUNE2zF+PY3L4arRupzN3KlvvWBq9vWbWh+++XagvVThgQZU7ao+fNmdjPRTAS0HOaQLwwAF2lGEhbXd6MwSg0MB4J/URhwTTG5jeUJVQaQPF6H6FNqoUNuwXuJbmM2MTaR4xywa1R1XZmxtmXhUoqjIKjL7ijAMg9ShtQitlelUeC5FnOSplZbGiC+ust3Fe3c/slLUx5FmOqtd7z4yNMRKwPAKc0lYWFfApcnlBhYULIyyEYtUqW2KVY9ks53wMPQ/L0s1NEnhNkCGjQlv/RJl4pTS2JEVpAvwaPzE2gK1owpbSwqhjDrjVcbrKQzHmsjWAmRnqTUHMCTELxmTEarIuXRuUHk/rkeSjWTj3OxtUeY3PpEf8VDw3NkVC2sAvUw+A0vJy9YO4tQkyvy4dlE0TKWQvSWX3yjTDpqhzzw2A73Fat7z2UH9PbEXLHekzlLnomZ1UYwOei3qbkjDKKbFx4VuG04ZF5BCzyfVUChQjBgpfGqIVg43j0nWxtGs3ypCQd8WG+xgnnCFs8KeOpAC7EXD6ljAfdivJ6rYqaLBuLVC3bYKqTQsDYOiz99OoHeLQH4ucul1MsIBG2nUeyu+NzUE7PTG2WTqFmDNZxvY2x9JHSbT77zvvuVqoGDA18X8F24+JJdH5N/24VLUA9WufhM5OyM1VZeERX/U5umOC+yaVMlaV7hzNXrXa9lXxq62J8oOK1j7nu0r8i9SBlf3ZJ/bcioZTaTOLv7B9qGfGZnizSsN+hG4JFVFX2+qsjIXUc2N8AmwEPljF9RlJWA3xsIZqox7xtFt1WZw9JGr/mLo2oakWTd0HKGk3rldeG/owwyDtmdphvWEs1A1ZT5CAsLEKdrKDByjqtcVVNwx2SfvFExR/v/mS76FwU+yVHXeWbcQaW3dDptXsYzNuvuR7yN7K4JHY/G6rktTy+vKN5e7i2bNg86F7gO2S8HgxtqAc28C8pWbvxMuW4mfBRiHdx2Zz/7wu5hakMLutbh9slxHgWbA1sNzHFlBJzkimF/t1kNw6ZJRmy2dPgo3JDd83HZta50S8i63NJlDedIIo9vefPgU21K+NAwbpeWyXO6mR3zj0wB/DvfN9Dmxm1oqDC3XPY6s/xMb5m7EZFXyv74+hgPPosMFJd70v8lkM98fpPgk20VXRvlfxC7Dxj7BRz/PfflsG+cmmOGznbVb01bqny5yOJW0ct9Xru/p8/8NPgi04TNvsujmLzTr06z1b8/Z+Wwur4lSzYjCu8qZJGtnBahFqsWyCIO12R1DeHjSBPAk2Dg+iou2fx9Z8hK1exgvbm5YROxFMjU1WtcMwtFXXLg4zWarX2hmbsR4OK2VPgs2H5UEgLclZbMlHPlovf2FAp0aQLDqqqtJ1LrWI7NtFZdjONLbOdMKIrkZ6lPI9CbYUHuYf3rmsjZD0A2z2Hjab157Ctu6zQ7Wwr5SyqophO+2zKlNbPRXN2Mbd2EovPD7fHTZRer4JRKRimvoRlGqrDL3S96aXo/nAO8I3j7Rg5BCbsd9yvy+/1PI+CqS2t5edhIApbAk+vLeG469irbaN15Bj5KD54RSeHswUiNA52Ty0w0ZjkmXMGzDgBAg9ClrV3wJSdTnVULtGVu9X6NKbDRZX68MK5o1VUpvu/R0cYCpsnh7nvSfkj02SqEeSSGi89IKiHbb23RPeYUv1uKfIU9kJJ0xyFYCnNIfPOWIxH4hoCFBII2CKMlDGqEO2fpqlwFQ7FPnvfs0ZobG6c7ORTfdasRGIFDZ+AttKeWo1ZNkQT9jwAttLSHgfG02FkSNqtYxbODNfOr55MtuCo/u57SEZHX+dxiJdpytHFEluh3ES84yIdZIZ0ca6FpsD8zs3G9l0z4mZitUQRs4hNuWkuyU7Ra2x4Ugw/APYYLuKWVqn1LZw9VpWKWwMMTQfqGqQunUCpJG6wPK9BJUuocCOLCNNAC9seXUbg4B3bm2zjcSSbymIzYAOCUfGprBtTDT3s3OFjdWVbLjz6qTnsKUlxsT3atAmLuqVtTnhDpuxykSG9MDPLASB9ErQGC4Frmd1w5Dm+tPEsDhAWZ38ODaGQt6sYHzYbHQztjpdVllVkeJC2B0Zm8YWzkcdvjUwVfV9PnoXY9ML+bvUL4G/aVju6yc7bMx0QKEP+KqE84h6CzFSha1UxSESlioMDWIkFESV8aPYmKjTXuWhVQ5hUd+Vm+0n7qLKqrIDqdK2k9b2ig3a2j6UCeDLra2gzRBSD6CBAGOgSTYFznoeoG1k6gDys7qNSg8Q202VkwZVKb2gqqvIdYPBr/zA+hFsqHarDsJtUQoTqbpPlwR3BGf7VmO9xVIVu3oI5WknnbFpJ2U0AXkNLi/boiRJBYj0iFhb/Uh3TvHC3ayiQDbKcX0VYtVbjDCIgC30PTpUvlLUILSQkZfMvHwKEitbRazNyxBPJTBGXgc7ej9wdumquterTGUOELqnnHQbzss1h7VyUpx4TiH0GeUXWdtPVrAaicedmdkkJtwVLMp7gbOpS9y3QOqAsD2Vtmls7U7jFEklj4rwYif9yTK2VY0AWgqjQMKVOus7YUvIosqq0rY1hOVJJ/V3VY90whYSlYklqbsunxHbJrNcjjHaFx/gKrHvYnCpyo2WaZuxgisDOYdCy5BgMPXXE7mDMTbgc2KrGovQwNkHx5AXwy61g9urDK677GkITaoq8rWIIvWYNP9XCE/P2Zu0hbWpaqkmb2lKyVSVb1UGd3rEwqdhcy2LWJ44sDcWJiMsvFu52Vylba9NILbfrlWesx3bcXqsp0c3dvoBd412trdZr9ft2LXz8jLa2lZVUeXUP1Eb/zQnnVohSVOb+waHUZTDjTRu81TbpwtsQTq3tgXHdxc1y/VufJiXtJHy1XD6Z4ZTJF2Xfk2LsXOPmng+0Unn/gC3RgfgmFGpqHeTvdllYjWv2W5gTdjSUyWVsemGLFYV+Wy1Whxmcsrb5id2fNR/89nYLKKKuENwKL2xjmp77hIbgb1PT8+/Mosu5crAItot11nAy0ZxwOght0/HNhdxC27qEkR9a9XeU2nFG8Qc0ndPBZXZmBVF23rLwh/LLE3z8dU+a7ifyz8BNg3On4s4J4y0iQQ+lDc5KV+2tulO0o9WW8Mhp160HzFZSaSUi7m/SbvXvP052Ox9bJYlLW7OyPRFG+WN1nbQ2xfDm5eewNne/OlPwIai0toeYFOhYXfBnH+frO2O2Pxue/uSYXz1mSOOcC0zvVxhtizbpt47rpHN4w9udtJ6iS3wNpvbh9k67bLJ/ydiw45tqaxzNUheW9IlMy6Xeo3+bzIhs1+x3WJttr/fSbpt73D6yXKk1k/CxsygzEe4zSwvcJgSEobnuqlvCAdFtWKYfH+70pux7fX22S7sz5/hWfFukcH8FGxRKYct3BZpECI8V+Cxjpoi3OVpYe1au/FB0/XemIDY5R62W8e2zULjYgjJo7Exh0vdiBs3tvPW4uGYInScZYbrvHR7TgWctrYfmeJy2Kta8sWT4NaxbbsrWRZuj8WGvUEVZr3lC/baIuk44T6yl+PRhGwyOh9W89yOhbyl6Nu2PB7SWyd0+eYMXt2Bu9RyKUo8PHLiUA1byw/M11ZcJ9QtW8fIzFAEdvRdI+O6Q74+nvvTurrr3JXTjlh628hk6k6fthaZXifT68PBh2+e5eMEUViRSAS6zSkQkd16QkSBeMwKQT7MOXpjJkzzGBkyxZznClu7qC3CSIWEniYLpVKZ3yRr2jap3rqN3qbzocSdnsyH2i5NSDEpbxW2m/OPZLNWadNabcdxs96MGwi7zThmd5yMv5DCpipOum3eVJ55Etlb0R/NHhrYOpIelEb2dsaWzIzIDC95w5aSiWQyYxsX1XKpsN1sFNLVY1JV8Jp385YZj8OmcgvXF8Zhu9oUFqK9nDZ6SdtOYPNhQd+saYfNSt5IptaMbSYJF32POYTDzdiIe+poFD8Gm6ewTTWn8rB5SHniK69gbsydO1/sIDiBjULp6bjgulOosPRMQKpI6QmBzXRo3qaJR6nnwkVPd3HTnMidyNGKXlricdjmVlxK1E/0amZvjd46e/j3nz//mrDpbIF7Vl778OA0KdxuRrhZwZV6bLar7XbcvjyD40Y9G6fduNYaF+O6cQYPf9kVIuvqhOIHYaMwT6YqlDc1SHrhIbLv//7z+5+/ffv2+4St9tIiGwbCj6wNubp0z4t82rw93v47v17MYyStxeUoa7s9/wioR7dWqoLTFKGsroWVSm3qx0wppTtrs+hLQ+4rMuWZ//7vr7//+G2SwmZHbhZnkpb+CSfVS3Fcol1P6NIpgzy5i02wtXg5CRbR4JErU+7Kth02XV+3X8qvf//6c4fsFZuUnhGGcyS93a9edaflF/E6eC2cbR/d8wwPpUpy69VJlbmlemq+8sy/fv/j229LTU4aBO9G0ifQDptOo3DgPRSbB2WzZ20K2lSY/Xag318j6RNjizS2xsDYtGzxWGx5c+Ck9u9HzE5h633vzrp1OPtkbVjIAoU5N63soU66K9tmJ7VSje0EtWNsXRZX6l+2vxuG/V12tKt2u8NPZvDWJosZm8+NPhdhIU4nwPfRiZBwITZXVbyQ46jN8c75aOcc7Uy9c1p+47XMTupGoAyjPFLVrbsQOqlbsB2NDrpNd8JGKQA1CfFDsb3mbT/spO7xWLSbdA9sUySVpdc4GD3Y2shxSLgIW3NfbHexNo0NY0k1vUdb25VOemdsd7A2VUtgr81G6J3K/X10fSR9Nic1A2OVE/kq0lb1w9rFPVhca23Ho7pvonYjNjbC6U5q7RDH8bDaZpvNsHlYTi7aXUxI/+NOasOuiJu8mya7YVphKxdt0j1qJbIIrqfq1X8dG6myPrb68RUbKUQb9A+rAhpwRa7D9lR5W2/1VUyKdoctQ1YvOrssHrSEG2M+3LxhuzAk2OUPdi+fV7C+BRtqPYXNKhbWlketbbQPaN1leLKYBMZnrW3XuqvbjXQPs+3DVdt2b4+uWz47OnDJyzcNcQtbXilr69cv2JBVKGvjJ5f6vEUMO7tpEg6BA/kokn779tvf/0zYXnrllZNaprkYz/3yOPHs0pfDWxorndavtLV1e05qeHd1Um1mi8IYSdjRd530j7//+pfrqVZTr7w9G1z5ZO1trE902dav9pw0qO51lmwfmYbmhLyFxD22tm/f/vjzr//9a9i6GDO4PZVtk8E9XzOliqRFbOXz/UmZwtYUIqbjvRIQfJClOmFpVSOE5NBJv/325+///Pt9QmYb+n4vfOej3L4MW60XhHhZpx7j6KE3bIrgGI99u3JLz/N82frFQLv2+lnuh2L7+RaqIFzlnuDkzUm/ac/8n0I2eaRt+DRtLJJMyIyLsXlrOZbInQsXnjrJY5dzzVdrPQZnOwtu1WWN6xPrqlwttvBSFMCuRNpzjYbsrO2vv3//53uwmzgaCd8i03BUd1o4zH7Bdq6ijGMMBAnjAAhfgLRACGDbwMwR/N7R7UUHd0i/ezGCXy0ORTBO6lC3tEQJmTv8+PcJ2XcjEKGJGOL6BSIbO4hU2BXa3iJ+/qTy0lGgNtTo6RC5XS1Zk/eJU0hyxUoHF13VAbbFHxbpWVoY6e9Fr1/uqPit/4I/sKrxSxHnBJtY+58e/hGmRDvpVO4rM3sZgISBU6u3ePbueahXVcjP9wuhPpbIqVAkgPR9EkondlhsFGH4wfo4t+gDbHTVxiuaCD1X68Vxw77tRgJqlJxebw+fvN/17KlIwDXRBdc0AdIn6TQaPBBvw9ycUJXloUCLKbl6Yll/bl1hhgCjmSiwQ4bW961QcgmA9Ahy7nmbpoU+wMZAQhnLDWVqWJdI2uKiSq+ojSohqbY3fVC/wvQEVb0Rp1dmnYs4zaCyXIuUigwyEiOK3sa5maGeCRseDODCyF3Bs7ceF3rwVVbnWCY4KTU2kQFQ+RKZ97zf0EIfYAMgKQEr+owy10nzTBcTCpvCKWBiVX0PHNkT5FeSyqJC2KpyVL53jTqoOmbZwi6fIqWD0ZuZORpZFJ4akYr1+hbJmYKdFbmfVGFv5ylfeX4VFLilXhb2yHzQWL2PsXmAVTRsw9wsqBkL/XfN88JAmd1Ip4q8FNEy7VFSOdLgLvKTIHv3CnURh8xkC0eV7pI0ehmNagoVScNTA1J34JwexmeiO2sG6QBPhgUxDCS9moWyN7GP0R3vQLd3Meew5RHIhAxJAPQdAcSgUlKE85B4gPiyl1niUkATQP1myHsZZO99EZjAOTiQG5jpIo6G8+C24MgzD7lhuoG3Nv7fWWexFcGETdpgUNiiaSwiKkLpqZhlUV6LhII0AWlNVLIViA+nmGhPRQ6v4Ka3Guka0ZR2nBfm6+ExznatLsOWv2ATgx0EAquQoLBxL8GUa2wuSEsusU9F9nFiosA5WJVWcNW7pTg17vmEQiH69thNsQ6w+HX42t4yhewkZfNuSdyH2KgPGBGgCC3TDUCuF7aLV6tND9yc1MCyURFnDvX0/Vapz2Q8CDac6zFE0QBXXZUGh6Oe30EWBbraFZ/A5ukZBnScpzl6IW8Wr9mnFg3H90viPsT2ADGn3sZ1uFiZ513p0eMqWvA6JTHsj4v2slNRu2hNEAQM5zUngfq7Ir3ypIh4rpfWxLY6gg0bMzNC2I7ul438bGzI8bdZ7ZyFZiozC6LAoJZeamttnch4y8LFqCocmlUJjot6JTOBZNGLsMu9VZ5xbOUtB6SoGpTFRtr3J9hfqQ+x2UfzfBle7pDxUpJN+0tOCqF6WxE3+oibY0ZTq5vfZHrKaUWdk7cupA0JS6KCt+MMYRLxgknPJ4xLUeGoc4LczrEoTBeLWGRhWCDjfs3WH2BT5XB3OKw6cqcLCIje8TZu57Y5XOg1BStwVsx0ar3IDDlc8GPPM1UVv6T9FsK2SI13Y4yX+JxE0lPFmPQVNlfVasq2yIhBgK0qV0Pjq/qMaefVOsxxnfycsk2vWhZsEHC0fzgC6fq8KqIBC0Ng6zwEr21QV0hVIhmulGE6sYpVZ/JS7Dj+Zq3z3b11K5aFmW5zk9lWWVnKP5z9parLeYVyv9Crs6ZixuYKVc+V6gQBzihVdXye2cagsBmNYvgTsEW6SyFAURF7TFRVjlMbEZuypG/rKGd64Tv1LpvVWdbgtqpqNABeZGeG/TMUxXAsVLp76Kg6ZkYR94j2TJjzEJ1JFzzLaRtUhevaWOGG1w1wKW8RbYIcRDCghXLO1PIznK5Ej1Ac0Z/hpHzyR9b7KA5SjgkPepkGOc4ds+IamztVP3HhhAMaa1XhynAfoepckzpDSQtXsmlk+ZK36TqpoTzTJ9O6gZJedCsluwZehD0UVuo7jcGoQc2BF0sUeiC08p4BnuUmaDKaRCUGQUbo3Rp9z2DDToGAMvZSrmqQbEGQszBRlqUbzqeFPjFASQ7V3xzktDc3Rd6dHxbLAmsFB9kQKmZkOs0oEz2xucvpjzfIzjfFfbmgvVfA4pV7Nli+j01oJ024Kg9SajU8rxmByJZm6/Gq1tZWKydlll15/qDXk5W0MAefl5eUH0hVsLZ9Y7mBsIPIrtNpYYsh5eET3NPtEr2PDRPC/Nbpa5zxXjgD51ZiBdIoQB1P2NimxIm018CGaORmZWfKnXF+Ub8XQ2UHN4XlRwaVenrxOq+dh3Y33Vd4+24CYlZdbIOoipWPxoX0SQCkl+JqaKx5MeJgWPcmILHMwzyLfUSAkcUXd0boIq61el2YkcNVhZ5eTOZLFft3ItKbqYqM8OtttRl665Gc3jB55XT0B5f9F4leapca/8W7Fuv2bjbfMHJ6/MzvZqZ4yF2l/9P6P/tPnK40WtRZAAAAAElFTkSuQmCC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4" name="AutoShape 4" descr="data:image/png;base64,iVBORw0KGgoAAAANSUhEUgAAATYAAACjCAMAAAA3vsLfAAAAmVBMVEX////BwcHh4eEDAwPs7Ox8fHyJdbDExMTk5OSDg4Pz8/Ojo6N4eHisrKzHyMeXl5fd3d34+PjPz89BQUGKioqRkZFLS0tmZma7u7vV1dUeHh5gYGCnp6dTU1OxsbGAgIA3NzcuLi5ubm5YWFhDQ0MsLCydkrMUFBQjIyMQEBCFb6+OfLKTg7O+vcClnLebjbauqLq2s7uup7xNLp34AAAZ0UlEQVR4nO2diWKjuLKGBRIDCIEQq2R2gce4Z3qW8/4PdyVwErwkdnvpeG7nbwfa2I7hS5WqtALA/z+FHwt/9vk9p9AWfij+2Sf4nEKrD6mtvrCdlHMJtrqQMq/3Pximiyfmr+bLF1lbkPR9Grx+humNWb79EizFTz7tz9ZF1gaA7wFMmwjYtDR816iTEHFc09QEoetG4ZgC362BKNNfxOwuxOZ5ILGMIZSVTap6TJIk6M1NKSnLPK9FnV9Xfhz4sPxFsF0YEjwPt9zMvVwAy0aV48igCCscESaQsWZ52BuASwX3F9GF1lZ6eEWaxC4EIAHqTZPYhZnjoMFJT0amEEYgrGj58Zf9/9HFToozAbxAW9srtgIHiZGxUGEzVaAtSfnLWNvFTgq8jFRChczGRoUTKmyhsjY3zKxii2UStLIVvw62C63NNAHjaQgiDARiEcYC21gwJEBERYBDCoJUuan5uRfz83Qhti/t66tydZXOWNvmC9tJoc2H2LZf2E6KiVnluM8rCefjv0jWf62CA2f9ZRLX22R/YbtGX9iu0he2q/SF7Sp9YbtKX9iu0he2q/SF7Sp9YbtKX9iu0he2q/SF7Sp9YbtKX9iu0he2q/SF7Sp9YbtKX9iu0lej+DVC/KAHizKHffZJPb0SuF3DUT/W6rHZbjXE/LPP6tkl1oO015SPXhQYdiSHKu+sFv4yIzquVJpZxFnX4drADnIwyQq3dWX8y4wfuk6o4oSErS9GjkzTRApb01oWIZ99Ys+tsBOSmGtfrBfYXCv5Ktw+VLQ2pWV2+9bWfGE7o2h0lLW1h9isLyf9UGZsW8QcD5xUZun5j/7KYqr0t5y2NlUkRQhh0qtImlRjcP6jv7SCdZwbK523Bdy2ozzL8k7C7muQ1hl5cFzBzQZuVpvNarWF6t8Iv3z0vFDV8Fpp2tS8eN4oipQT4IgB5jjo+FUnmqvSO0/BD65Y494HGGMWOkzv0qfFhkkEUNE2zF+PY3L4arRupzN3KlvvWBq9vWbWh+++XagvVThgQZU7ao+fNmdjPRTAS0HOaQLwwAF2lGEhbXd6MwSg0MB4J/URhwTTG5jeUJVQaQPF6H6FNqoUNuwXuJbmM2MTaR4xywa1R1XZmxtmXhUoqjIKjL7ijAMg9ShtQitlelUeC5FnOSplZbGiC+ust3Fe3c/slLUx5FmOqtd7z4yNMRKwPAKc0lYWFfApcnlBhYULIyyEYtUqW2KVY9ks53wMPQ/L0s1NEnhNkCGjQlv/RJl4pTS2JEVpAvwaPzE2gK1owpbSwqhjDrjVcbrKQzHmsjWAmRnqTUHMCTELxmTEarIuXRuUHk/rkeSjWTj3OxtUeY3PpEf8VDw3NkVC2sAvUw+A0vJy9YO4tQkyvy4dlE0TKWQvSWX3yjTDpqhzzw2A73Fat7z2UH9PbEXLHekzlLnomZ1UYwOei3qbkjDKKbFx4VuG04ZF5BCzyfVUChQjBgpfGqIVg43j0nWxtGs3ypCQd8WG+xgnnCFs8KeOpAC7EXD6ljAfdivJ6rYqaLBuLVC3bYKqTQsDYOiz99OoHeLQH4ucul1MsIBG2nUeyu+NzUE7PTG2WTqFmDNZxvY2x9JHSbT77zvvuVqoGDA18X8F24+JJdH5N/24VLUA9WufhM5OyM1VZeERX/U5umOC+yaVMlaV7hzNXrXa9lXxq62J8oOK1j7nu0r8i9SBlf3ZJ/bcioZTaTOLv7B9qGfGZnizSsN+hG4JFVFX2+qsjIXUc2N8AmwEPljF9RlJWA3xsIZqox7xtFt1WZw9JGr/mLo2oakWTd0HKGk3rldeG/owwyDtmdphvWEs1A1ZT5CAsLEKdrKDByjqtcVVNwx2SfvFExR/v/mS76FwU+yVHXeWbcQaW3dDptXsYzNuvuR7yN7K4JHY/G6rktTy+vKN5e7i2bNg86F7gO2S8HgxtqAc28C8pWbvxMuW4mfBRiHdx2Zz/7wu5hakMLutbh9slxHgWbA1sNzHFlBJzkimF/t1kNw6ZJRmy2dPgo3JDd83HZta50S8i63NJlDedIIo9vefPgU21K+NAwbpeWyXO6mR3zj0wB/DvfN9Dmxm1oqDC3XPY6s/xMb5m7EZFXyv74+hgPPosMFJd70v8lkM98fpPgk20VXRvlfxC7Dxj7BRz/PfflsG+cmmOGznbVb01bqny5yOJW0ct9Xru/p8/8NPgi04TNvsujmLzTr06z1b8/Z+Wwur4lSzYjCu8qZJGtnBahFqsWyCIO12R1DeHjSBPAk2Dg+iou2fx9Z8hK1exgvbm5YROxFMjU1WtcMwtFXXLg4zWarX2hmbsR4OK2VPgs2H5UEgLclZbMlHPlovf2FAp0aQLDqqqtJ1LrWI7NtFZdjONLbOdMKIrkZ6lPI9CbYUHuYf3rmsjZD0A2z2Hjab157Ctu6zQ7Wwr5SyqophO+2zKlNbPRXN2Mbd2EovPD7fHTZRer4JRKRimvoRlGqrDL3S96aXo/nAO8I3j7Rg5BCbsd9yvy+/1PI+CqS2t5edhIApbAk+vLeG469irbaN15Bj5KD54RSeHswUiNA52Ty0w0ZjkmXMGzDgBAg9ClrV3wJSdTnVULtGVu9X6NKbDRZX68MK5o1VUpvu/R0cYCpsnh7nvSfkj02SqEeSSGi89IKiHbb23RPeYUv1uKfIU9kJJ0xyFYCnNIfPOWIxH4hoCFBII2CKMlDGqEO2fpqlwFQ7FPnvfs0ZobG6c7ORTfdasRGIFDZ+AttKeWo1ZNkQT9jwAttLSHgfG02FkSNqtYxbODNfOr55MtuCo/u57SEZHX+dxiJdpytHFEluh3ES84yIdZIZ0ca6FpsD8zs3G9l0z4mZitUQRs4hNuWkuyU7Ra2x4Ugw/APYYLuKWVqn1LZw9VpWKWwMMTQfqGqQunUCpJG6wPK9BJUuocCOLCNNAC9seXUbg4B3bm2zjcSSbymIzYAOCUfGprBtTDT3s3OFjdWVbLjz6qTnsKUlxsT3atAmLuqVtTnhDpuxykSG9MDPLASB9ErQGC4Frmd1w5Dm+tPEsDhAWZ38ODaGQt6sYHzYbHQztjpdVllVkeJC2B0Zm8YWzkcdvjUwVfV9PnoXY9ML+bvUL4G/aVju6yc7bMx0QKEP+KqE84h6CzFSha1UxSESlioMDWIkFESV8aPYmKjTXuWhVQ5hUd+Vm+0n7qLKqrIDqdK2k9b2ig3a2j6UCeDLra2gzRBSD6CBAGOgSTYFznoeoG1k6gDys7qNSg8Q202VkwZVKb2gqqvIdYPBr/zA+hFsqHarDsJtUQoTqbpPlwR3BGf7VmO9xVIVu3oI5WknnbFpJ2U0AXkNLi/boiRJBYj0iFhb/Uh3TvHC3ayiQDbKcX0VYtVbjDCIgC30PTpUvlLUILSQkZfMvHwKEitbRazNyxBPJTBGXgc7ej9wdumquterTGUOELqnnHQbzss1h7VyUpx4TiH0GeUXWdtPVrAaicedmdkkJtwVLMp7gbOpS9y3QOqAsD2Vtmls7U7jFEklj4rwYif9yTK2VY0AWgqjQMKVOus7YUvIosqq0rY1hOVJJ/V3VY90whYSlYklqbsunxHbJrNcjjHaFx/gKrHvYnCpyo2WaZuxgisDOYdCy5BgMPXXE7mDMTbgc2KrGovQwNkHx5AXwy61g9urDK677GkITaoq8rWIIvWYNP9XCE/P2Zu0hbWpaqkmb2lKyVSVb1UGd3rEwqdhcy2LWJ44sDcWJiMsvFu52Vylba9NILbfrlWesx3bcXqsp0c3dvoBd412trdZr9ft2LXz8jLa2lZVUeXUP1Eb/zQnnVohSVOb+waHUZTDjTRu81TbpwtsQTq3tgXHdxc1y/VufJiXtJHy1XD6Z4ZTJF2Xfk2LsXOPmng+0Unn/gC3RgfgmFGpqHeTvdllYjWv2W5gTdjSUyWVsemGLFYV+Wy1Whxmcsrb5id2fNR/89nYLKKKuENwKL2xjmp77hIbgb1PT8+/Mosu5crAItot11nAy0ZxwOght0/HNhdxC27qEkR9a9XeU2nFG8Qc0ndPBZXZmBVF23rLwh/LLE3z8dU+a7ifyz8BNg3On4s4J4y0iQQ+lDc5KV+2tulO0o9WW8Mhp160HzFZSaSUi7m/SbvXvP052Ox9bJYlLW7OyPRFG+WN1nbQ2xfDm5eewNne/OlPwIai0toeYFOhYXfBnH+frO2O2Pxue/uSYXz1mSOOcC0zvVxhtizbpt47rpHN4w9udtJ6iS3wNpvbh9k67bLJ/ydiw45tqaxzNUheW9IlMy6Xeo3+bzIhs1+x3WJttr/fSbpt73D6yXKk1k/CxsygzEe4zSwvcJgSEobnuqlvCAdFtWKYfH+70pux7fX22S7sz5/hWfFukcH8FGxRKYct3BZpECI8V+Cxjpoi3OVpYe1au/FB0/XemIDY5R62W8e2zULjYgjJo7Exh0vdiBs3tvPW4uGYInScZYbrvHR7TgWctrYfmeJy2Kta8sWT4NaxbbsrWRZuj8WGvUEVZr3lC/baIuk44T6yl+PRhGwyOh9W89yOhbyl6Nu2PB7SWyd0+eYMXt2Bu9RyKUo8PHLiUA1byw/M11ZcJ9QtW8fIzFAEdvRdI+O6Q74+nvvTurrr3JXTjlh628hk6k6fthaZXifT68PBh2+e5eMEUViRSAS6zSkQkd16QkSBeMwKQT7MOXpjJkzzGBkyxZznClu7qC3CSIWEniYLpVKZ3yRr2jap3rqN3qbzocSdnsyH2i5NSDEpbxW2m/OPZLNWadNabcdxs96MGwi7zThmd5yMv5DCpipOum3eVJ55Etlb0R/NHhrYOpIelEb2dsaWzIzIDC95w5aSiWQyYxsX1XKpsN1sFNLVY1JV8Jp385YZj8OmcgvXF8Zhu9oUFqK9nDZ6SdtOYPNhQd+saYfNSt5IptaMbSYJF32POYTDzdiIe+poFD8Gm6ewTTWn8rB5SHniK69gbsydO1/sIDiBjULp6bjgulOosPRMQKpI6QmBzXRo3qaJR6nnwkVPd3HTnMidyNGKXlricdjmVlxK1E/0amZvjd46e/j3nz//mrDpbIF7Vl778OA0KdxuRrhZwZV6bLar7XbcvjyD40Y9G6fduNYaF+O6cQYPf9kVIuvqhOIHYaMwT6YqlDc1SHrhIbLv//7z+5+/ffv2+4St9tIiGwbCj6wNubp0z4t82rw93v47v17MYyStxeUoa7s9/wioR7dWqoLTFKGsroWVSm3qx0wppTtrs+hLQ+4rMuWZ//7vr7//+G2SwmZHbhZnkpb+CSfVS3Fcol1P6NIpgzy5i02wtXg5CRbR4JErU+7Kth02XV+3X8qvf//6c4fsFZuUnhGGcyS93a9edaflF/E6eC2cbR/d8wwPpUpy69VJlbmlemq+8sy/fv/j229LTU4aBO9G0ifQDptOo3DgPRSbB2WzZ20K2lSY/Xag318j6RNjizS2xsDYtGzxWGx5c+Ck9u9HzE5h633vzrp1OPtkbVjIAoU5N63soU66K9tmJ7VSje0EtWNsXRZX6l+2vxuG/V12tKt2u8NPZvDWJosZm8+NPhdhIU4nwPfRiZBwITZXVbyQ46jN8c75aOcc7Uy9c1p+47XMTupGoAyjPFLVrbsQOqlbsB2NDrpNd8JGKQA1CfFDsb3mbT/spO7xWLSbdA9sUySVpdc4GD3Y2shxSLgIW3NfbHexNo0NY0k1vUdb25VOemdsd7A2VUtgr81G6J3K/X10fSR9Nic1A2OVE/kq0lb1w9rFPVhca23Ho7pvonYjNjbC6U5q7RDH8bDaZpvNsHlYTi7aXUxI/+NOasOuiJu8mya7YVphKxdt0j1qJbIIrqfq1X8dG6myPrb68RUbKUQb9A+rAhpwRa7D9lR5W2/1VUyKdoctQ1YvOrssHrSEG2M+3LxhuzAk2OUPdi+fV7C+BRtqPYXNKhbWlketbbQPaN1leLKYBMZnrW3XuqvbjXQPs+3DVdt2b4+uWz47OnDJyzcNcQtbXilr69cv2JBVKGvjJ5f6vEUMO7tpEg6BA/kokn779tvf/0zYXnrllZNaprkYz/3yOPHs0pfDWxorndavtLV1e05qeHd1Um1mi8IYSdjRd530j7//+pfrqVZTr7w9G1z5ZO1trE902dav9pw0qO51lmwfmYbmhLyFxD22tm/f/vjzr//9a9i6GDO4PZVtk8E9XzOliqRFbOXz/UmZwtYUIqbjvRIQfJClOmFpVSOE5NBJv/325+///Pt9QmYb+n4vfOej3L4MW60XhHhZpx7j6KE3bIrgGI99u3JLz/N82frFQLv2+lnuh2L7+RaqIFzlnuDkzUm/ac/8n0I2eaRt+DRtLJJMyIyLsXlrOZbInQsXnjrJY5dzzVdrPQZnOwtu1WWN6xPrqlwttvBSFMCuRNpzjYbsrO2vv3//53uwmzgaCd8i03BUd1o4zH7Bdq6ijGMMBAnjAAhfgLRACGDbwMwR/N7R7UUHd0i/ezGCXy0ORTBO6lC3tEQJmTv8+PcJ2XcjEKGJGOL6BSIbO4hU2BXa3iJ+/qTy0lGgNtTo6RC5XS1Zk/eJU0hyxUoHF13VAbbFHxbpWVoY6e9Fr1/uqPit/4I/sKrxSxHnBJtY+58e/hGmRDvpVO4rM3sZgISBU6u3ePbueahXVcjP9wuhPpbIqVAkgPR9EkondlhsFGH4wfo4t+gDbHTVxiuaCD1X68Vxw77tRgJqlJxebw+fvN/17KlIwDXRBdc0AdIn6TQaPBBvw9ycUJXloUCLKbl6Yll/bl1hhgCjmSiwQ4bW961QcgmA9Ahy7nmbpoU+wMZAQhnLDWVqWJdI2uKiSq+ojSohqbY3fVC/wvQEVb0Rp1dmnYs4zaCyXIuUigwyEiOK3sa5maGeCRseDODCyF3Bs7ceF3rwVVbnWCY4KTU2kQFQ+RKZ97zf0EIfYAMgKQEr+owy10nzTBcTCpvCKWBiVX0PHNkT5FeSyqJC2KpyVL53jTqoOmbZwi6fIqWD0ZuZORpZFJ4akYr1+hbJmYKdFbmfVGFv5ylfeX4VFLilXhb2yHzQWL2PsXmAVTRsw9wsqBkL/XfN88JAmd1Ip4q8FNEy7VFSOdLgLvKTIHv3CnURh8xkC0eV7pI0ehmNagoVScNTA1J34JwexmeiO2sG6QBPhgUxDCS9moWyN7GP0R3vQLd3Meew5RHIhAxJAPQdAcSgUlKE85B4gPiyl1niUkATQP1myHsZZO99EZjAOTiQG5jpIo6G8+C24MgzD7lhuoG3Nv7fWWexFcGETdpgUNiiaSwiKkLpqZhlUV6LhII0AWlNVLIViA+nmGhPRQ6v4Ka3Guka0ZR2nBfm6+ExznatLsOWv2ATgx0EAquQoLBxL8GUa2wuSEsusU9F9nFiosA5WJVWcNW7pTg17vmEQiH69thNsQ6w+HX42t4yhewkZfNuSdyH2KgPGBGgCC3TDUCuF7aLV6tND9yc1MCyURFnDvX0/Vapz2Q8CDac6zFE0QBXXZUGh6Oe30EWBbraFZ/A5ukZBnScpzl6IW8Wr9mnFg3H90viPsT2ADGn3sZ1uFiZ513p0eMqWvA6JTHsj4v2slNRu2hNEAQM5zUngfq7Ir3ypIh4rpfWxLY6gg0bMzNC2I7ul438bGzI8bdZ7ZyFZiozC6LAoJZeamttnch4y8LFqCocmlUJjot6JTOBZNGLsMu9VZ5xbOUtB6SoGpTFRtr3J9hfqQ+x2UfzfBle7pDxUpJN+0tOCqF6WxE3+oibY0ZTq5vfZHrKaUWdk7cupA0JS6KCt+MMYRLxgknPJ4xLUeGoc4LczrEoTBeLWGRhWCDjfs3WH2BT5XB3OKw6cqcLCIje8TZu57Y5XOg1BStwVsx0ar3IDDlc8GPPM1UVv6T9FsK2SI13Y4yX+JxE0lPFmPQVNlfVasq2yIhBgK0qV0Pjq/qMaefVOsxxnfycsk2vWhZsEHC0fzgC6fq8KqIBC0Ng6zwEr21QV0hVIhmulGE6sYpVZ/JS7Dj+Zq3z3b11K5aFmW5zk9lWWVnKP5z9parLeYVyv9Crs6ZixuYKVc+V6gQBzihVdXye2cagsBmNYvgTsEW6SyFAURF7TFRVjlMbEZuypG/rKGd64Tv1LpvVWdbgtqpqNABeZGeG/TMUxXAsVLp76Kg6ZkYR94j2TJjzEJ1JFzzLaRtUhevaWOGG1w1wKW8RbYIcRDCghXLO1PIznK5Ej1Ac0Z/hpHzyR9b7KA5SjgkPepkGOc4ds+IamztVP3HhhAMaa1XhynAfoepckzpDSQtXsmlk+ZK36TqpoTzTJ9O6gZJedCsluwZehD0UVuo7jcGoQc2BF0sUeiC08p4BnuUmaDKaRCUGQUbo3Rp9z2DDToGAMvZSrmqQbEGQszBRlqUbzqeFPjFASQ7V3xzktDc3Rd6dHxbLAmsFB9kQKmZkOs0oEz2xucvpjzfIzjfFfbmgvVfA4pV7Nli+j01oJ024Kg9SajU8rxmByJZm6/Gq1tZWKydlll15/qDXk5W0MAefl5eUH0hVsLZ9Y7mBsIPIrtNpYYsh5eET3NPtEr2PDRPC/Nbpa5zxXjgD51ZiBdIoQB1P2NimxIm018CGaORmZWfKnXF+Ub8XQ2UHN4XlRwaVenrxOq+dh3Y33Vd4+24CYlZdbIOoipWPxoX0SQCkl+JqaKx5MeJgWPcmILHMwzyLfUSAkcUXd0boIq61el2YkcNVhZ5eTOZLFft3ItKbqYqM8OtttRl665Gc3jB55XT0B5f9F4leapca/8W7Fuv2bjbfMHJ6/MzvZqZ4yF2l/9P6P/tPnK40WtRZAAAAAElFTkSuQmCC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99704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14338"/>
            <a:ext cx="83820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rPr>
              <a:t>Ethernet</a:t>
            </a:r>
            <a:endParaRPr lang="th-TH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129088"/>
          </a:xfrm>
        </p:spPr>
        <p:txBody>
          <a:bodyPr/>
          <a:lstStyle/>
          <a:p>
            <a:pPr algn="just">
              <a:buNone/>
            </a:pPr>
            <a:r>
              <a:rPr lang="en-US" altLang="th-TH" sz="2800" b="1" dirty="0" smtClean="0">
                <a:latin typeface="TH SarabunPSK" pitchFamily="34" charset="-34"/>
                <a:cs typeface="TH SarabunPSK" pitchFamily="34" charset="-34"/>
              </a:rPr>
              <a:t>         Ethernet </a:t>
            </a:r>
            <a:r>
              <a:rPr lang="th-TH" altLang="th-TH" sz="2800" b="1" dirty="0" smtClean="0">
                <a:latin typeface="TH SarabunPSK" pitchFamily="34" charset="-34"/>
                <a:cs typeface="TH SarabunPSK" pitchFamily="34" charset="-34"/>
              </a:rPr>
              <a:t>เป็นสถาปัตยกรรมแรกของระบบเครือข่าย ซึ่งเริ่มออกสู่ตลาดประมาณปลายปี ค.ศ. 1970 และมีการพัฒนาอย่างต่อเนื่องจนเป็นที่ยอมรับในปัจจุบันมาตรฐาน </a:t>
            </a:r>
            <a:r>
              <a:rPr lang="en-US" altLang="th-TH" sz="2800" b="1" dirty="0" smtClean="0">
                <a:latin typeface="TH SarabunPSK" pitchFamily="34" charset="-34"/>
                <a:cs typeface="TH SarabunPSK" pitchFamily="34" charset="-34"/>
              </a:rPr>
              <a:t>Ethernet</a:t>
            </a:r>
            <a:r>
              <a:rPr lang="th-TH" altLang="th-TH" sz="2800" b="1" dirty="0" smtClean="0">
                <a:latin typeface="TH SarabunPSK" pitchFamily="34" charset="-34"/>
                <a:cs typeface="TH SarabunPSK" pitchFamily="34" charset="-34"/>
              </a:rPr>
              <a:t> นี้ทำให้ระบบมีการส่งผ่านข้อมูลด้วยความเร็วสูง ในขณะที่ราคาไม่แพงและมีการนำไปใช้กันอย่างกว้างขวางรวมทั้งมีโปรแกรม (</a:t>
            </a:r>
            <a:r>
              <a:rPr lang="en-US" altLang="th-TH" sz="2800" b="1" dirty="0" smtClean="0">
                <a:latin typeface="TH SarabunPSK" pitchFamily="34" charset="-34"/>
                <a:cs typeface="TH SarabunPSK" pitchFamily="34" charset="-34"/>
              </a:rPr>
              <a:t>Application</a:t>
            </a:r>
            <a:r>
              <a:rPr lang="th-TH" altLang="th-TH" sz="2800" b="1" dirty="0" smtClean="0">
                <a:latin typeface="TH SarabunPSK" pitchFamily="34" charset="-34"/>
                <a:cs typeface="TH SarabunPSK" pitchFamily="34" charset="-34"/>
              </a:rPr>
              <a:t>) เครือข่ายแบบ </a:t>
            </a:r>
            <a:r>
              <a:rPr lang="en-US" altLang="th-TH" sz="3200" b="1" dirty="0" smtClean="0">
                <a:latin typeface="TH SarabunPSK" pitchFamily="34" charset="-34"/>
                <a:cs typeface="TH SarabunPSK" pitchFamily="34" charset="-34"/>
              </a:rPr>
              <a:t>Ethernet</a:t>
            </a:r>
            <a:r>
              <a:rPr lang="th-TH" altLang="th-TH" sz="3200" b="1" dirty="0" smtClean="0">
                <a:latin typeface="TH SarabunPSK" pitchFamily="34" charset="-34"/>
                <a:cs typeface="TH SarabunPSK" pitchFamily="34" charset="-34"/>
              </a:rPr>
              <a:t> จำนวนมาก สามารถขยายการเชื่อมต่อกับระบบใหญ่ได้ เช่น การเชื่อมต่อไมโครคอมพิวเตอร์กับเครื่องเมนเฟรม (</a:t>
            </a:r>
            <a:r>
              <a:rPr lang="en-US" altLang="th-TH" sz="3200" b="1" dirty="0" smtClean="0">
                <a:latin typeface="TH SarabunPSK" pitchFamily="34" charset="-34"/>
                <a:cs typeface="TH SarabunPSK" pitchFamily="34" charset="-34"/>
              </a:rPr>
              <a:t>micro-to-mainfram</a:t>
            </a:r>
            <a:r>
              <a:rPr lang="en-US" altLang="th-TH" sz="3200" b="1" dirty="0">
                <a:latin typeface="TH SarabunPSK" pitchFamily="34" charset="-34"/>
                <a:cs typeface="TH SarabunPSK" pitchFamily="34" charset="-34"/>
              </a:rPr>
              <a:t>e</a:t>
            </a:r>
            <a:r>
              <a:rPr lang="th-TH" altLang="th-TH" sz="3200" b="1" dirty="0" smtClean="0">
                <a:latin typeface="TH SarabunPSK" pitchFamily="34" charset="-34"/>
                <a:cs typeface="TH SarabunPSK" pitchFamily="34" charset="-34"/>
              </a:rPr>
              <a:t>)</a:t>
            </a:r>
            <a:endParaRPr lang="th-TH" altLang="th-TH" sz="3200" dirty="0" smtClean="0"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345329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4338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rPr>
              <a:t>ส่วนประกอบของระบบเครือข่าย</a:t>
            </a:r>
            <a:endParaRPr lang="th-TH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95300" y="1676400"/>
            <a:ext cx="8496300" cy="4724400"/>
          </a:xfrm>
        </p:spPr>
        <p:txBody>
          <a:bodyPr>
            <a:normAutofit/>
          </a:bodyPr>
          <a:lstStyle/>
          <a:p>
            <a:pPr algn="thaiDist" eaLnBrk="1" hangingPunct="1">
              <a:buFont typeface="Wingdings 2" pitchFamily="18" charset="2"/>
              <a:buNone/>
            </a:pPr>
            <a:r>
              <a:rPr lang="th-TH" altLang="th-TH" sz="2800" b="1" dirty="0" smtClean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 4.	ระบบปฏิบัติการเครือข่าย </a:t>
            </a:r>
            <a:r>
              <a:rPr lang="en-US" altLang="th-TH" sz="2800" b="1" dirty="0" smtClean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(Network Operating System) </a:t>
            </a:r>
          </a:p>
          <a:p>
            <a:pPr marL="0" indent="0" algn="thaiDist">
              <a:buNone/>
            </a:pPr>
            <a:r>
              <a:rPr lang="en-US" altLang="th-TH" sz="2800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altLang="th-TH" sz="28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การเลือกระบบปฏิบัติการเครือข่าย ถือว่าเป็นเรื่องสำคัญมากที่สุดในกระบวนการวางแผนระบบเครือข่าย ระบบเครือข่ายจะต้องมีความเสถียรและน่าเชื่อถือ ซึ่ง</a:t>
            </a:r>
            <a:r>
              <a:rPr lang="th-TH" altLang="th-TH" sz="2800" dirty="0">
                <a:latin typeface="TH SarabunPSK" pitchFamily="34" charset="-34"/>
                <a:cs typeface="TH SarabunPSK" pitchFamily="34" charset="-34"/>
              </a:rPr>
              <a:t>การพิจารณาระบบปฏิบัติการ</a:t>
            </a: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เครือข่ายอย่างง่าย ๆ ก็คือ ต้องเป็น</a:t>
            </a:r>
            <a:r>
              <a:rPr lang="th-TH" altLang="th-TH" sz="2800" dirty="0">
                <a:latin typeface="TH SarabunPSK" pitchFamily="34" charset="-34"/>
                <a:cs typeface="TH SarabunPSK" pitchFamily="34" charset="-34"/>
              </a:rPr>
              <a:t>ระบบปฏิบัติการ</a:t>
            </a: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เครือข่ายที่มีมาช้านาน มีการพัฒนาประสิทธิภาพอยู่เสมอ ผู้ใช้งานทั่วโลกยอมรับ และมีซอฟต์แวร์หรือโปรแกรมต่าง ๆ ร่วมสนับสนุน </a:t>
            </a:r>
          </a:p>
          <a:p>
            <a:pPr marL="0" indent="0" algn="thaiDist">
              <a:buNone/>
            </a:pPr>
            <a:r>
              <a:rPr lang="th-TH" altLang="th-TH" sz="28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            ในปัจจุบันมี</a:t>
            </a:r>
            <a:r>
              <a:rPr lang="th-TH" altLang="th-TH" sz="2800" dirty="0">
                <a:latin typeface="TH SarabunPSK" pitchFamily="34" charset="-34"/>
                <a:cs typeface="TH SarabunPSK" pitchFamily="34" charset="-34"/>
              </a:rPr>
              <a:t>ระบบปฏิบัติการ</a:t>
            </a: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เครือข่ายจำนวนมากมาย ซึ่งจะมีบริษัทต่าง ๆ ผลิตขึ้นมาใช้งานบนเครือข่ายประเภทนี้หลายบริษัทด้วยกัน โดย</a:t>
            </a:r>
            <a:r>
              <a:rPr lang="th-TH" altLang="th-TH" sz="2800" dirty="0">
                <a:latin typeface="TH SarabunPSK" pitchFamily="34" charset="-34"/>
                <a:cs typeface="TH SarabunPSK" pitchFamily="34" charset="-34"/>
              </a:rPr>
              <a:t>ระบบปฏิบัติการ</a:t>
            </a: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เครือข่ายจะมีหลักการสำคัญในการทำงาน ดังนี้ </a:t>
            </a:r>
          </a:p>
        </p:txBody>
      </p:sp>
      <p:sp>
        <p:nvSpPr>
          <p:cNvPr id="3" name="AutoShape 2" descr="data:image/png;base64,iVBORw0KGgoAAAANSUhEUgAAATYAAACjCAMAAAA3vsLfAAAAmVBMVEX////BwcHh4eEDAwPs7Ox8fHyJdbDExMTk5OSDg4Pz8/Ojo6N4eHisrKzHyMeXl5fd3d34+PjPz89BQUGKioqRkZFLS0tmZma7u7vV1dUeHh5gYGCnp6dTU1OxsbGAgIA3NzcuLi5ubm5YWFhDQ0MsLCydkrMUFBQjIyMQEBCFb6+OfLKTg7O+vcClnLebjbauqLq2s7uup7xNLp34AAAZ0UlEQVR4nO2diWKjuLKGBRIDCIEQq2R2gce4Z3qW8/4PdyVwErwkdnvpeG7nbwfa2I7hS5WqtALA/z+FHwt/9vk9p9AWfij+2Sf4nEKrD6mtvrCdlHMJtrqQMq/3Pximiyfmr+bLF1lbkPR9Grx+humNWb79EizFTz7tz9ZF1gaA7wFMmwjYtDR816iTEHFc09QEoetG4ZgC362BKNNfxOwuxOZ5ILGMIZSVTap6TJIk6M1NKSnLPK9FnV9Xfhz4sPxFsF0YEjwPt9zMvVwAy0aV48igCCscESaQsWZ52BuASwX3F9GF1lZ6eEWaxC4EIAHqTZPYhZnjoMFJT0amEEYgrGj58Zf9/9HFToozAbxAW9srtgIHiZGxUGEzVaAtSfnLWNvFTgq8jFRChczGRoUTKmyhsjY3zKxii2UStLIVvw62C63NNAHjaQgiDARiEcYC21gwJEBERYBDCoJUuan5uRfz83Qhti/t66tydZXOWNvmC9tJoc2H2LZf2E6KiVnluM8rCefjv0jWf62CA2f9ZRLX22R/YbtGX9iu0he2q/SF7Sp9YbtKX9iu0he2q/SF7Sp9YbtKX9iu0he2q/SF7Sp9YbtKX9iu0he2q/SF7Sp9YbtKX9iu0lej+DVC/KAHizKHffZJPb0SuF3DUT/W6rHZbjXE/LPP6tkl1oO015SPXhQYdiSHKu+sFv4yIzquVJpZxFnX4drADnIwyQq3dWX8y4wfuk6o4oSErS9GjkzTRApb01oWIZ99Ys+tsBOSmGtfrBfYXCv5Ktw+VLQ2pWV2+9bWfGE7o2h0lLW1h9isLyf9UGZsW8QcD5xUZun5j/7KYqr0t5y2NlUkRQhh0qtImlRjcP6jv7SCdZwbK523Bdy2ozzL8k7C7muQ1hl5cFzBzQZuVpvNarWF6t8Iv3z0vFDV8Fpp2tS8eN4oipQT4IgB5jjo+FUnmqvSO0/BD65Y494HGGMWOkzv0qfFhkkEUNE2zF+PY3L4arRupzN3KlvvWBq9vWbWh+++XagvVThgQZU7ao+fNmdjPRTAS0HOaQLwwAF2lGEhbXd6MwSg0MB4J/URhwTTG5jeUJVQaQPF6H6FNqoUNuwXuJbmM2MTaR4xywa1R1XZmxtmXhUoqjIKjL7ijAMg9ShtQitlelUeC5FnOSplZbGiC+ust3Fe3c/slLUx5FmOqtd7z4yNMRKwPAKc0lYWFfApcnlBhYULIyyEYtUqW2KVY9ks53wMPQ/L0s1NEnhNkCGjQlv/RJl4pTS2JEVpAvwaPzE2gK1owpbSwqhjDrjVcbrKQzHmsjWAmRnqTUHMCTELxmTEarIuXRuUHk/rkeSjWTj3OxtUeY3PpEf8VDw3NkVC2sAvUw+A0vJy9YO4tQkyvy4dlE0TKWQvSWX3yjTDpqhzzw2A73Fat7z2UH9PbEXLHekzlLnomZ1UYwOei3qbkjDKKbFx4VuG04ZF5BCzyfVUChQjBgpfGqIVg43j0nWxtGs3ypCQd8WG+xgnnCFs8KeOpAC7EXD6ljAfdivJ6rYqaLBuLVC3bYKqTQsDYOiz99OoHeLQH4ucul1MsIBG2nUeyu+NzUE7PTG2WTqFmDNZxvY2x9JHSbT77zvvuVqoGDA18X8F24+JJdH5N/24VLUA9WufhM5OyM1VZeERX/U5umOC+yaVMlaV7hzNXrXa9lXxq62J8oOK1j7nu0r8i9SBlf3ZJ/bcioZTaTOLv7B9qGfGZnizSsN+hG4JFVFX2+qsjIXUc2N8AmwEPljF9RlJWA3xsIZqox7xtFt1WZw9JGr/mLo2oakWTd0HKGk3rldeG/owwyDtmdphvWEs1A1ZT5CAsLEKdrKDByjqtcVVNwx2SfvFExR/v/mS76FwU+yVHXeWbcQaW3dDptXsYzNuvuR7yN7K4JHY/G6rktTy+vKN5e7i2bNg86F7gO2S8HgxtqAc28C8pWbvxMuW4mfBRiHdx2Zz/7wu5hakMLutbh9slxHgWbA1sNzHFlBJzkimF/t1kNw6ZJRmy2dPgo3JDd83HZta50S8i63NJlDedIIo9vefPgU21K+NAwbpeWyXO6mR3zj0wB/DvfN9Dmxm1oqDC3XPY6s/xMb5m7EZFXyv74+hgPPosMFJd70v8lkM98fpPgk20VXRvlfxC7Dxj7BRz/PfflsG+cmmOGznbVb01bqny5yOJW0ct9Xru/p8/8NPgi04TNvsujmLzTr06z1b8/Z+Wwur4lSzYjCu8qZJGtnBahFqsWyCIO12R1DeHjSBPAk2Dg+iou2fx9Z8hK1exgvbm5YROxFMjU1WtcMwtFXXLg4zWarX2hmbsR4OK2VPgs2H5UEgLclZbMlHPlovf2FAp0aQLDqqqtJ1LrWI7NtFZdjONLbOdMKIrkZ6lPI9CbYUHuYf3rmsjZD0A2z2Hjab157Ctu6zQ7Wwr5SyqophO+2zKlNbPRXN2Mbd2EovPD7fHTZRer4JRKRimvoRlGqrDL3S96aXo/nAO8I3j7Rg5BCbsd9yvy+/1PI+CqS2t5edhIApbAk+vLeG469irbaN15Bj5KD54RSeHswUiNA52Ty0w0ZjkmXMGzDgBAg9ClrV3wJSdTnVULtGVu9X6NKbDRZX68MK5o1VUpvu/R0cYCpsnh7nvSfkj02SqEeSSGi89IKiHbb23RPeYUv1uKfIU9kJJ0xyFYCnNIfPOWIxH4hoCFBII2CKMlDGqEO2fpqlwFQ7FPnvfs0ZobG6c7ORTfdasRGIFDZ+AttKeWo1ZNkQT9jwAttLSHgfG02FkSNqtYxbODNfOr55MtuCo/u57SEZHX+dxiJdpytHFEluh3ES84yIdZIZ0ca6FpsD8zs3G9l0z4mZitUQRs4hNuWkuyU7Ra2x4Ugw/APYYLuKWVqn1LZw9VpWKWwMMTQfqGqQunUCpJG6wPK9BJUuocCOLCNNAC9seXUbg4B3bm2zjcSSbymIzYAOCUfGprBtTDT3s3OFjdWVbLjz6qTnsKUlxsT3atAmLuqVtTnhDpuxykSG9MDPLASB9ErQGC4Frmd1w5Dm+tPEsDhAWZ38ODaGQt6sYHzYbHQztjpdVllVkeJC2B0Zm8YWzkcdvjUwVfV9PnoXY9ML+bvUL4G/aVju6yc7bMx0QKEP+KqE84h6CzFSha1UxSESlioMDWIkFESV8aPYmKjTXuWhVQ5hUd+Vm+0n7qLKqrIDqdK2k9b2ig3a2j6UCeDLra2gzRBSD6CBAGOgSTYFznoeoG1k6gDys7qNSg8Q202VkwZVKb2gqqvIdYPBr/zA+hFsqHarDsJtUQoTqbpPlwR3BGf7VmO9xVIVu3oI5WknnbFpJ2U0AXkNLi/boiRJBYj0iFhb/Uh3TvHC3ayiQDbKcX0VYtVbjDCIgC30PTpUvlLUILSQkZfMvHwKEitbRazNyxBPJTBGXgc7ej9wdumquterTGUOELqnnHQbzss1h7VyUpx4TiH0GeUXWdtPVrAaicedmdkkJtwVLMp7gbOpS9y3QOqAsD2Vtmls7U7jFEklj4rwYif9yTK2VY0AWgqjQMKVOus7YUvIosqq0rY1hOVJJ/V3VY90whYSlYklqbsunxHbJrNcjjHaFx/gKrHvYnCpyo2WaZuxgisDOYdCy5BgMPXXE7mDMTbgc2KrGovQwNkHx5AXwy61g9urDK677GkITaoq8rWIIvWYNP9XCE/P2Zu0hbWpaqkmb2lKyVSVb1UGd3rEwqdhcy2LWJ44sDcWJiMsvFu52Vylba9NILbfrlWesx3bcXqsp0c3dvoBd412trdZr9ft2LXz8jLa2lZVUeXUP1Eb/zQnnVohSVOb+waHUZTDjTRu81TbpwtsQTq3tgXHdxc1y/VufJiXtJHy1XD6Z4ZTJF2Xfk2LsXOPmng+0Unn/gC3RgfgmFGpqHeTvdllYjWv2W5gTdjSUyWVsemGLFYV+Wy1Whxmcsrb5id2fNR/89nYLKKKuENwKL2xjmp77hIbgb1PT8+/Mosu5crAItot11nAy0ZxwOght0/HNhdxC27qEkR9a9XeU2nFG8Qc0ndPBZXZmBVF23rLwh/LLE3z8dU+a7ifyz8BNg3On4s4J4y0iQQ+lDc5KV+2tulO0o9WW8Mhp160HzFZSaSUi7m/SbvXvP052Ox9bJYlLW7OyPRFG+WN1nbQ2xfDm5eewNne/OlPwIai0toeYFOhYXfBnH+frO2O2Pxue/uSYXz1mSOOcC0zvVxhtizbpt47rpHN4w9udtJ6iS3wNpvbh9k67bLJ/ydiw45tqaxzNUheW9IlMy6Xeo3+bzIhs1+x3WJttr/fSbpt73D6yXKk1k/CxsygzEe4zSwvcJgSEobnuqlvCAdFtWKYfH+70pux7fX22S7sz5/hWfFukcH8FGxRKYct3BZpECI8V+Cxjpoi3OVpYe1au/FB0/XemIDY5R62W8e2zULjYgjJo7Exh0vdiBs3tvPW4uGYInScZYbrvHR7TgWctrYfmeJy2Kta8sWT4NaxbbsrWRZuj8WGvUEVZr3lC/baIuk44T6yl+PRhGwyOh9W89yOhbyl6Nu2PB7SWyd0+eYMXt2Bu9RyKUo8PHLiUA1byw/M11ZcJ9QtW8fIzFAEdvRdI+O6Q74+nvvTurrr3JXTjlh628hk6k6fthaZXifT68PBh2+e5eMEUViRSAS6zSkQkd16QkSBeMwKQT7MOXpjJkzzGBkyxZznClu7qC3CSIWEniYLpVKZ3yRr2jap3rqN3qbzocSdnsyH2i5NSDEpbxW2m/OPZLNWadNabcdxs96MGwi7zThmd5yMv5DCpipOum3eVJ55Etlb0R/NHhrYOpIelEb2dsaWzIzIDC95w5aSiWQyYxsX1XKpsN1sFNLVY1JV8Jp385YZj8OmcgvXF8Zhu9oUFqK9nDZ6SdtOYPNhQd+saYfNSt5IptaMbSYJF32POYTDzdiIe+poFD8Gm6ewTTWn8rB5SHniK69gbsydO1/sIDiBjULp6bjgulOosPRMQKpI6QmBzXRo3qaJR6nnwkVPd3HTnMidyNGKXlricdjmVlxK1E/0amZvjd46e/j3nz//mrDpbIF7Vl778OA0KdxuRrhZwZV6bLar7XbcvjyD40Y9G6fduNYaF+O6cQYPf9kVIuvqhOIHYaMwT6YqlDc1SHrhIbLv//7z+5+/ffv2+4St9tIiGwbCj6wNubp0z4t82rw93v47v17MYyStxeUoa7s9/wioR7dWqoLTFKGsroWVSm3qx0wppTtrs+hLQ+4rMuWZ//7vr7//+G2SwmZHbhZnkpb+CSfVS3Fcol1P6NIpgzy5i02wtXg5CRbR4JErU+7Kth02XV+3X8qvf//6c4fsFZuUnhGGcyS93a9edaflF/E6eC2cbR/d8wwPpUpy69VJlbmlemq+8sy/fv/j229LTU4aBO9G0ifQDptOo3DgPRSbB2WzZ20K2lSY/Xag318j6RNjizS2xsDYtGzxWGx5c+Ck9u9HzE5h633vzrp1OPtkbVjIAoU5N63soU66K9tmJ7VSje0EtWNsXRZX6l+2vxuG/V12tKt2u8NPZvDWJosZm8+NPhdhIU4nwPfRiZBwITZXVbyQ46jN8c75aOcc7Uy9c1p+47XMTupGoAyjPFLVrbsQOqlbsB2NDrpNd8JGKQA1CfFDsb3mbT/spO7xWLSbdA9sUySVpdc4GD3Y2shxSLgIW3NfbHexNo0NY0k1vUdb25VOemdsd7A2VUtgr81G6J3K/X10fSR9Nic1A2OVE/kq0lb1w9rFPVhca23Ho7pvonYjNjbC6U5q7RDH8bDaZpvNsHlYTi7aXUxI/+NOasOuiJu8mya7YVphKxdt0j1qJbIIrqfq1X8dG6myPrb68RUbKUQb9A+rAhpwRa7D9lR5W2/1VUyKdoctQ1YvOrssHrSEG2M+3LxhuzAk2OUPdi+fV7C+BRtqPYXNKhbWlketbbQPaN1leLKYBMZnrW3XuqvbjXQPs+3DVdt2b4+uWz47OnDJyzcNcQtbXilr69cv2JBVKGvjJ5f6vEUMO7tpEg6BA/kokn779tvf/0zYXnrllZNaprkYz/3yOPHs0pfDWxorndavtLV1e05qeHd1Um1mi8IYSdjRd530j7//+pfrqVZTr7w9G1z5ZO1trE902dav9pw0qO51lmwfmYbmhLyFxD22tm/f/vjzr//9a9i6GDO4PZVtk8E9XzOliqRFbOXz/UmZwtYUIqbjvRIQfJClOmFpVSOE5NBJv/325+///Pt9QmYb+n4vfOej3L4MW60XhHhZpx7j6KE3bIrgGI99u3JLz/N82frFQLv2+lnuh2L7+RaqIFzlnuDkzUm/ac/8n0I2eaRt+DRtLJJMyIyLsXlrOZbInQsXnjrJY5dzzVdrPQZnOwtu1WWN6xPrqlwttvBSFMCuRNpzjYbsrO2vv3//53uwmzgaCd8i03BUd1o4zH7Bdq6ijGMMBAnjAAhfgLRACGDbwMwR/N7R7UUHd0i/ezGCXy0ORTBO6lC3tEQJmTv8+PcJ2XcjEKGJGOL6BSIbO4hU2BXa3iJ+/qTy0lGgNtTo6RC5XS1Zk/eJU0hyxUoHF13VAbbFHxbpWVoY6e9Fr1/uqPit/4I/sKrxSxHnBJtY+58e/hGmRDvpVO4rM3sZgISBU6u3ePbueahXVcjP9wuhPpbIqVAkgPR9EkondlhsFGH4wfo4t+gDbHTVxiuaCD1X68Vxw77tRgJqlJxebw+fvN/17KlIwDXRBdc0AdIn6TQaPBBvw9ycUJXloUCLKbl6Yll/bl1hhgCjmSiwQ4bW961QcgmA9Ahy7nmbpoU+wMZAQhnLDWVqWJdI2uKiSq+ojSohqbY3fVC/wvQEVb0Rp1dmnYs4zaCyXIuUigwyEiOK3sa5maGeCRseDODCyF3Bs7ceF3rwVVbnWCY4KTU2kQFQ+RKZ97zf0EIfYAMgKQEr+owy10nzTBcTCpvCKWBiVX0PHNkT5FeSyqJC2KpyVL53jTqoOmbZwi6fIqWD0ZuZORpZFJ4akYr1+hbJmYKdFbmfVGFv5ylfeX4VFLilXhb2yHzQWL2PsXmAVTRsw9wsqBkL/XfN88JAmd1Ip4q8FNEy7VFSOdLgLvKTIHv3CnURh8xkC0eV7pI0ehmNagoVScNTA1J34JwexmeiO2sG6QBPhgUxDCS9moWyN7GP0R3vQLd3Meew5RHIhAxJAPQdAcSgUlKE85B4gPiyl1niUkATQP1myHsZZO99EZjAOTiQG5jpIo6G8+C24MgzD7lhuoG3Nv7fWWexFcGETdpgUNiiaSwiKkLpqZhlUV6LhII0AWlNVLIViA+nmGhPRQ6v4Ka3Guka0ZR2nBfm6+ExznatLsOWv2ATgx0EAquQoLBxL8GUa2wuSEsusU9F9nFiosA5WJVWcNW7pTg17vmEQiH69thNsQ6w+HX42t4yhewkZfNuSdyH2KgPGBGgCC3TDUCuF7aLV6tND9yc1MCyURFnDvX0/Vapz2Q8CDac6zFE0QBXXZUGh6Oe30EWBbraFZ/A5ukZBnScpzl6IW8Wr9mnFg3H90viPsT2ADGn3sZ1uFiZ513p0eMqWvA6JTHsj4v2slNRu2hNEAQM5zUngfq7Ir3ypIh4rpfWxLY6gg0bMzNC2I7ul438bGzI8bdZ7ZyFZiozC6LAoJZeamttnch4y8LFqCocmlUJjot6JTOBZNGLsMu9VZ5xbOUtB6SoGpTFRtr3J9hfqQ+x2UfzfBle7pDxUpJN+0tOCqF6WxE3+oibY0ZTq5vfZHrKaUWdk7cupA0JS6KCt+MMYRLxgknPJ4xLUeGoc4LczrEoTBeLWGRhWCDjfs3WH2BT5XB3OKw6cqcLCIje8TZu57Y5XOg1BStwVsx0ar3IDDlc8GPPM1UVv6T9FsK2SI13Y4yX+JxE0lPFmPQVNlfVasq2yIhBgK0qV0Pjq/qMaefVOsxxnfycsk2vWhZsEHC0fzgC6fq8KqIBC0Ng6zwEr21QV0hVIhmulGE6sYpVZ/JS7Dj+Zq3z3b11K5aFmW5zk9lWWVnKP5z9parLeYVyv9Crs6ZixuYKVc+V6gQBzihVdXye2cagsBmNYvgTsEW6SyFAURF7TFRVjlMbEZuypG/rKGd64Tv1LpvVWdbgtqpqNABeZGeG/TMUxXAsVLp76Kg6ZkYR94j2TJjzEJ1JFzzLaRtUhevaWOGG1w1wKW8RbYIcRDCghXLO1PIznK5Ej1Ac0Z/hpHzyR9b7KA5SjgkPepkGOc4ds+IamztVP3HhhAMaa1XhynAfoepckzpDSQtXsmlk+ZK36TqpoTzTJ9O6gZJedCsluwZehD0UVuo7jcGoQc2BF0sUeiC08p4BnuUmaDKaRCUGQUbo3Rp9z2DDToGAMvZSrmqQbEGQszBRlqUbzqeFPjFASQ7V3xzktDc3Rd6dHxbLAmsFB9kQKmZkOs0oEz2xucvpjzfIzjfFfbmgvVfA4pV7Nli+j01oJ024Kg9SajU8rxmByJZm6/Gq1tZWKydlll15/qDXk5W0MAefl5eUH0hVsLZ9Y7mBsIPIrtNpYYsh5eET3NPtEr2PDRPC/Nbpa5zxXjgD51ZiBdIoQB1P2NimxIm018CGaORmZWfKnXF+Ub8XQ2UHN4XlRwaVenrxOq+dh3Y33Vd4+24CYlZdbIOoipWPxoX0SQCkl+JqaKx5MeJgWPcmILHMwzyLfUSAkcUXd0boIq61el2YkcNVhZ5eTOZLFft3ItKbqYqM8OtttRl665Gc3jB55XT0B5f9F4leapca/8W7Fuv2bjbfMHJ6/MzvZqZ4yF2l/9P6P/tPnK40WtRZAAAAAElFTkSuQmCC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4" name="AutoShape 4" descr="data:image/png;base64,iVBORw0KGgoAAAANSUhEUgAAATYAAACjCAMAAAA3vsLfAAAAmVBMVEX////BwcHh4eEDAwPs7Ox8fHyJdbDExMTk5OSDg4Pz8/Ojo6N4eHisrKzHyMeXl5fd3d34+PjPz89BQUGKioqRkZFLS0tmZma7u7vV1dUeHh5gYGCnp6dTU1OxsbGAgIA3NzcuLi5ubm5YWFhDQ0MsLCydkrMUFBQjIyMQEBCFb6+OfLKTg7O+vcClnLebjbauqLq2s7uup7xNLp34AAAZ0UlEQVR4nO2diWKjuLKGBRIDCIEQq2R2gce4Z3qW8/4PdyVwErwkdnvpeG7nbwfa2I7hS5WqtALA/z+FHwt/9vk9p9AWfij+2Sf4nEKrD6mtvrCdlHMJtrqQMq/3Pximiyfmr+bLF1lbkPR9Grx+humNWb79EizFTz7tz9ZF1gaA7wFMmwjYtDR816iTEHFc09QEoetG4ZgC362BKNNfxOwuxOZ5ILGMIZSVTap6TJIk6M1NKSnLPK9FnV9Xfhz4sPxFsF0YEjwPt9zMvVwAy0aV48igCCscESaQsWZ52BuASwX3F9GF1lZ6eEWaxC4EIAHqTZPYhZnjoMFJT0amEEYgrGj58Zf9/9HFToozAbxAW9srtgIHiZGxUGEzVaAtSfnLWNvFTgq8jFRChczGRoUTKmyhsjY3zKxii2UStLIVvw62C63NNAHjaQgiDARiEcYC21gwJEBERYBDCoJUuan5uRfz83Qhti/t66tydZXOWNvmC9tJoc2H2LZf2E6KiVnluM8rCefjv0jWf62CA2f9ZRLX22R/YbtGX9iu0he2q/SF7Sp9YbtKX9iu0he2q/SF7Sp9YbtKX9iu0he2q/SF7Sp9YbtKX9iu0he2q/SF7Sp9YbtKX9iu0lej+DVC/KAHizKHffZJPb0SuF3DUT/W6rHZbjXE/LPP6tkl1oO015SPXhQYdiSHKu+sFv4yIzquVJpZxFnX4drADnIwyQq3dWX8y4wfuk6o4oSErS9GjkzTRApb01oWIZ99Ys+tsBOSmGtfrBfYXCv5Ktw+VLQ2pWV2+9bWfGE7o2h0lLW1h9isLyf9UGZsW8QcD5xUZun5j/7KYqr0t5y2NlUkRQhh0qtImlRjcP6jv7SCdZwbK523Bdy2ozzL8k7C7muQ1hl5cFzBzQZuVpvNarWF6t8Iv3z0vFDV8Fpp2tS8eN4oipQT4IgB5jjo+FUnmqvSO0/BD65Y494HGGMWOkzv0qfFhkkEUNE2zF+PY3L4arRupzN3KlvvWBq9vWbWh+++XagvVThgQZU7ao+fNmdjPRTAS0HOaQLwwAF2lGEhbXd6MwSg0MB4J/URhwTTG5jeUJVQaQPF6H6FNqoUNuwXuJbmM2MTaR4xywa1R1XZmxtmXhUoqjIKjL7ijAMg9ShtQitlelUeC5FnOSplZbGiC+ust3Fe3c/slLUx5FmOqtd7z4yNMRKwPAKc0lYWFfApcnlBhYULIyyEYtUqW2KVY9ks53wMPQ/L0s1NEnhNkCGjQlv/RJl4pTS2JEVpAvwaPzE2gK1owpbSwqhjDrjVcbrKQzHmsjWAmRnqTUHMCTELxmTEarIuXRuUHk/rkeSjWTj3OxtUeY3PpEf8VDw3NkVC2sAvUw+A0vJy9YO4tQkyvy4dlE0TKWQvSWX3yjTDpqhzzw2A73Fat7z2UH9PbEXLHekzlLnomZ1UYwOei3qbkjDKKbFx4VuG04ZF5BCzyfVUChQjBgpfGqIVg43j0nWxtGs3ypCQd8WG+xgnnCFs8KeOpAC7EXD6ljAfdivJ6rYqaLBuLVC3bYKqTQsDYOiz99OoHeLQH4ucul1MsIBG2nUeyu+NzUE7PTG2WTqFmDNZxvY2x9JHSbT77zvvuVqoGDA18X8F24+JJdH5N/24VLUA9WufhM5OyM1VZeERX/U5umOC+yaVMlaV7hzNXrXa9lXxq62J8oOK1j7nu0r8i9SBlf3ZJ/bcioZTaTOLv7B9qGfGZnizSsN+hG4JFVFX2+qsjIXUc2N8AmwEPljF9RlJWA3xsIZqox7xtFt1WZw9JGr/mLo2oakWTd0HKGk3rldeG/owwyDtmdphvWEs1A1ZT5CAsLEKdrKDByjqtcVVNwx2SfvFExR/v/mS76FwU+yVHXeWbcQaW3dDptXsYzNuvuR7yN7K4JHY/G6rktTy+vKN5e7i2bNg86F7gO2S8HgxtqAc28C8pWbvxMuW4mfBRiHdx2Zz/7wu5hakMLutbh9slxHgWbA1sNzHFlBJzkimF/t1kNw6ZJRmy2dPgo3JDd83HZta50S8i63NJlDedIIo9vefPgU21K+NAwbpeWyXO6mR3zj0wB/DvfN9Dmxm1oqDC3XPY6s/xMb5m7EZFXyv74+hgPPosMFJd70v8lkM98fpPgk20VXRvlfxC7Dxj7BRz/PfflsG+cmmOGznbVb01bqny5yOJW0ct9Xru/p8/8NPgi04TNvsujmLzTr06z1b8/Z+Wwur4lSzYjCu8qZJGtnBahFqsWyCIO12R1DeHjSBPAk2Dg+iou2fx9Z8hK1exgvbm5YROxFMjU1WtcMwtFXXLg4zWarX2hmbsR4OK2VPgs2H5UEgLclZbMlHPlovf2FAp0aQLDqqqtJ1LrWI7NtFZdjONLbOdMKIrkZ6lPI9CbYUHuYf3rmsjZD0A2z2Hjab157Ctu6zQ7Wwr5SyqophO+2zKlNbPRXN2Mbd2EovPD7fHTZRer4JRKRimvoRlGqrDL3S96aXo/nAO8I3j7Rg5BCbsd9yvy+/1PI+CqS2t5edhIApbAk+vLeG469irbaN15Bj5KD54RSeHswUiNA52Ty0w0ZjkmXMGzDgBAg9ClrV3wJSdTnVULtGVu9X6NKbDRZX68MK5o1VUpvu/R0cYCpsnh7nvSfkj02SqEeSSGi89IKiHbb23RPeYUv1uKfIU9kJJ0xyFYCnNIfPOWIxH4hoCFBII2CKMlDGqEO2fpqlwFQ7FPnvfs0ZobG6c7ORTfdasRGIFDZ+AttKeWo1ZNkQT9jwAttLSHgfG02FkSNqtYxbODNfOr55MtuCo/u57SEZHX+dxiJdpytHFEluh3ES84yIdZIZ0ca6FpsD8zs3G9l0z4mZitUQRs4hNuWkuyU7Ra2x4Ugw/APYYLuKWVqn1LZw9VpWKWwMMTQfqGqQunUCpJG6wPK9BJUuocCOLCNNAC9seXUbg4B3bm2zjcSSbymIzYAOCUfGprBtTDT3s3OFjdWVbLjz6qTnsKUlxsT3atAmLuqVtTnhDpuxykSG9MDPLASB9ErQGC4Frmd1w5Dm+tPEsDhAWZ38ODaGQt6sYHzYbHQztjpdVllVkeJC2B0Zm8YWzkcdvjUwVfV9PnoXY9ML+bvUL4G/aVju6yc7bMx0QKEP+KqE84h6CzFSha1UxSESlioMDWIkFESV8aPYmKjTXuWhVQ5hUd+Vm+0n7qLKqrIDqdK2k9b2ig3a2j6UCeDLra2gzRBSD6CBAGOgSTYFznoeoG1k6gDys7qNSg8Q202VkwZVKb2gqqvIdYPBr/zA+hFsqHarDsJtUQoTqbpPlwR3BGf7VmO9xVIVu3oI5WknnbFpJ2U0AXkNLi/boiRJBYj0iFhb/Uh3TvHC3ayiQDbKcX0VYtVbjDCIgC30PTpUvlLUILSQkZfMvHwKEitbRazNyxBPJTBGXgc7ej9wdumquterTGUOELqnnHQbzss1h7VyUpx4TiH0GeUXWdtPVrAaicedmdkkJtwVLMp7gbOpS9y3QOqAsD2Vtmls7U7jFEklj4rwYif9yTK2VY0AWgqjQMKVOus7YUvIosqq0rY1hOVJJ/V3VY90whYSlYklqbsunxHbJrNcjjHaFx/gKrHvYnCpyo2WaZuxgisDOYdCy5BgMPXXE7mDMTbgc2KrGovQwNkHx5AXwy61g9urDK677GkITaoq8rWIIvWYNP9XCE/P2Zu0hbWpaqkmb2lKyVSVb1UGd3rEwqdhcy2LWJ44sDcWJiMsvFu52Vylba9NILbfrlWesx3bcXqsp0c3dvoBd412trdZr9ft2LXz8jLa2lZVUeXUP1Eb/zQnnVohSVOb+waHUZTDjTRu81TbpwtsQTq3tgXHdxc1y/VufJiXtJHy1XD6Z4ZTJF2Xfk2LsXOPmng+0Unn/gC3RgfgmFGpqHeTvdllYjWv2W5gTdjSUyWVsemGLFYV+Wy1Whxmcsrb5id2fNR/89nYLKKKuENwKL2xjmp77hIbgb1PT8+/Mosu5crAItot11nAy0ZxwOght0/HNhdxC27qEkR9a9XeU2nFG8Qc0ndPBZXZmBVF23rLwh/LLE3z8dU+a7ifyz8BNg3On4s4J4y0iQQ+lDc5KV+2tulO0o9WW8Mhp160HzFZSaSUi7m/SbvXvP052Ox9bJYlLW7OyPRFG+WN1nbQ2xfDm5eewNne/OlPwIai0toeYFOhYXfBnH+frO2O2Pxue/uSYXz1mSOOcC0zvVxhtizbpt47rpHN4w9udtJ6iS3wNpvbh9k67bLJ/ydiw45tqaxzNUheW9IlMy6Xeo3+bzIhs1+x3WJttr/fSbpt73D6yXKk1k/CxsygzEe4zSwvcJgSEobnuqlvCAdFtWKYfH+70pux7fX22S7sz5/hWfFukcH8FGxRKYct3BZpECI8V+Cxjpoi3OVpYe1au/FB0/XemIDY5R62W8e2zULjYgjJo7Exh0vdiBs3tvPW4uGYInScZYbrvHR7TgWctrYfmeJy2Kta8sWT4NaxbbsrWRZuj8WGvUEVZr3lC/baIuk44T6yl+PRhGwyOh9W89yOhbyl6Nu2PB7SWyd0+eYMXt2Bu9RyKUo8PHLiUA1byw/M11ZcJ9QtW8fIzFAEdvRdI+O6Q74+nvvTurrr3JXTjlh628hk6k6fthaZXifT68PBh2+e5eMEUViRSAS6zSkQkd16QkSBeMwKQT7MOXpjJkzzGBkyxZznClu7qC3CSIWEniYLpVKZ3yRr2jap3rqN3qbzocSdnsyH2i5NSDEpbxW2m/OPZLNWadNabcdxs96MGwi7zThmd5yMv5DCpipOum3eVJ55Etlb0R/NHhrYOpIelEb2dsaWzIzIDC95w5aSiWQyYxsX1XKpsN1sFNLVY1JV8Jp385YZj8OmcgvXF8Zhu9oUFqK9nDZ6SdtOYPNhQd+saYfNSt5IptaMbSYJF32POYTDzdiIe+poFD8Gm6ewTTWn8rB5SHniK69gbsydO1/sIDiBjULp6bjgulOosPRMQKpI6QmBzXRo3qaJR6nnwkVPd3HTnMidyNGKXlricdjmVlxK1E/0amZvjd46e/j3nz//mrDpbIF7Vl778OA0KdxuRrhZwZV6bLar7XbcvjyD40Y9G6fduNYaF+O6cQYPf9kVIuvqhOIHYaMwT6YqlDc1SHrhIbLv//7z+5+/ffv2+4St9tIiGwbCj6wNubp0z4t82rw93v47v17MYyStxeUoa7s9/wioR7dWqoLTFKGsroWVSm3qx0wppTtrs+hLQ+4rMuWZ//7vr7//+G2SwmZHbhZnkpb+CSfVS3Fcol1P6NIpgzy5i02wtXg5CRbR4JErU+7Kth02XV+3X8qvf//6c4fsFZuUnhGGcyS93a9edaflF/E6eC2cbR/d8wwPpUpy69VJlbmlemq+8sy/fv/j229LTU4aBO9G0ifQDptOo3DgPRSbB2WzZ20K2lSY/Xag318j6RNjizS2xsDYtGzxWGx5c+Ck9u9HzE5h633vzrp1OPtkbVjIAoU5N63soU66K9tmJ7VSje0EtWNsXRZX6l+2vxuG/V12tKt2u8NPZvDWJosZm8+NPhdhIU4nwPfRiZBwITZXVbyQ46jN8c75aOcc7Uy9c1p+47XMTupGoAyjPFLVrbsQOqlbsB2NDrpNd8JGKQA1CfFDsb3mbT/spO7xWLSbdA9sUySVpdc4GD3Y2shxSLgIW3NfbHexNo0NY0k1vUdb25VOemdsd7A2VUtgr81G6J3K/X10fSR9Nic1A2OVE/kq0lb1w9rFPVhca23Ho7pvonYjNjbC6U5q7RDH8bDaZpvNsHlYTi7aXUxI/+NOasOuiJu8mya7YVphKxdt0j1qJbIIrqfq1X8dG6myPrb68RUbKUQb9A+rAhpwRa7D9lR5W2/1VUyKdoctQ1YvOrssHrSEG2M+3LxhuzAk2OUPdi+fV7C+BRtqPYXNKhbWlketbbQPaN1leLKYBMZnrW3XuqvbjXQPs+3DVdt2b4+uWz47OnDJyzcNcQtbXilr69cv2JBVKGvjJ5f6vEUMO7tpEg6BA/kokn779tvf/0zYXnrllZNaprkYz/3yOPHs0pfDWxorndavtLV1e05qeHd1Um1mi8IYSdjRd530j7//+pfrqVZTr7w9G1z5ZO1trE902dav9pw0qO51lmwfmYbmhLyFxD22tm/f/vjzr//9a9i6GDO4PZVtk8E9XzOliqRFbOXz/UmZwtYUIqbjvRIQfJClOmFpVSOE5NBJv/325+///Pt9QmYb+n4vfOej3L4MW60XhHhZpx7j6KE3bIrgGI99u3JLz/N82frFQLv2+lnuh2L7+RaqIFzlnuDkzUm/ac/8n0I2eaRt+DRtLJJMyIyLsXlrOZbInQsXnjrJY5dzzVdrPQZnOwtu1WWN6xPrqlwttvBSFMCuRNpzjYbsrO2vv3//53uwmzgaCd8i03BUd1o4zH7Bdq6ijGMMBAnjAAhfgLRACGDbwMwR/N7R7UUHd0i/ezGCXy0ORTBO6lC3tEQJmTv8+PcJ2XcjEKGJGOL6BSIbO4hU2BXa3iJ+/qTy0lGgNtTo6RC5XS1Zk/eJU0hyxUoHF13VAbbFHxbpWVoY6e9Fr1/uqPit/4I/sKrxSxHnBJtY+58e/hGmRDvpVO4rM3sZgISBU6u3ePbueahXVcjP9wuhPpbIqVAkgPR9EkondlhsFGH4wfo4t+gDbHTVxiuaCD1X68Vxw77tRgJqlJxebw+fvN/17KlIwDXRBdc0AdIn6TQaPBBvw9ycUJXloUCLKbl6Yll/bl1hhgCjmSiwQ4bW961QcgmA9Ahy7nmbpoU+wMZAQhnLDWVqWJdI2uKiSq+ojSohqbY3fVC/wvQEVb0Rp1dmnYs4zaCyXIuUigwyEiOK3sa5maGeCRseDODCyF3Bs7ceF3rwVVbnWCY4KTU2kQFQ+RKZ97zf0EIfYAMgKQEr+owy10nzTBcTCpvCKWBiVX0PHNkT5FeSyqJC2KpyVL53jTqoOmbZwi6fIqWD0ZuZORpZFJ4akYr1+hbJmYKdFbmfVGFv5ylfeX4VFLilXhb2yHzQWL2PsXmAVTRsw9wsqBkL/XfN88JAmd1Ip4q8FNEy7VFSOdLgLvKTIHv3CnURh8xkC0eV7pI0ehmNagoVScNTA1J34JwexmeiO2sG6QBPhgUxDCS9moWyN7GP0R3vQLd3Meew5RHIhAxJAPQdAcSgUlKE85B4gPiyl1niUkATQP1myHsZZO99EZjAOTiQG5jpIo6G8+C24MgzD7lhuoG3Nv7fWWexFcGETdpgUNiiaSwiKkLpqZhlUV6LhII0AWlNVLIViA+nmGhPRQ6v4Ka3Guka0ZR2nBfm6+ExznatLsOWv2ATgx0EAquQoLBxL8GUa2wuSEsusU9F9nFiosA5WJVWcNW7pTg17vmEQiH69thNsQ6w+HX42t4yhewkZfNuSdyH2KgPGBGgCC3TDUCuF7aLV6tND9yc1MCyURFnDvX0/Vapz2Q8CDac6zFE0QBXXZUGh6Oe30EWBbraFZ/A5ukZBnScpzl6IW8Wr9mnFg3H90viPsT2ADGn3sZ1uFiZ513p0eMqWvA6JTHsj4v2slNRu2hNEAQM5zUngfq7Ir3ypIh4rpfWxLY6gg0bMzNC2I7ul438bGzI8bdZ7ZyFZiozC6LAoJZeamttnch4y8LFqCocmlUJjot6JTOBZNGLsMu9VZ5xbOUtB6SoGpTFRtr3J9hfqQ+x2UfzfBle7pDxUpJN+0tOCqF6WxE3+oibY0ZTq5vfZHrKaUWdk7cupA0JS6KCt+MMYRLxgknPJ4xLUeGoc4LczrEoTBeLWGRhWCDjfs3WH2BT5XB3OKw6cqcLCIje8TZu57Y5XOg1BStwVsx0ar3IDDlc8GPPM1UVv6T9FsK2SI13Y4yX+JxE0lPFmPQVNlfVasq2yIhBgK0qV0Pjq/qMaefVOsxxnfycsk2vWhZsEHC0fzgC6fq8KqIBC0Ng6zwEr21QV0hVIhmulGE6sYpVZ/JS7Dj+Zq3z3b11K5aFmW5zk9lWWVnKP5z9parLeYVyv9Crs6ZixuYKVc+V6gQBzihVdXye2cagsBmNYvgTsEW6SyFAURF7TFRVjlMbEZuypG/rKGd64Tv1LpvVWdbgtqpqNABeZGeG/TMUxXAsVLp76Kg6ZkYR94j2TJjzEJ1JFzzLaRtUhevaWOGG1w1wKW8RbYIcRDCghXLO1PIznK5Ej1Ac0Z/hpHzyR9b7KA5SjgkPepkGOc4ds+IamztVP3HhhAMaa1XhynAfoepckzpDSQtXsmlk+ZK36TqpoTzTJ9O6gZJedCsluwZehD0UVuo7jcGoQc2BF0sUeiC08p4BnuUmaDKaRCUGQUbo3Rp9z2DDToGAMvZSrmqQbEGQszBRlqUbzqeFPjFASQ7V3xzktDc3Rd6dHxbLAmsFB9kQKmZkOs0oEz2xucvpjzfIzjfFfbmgvVfA4pV7Nli+j01oJ024Kg9SajU8rxmByJZm6/Gq1tZWKydlll15/qDXk5W0MAefl5eUH0hVsLZ9Y7mBsIPIrtNpYYsh5eET3NPtEr2PDRPC/Nbpa5zxXjgD51ZiBdIoQB1P2NimxIm018CGaORmZWfKnXF+Ub8XQ2UHN4XlRwaVenrxOq+dh3Y33Vd4+24CYlZdbIOoipWPxoX0SQCkl+JqaKx5MeJgWPcmILHMwzyLfUSAkcUXd0boIq61el2YkcNVhZ5eTOZLFft3ItKbqYqM8OtttRl665Gc3jB55XT0B5f9F4leapca/8W7Fuv2bjbfMHJ6/MzvZqZ4yF2l/9P6P/tPnK40WtRZAAAAAElFTkSuQmCC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080167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4338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rPr>
              <a:t>ตัวอย่างระบบปฏิบัติการเครือข่าย 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95300" y="1676400"/>
            <a:ext cx="8496300" cy="4724400"/>
          </a:xfrm>
        </p:spPr>
        <p:txBody>
          <a:bodyPr>
            <a:normAutofit/>
          </a:bodyPr>
          <a:lstStyle/>
          <a:p>
            <a:pPr algn="thaiDist">
              <a:buNone/>
            </a:pPr>
            <a:r>
              <a:rPr lang="th-TH" altLang="th-TH" sz="2800" b="1" dirty="0" smtClean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altLang="th-TH" sz="2800" b="1" dirty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Novell </a:t>
            </a:r>
            <a:r>
              <a:rPr lang="en-US" altLang="th-TH" sz="2800" b="1" dirty="0" smtClean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NetWare </a:t>
            </a:r>
          </a:p>
          <a:p>
            <a:pPr marL="0" indent="0" algn="thaiDist">
              <a:buNone/>
            </a:pPr>
            <a:r>
              <a:rPr lang="en-US" altLang="th-TH" sz="2800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altLang="th-TH" sz="28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ระบบปฏิบัติการเครือข่าย </a:t>
            </a:r>
            <a:r>
              <a:rPr lang="en-US" altLang="th-TH" sz="2800" dirty="0" smtClean="0">
                <a:latin typeface="TH SarabunPSK" pitchFamily="34" charset="-34"/>
                <a:cs typeface="TH SarabunPSK" pitchFamily="34" charset="-34"/>
              </a:rPr>
              <a:t>NetWare </a:t>
            </a: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ถือได้ว่าเป็นจุดเริ่มต้นสำหรับการเชื่อมต่อเครือข่ายภายในองค์กร พัฒนาโดยบริษัท </a:t>
            </a:r>
            <a:r>
              <a:rPr lang="en-US" altLang="th-TH" sz="2800" dirty="0" smtClean="0">
                <a:latin typeface="TH SarabunPSK" pitchFamily="34" charset="-34"/>
                <a:cs typeface="TH SarabunPSK" pitchFamily="34" charset="-34"/>
              </a:rPr>
              <a:t>Novell </a:t>
            </a: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เริ่มวางจำหน่ายรุ่นแรกเมื่อปี ค.ศ. 1983 โดยมักใช้ร่วมกับระบบปฏิบัติการดอส ในปัจจุบันได้มีการพัฒนา</a:t>
            </a:r>
            <a:r>
              <a:rPr lang="th-TH" altLang="th-TH" sz="2800" dirty="0" err="1" smtClean="0">
                <a:latin typeface="TH SarabunPSK" pitchFamily="34" charset="-34"/>
                <a:cs typeface="TH SarabunPSK" pitchFamily="34" charset="-34"/>
              </a:rPr>
              <a:t>เวอร์ชั่น</a:t>
            </a: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จำนวนมากมาย เป็นระบบที่ค่อนข้างแข็งแกร่งและมีความน่าเชื่อถือสูง จึงเป็นที่นิยมใช้กันมาก โดยในปัจจุบันสามารถ</a:t>
            </a:r>
            <a:r>
              <a:rPr lang="th-TH" altLang="th-TH" sz="2800" dirty="0">
                <a:latin typeface="TH SarabunPSK" pitchFamily="34" charset="-34"/>
                <a:cs typeface="TH SarabunPSK" pitchFamily="34" charset="-34"/>
              </a:rPr>
              <a:t>ครองตลาดระบบปฏิบัติการ</a:t>
            </a: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เครือข่ายมากกว่า 60 </a:t>
            </a:r>
            <a:r>
              <a:rPr lang="en-US" altLang="th-TH" sz="2800" dirty="0" smtClean="0">
                <a:latin typeface="TH SarabunPSK" pitchFamily="34" charset="-34"/>
                <a:cs typeface="TH SarabunPSK" pitchFamily="34" charset="-34"/>
              </a:rPr>
              <a:t>%</a:t>
            </a: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 </a:t>
            </a:r>
          </a:p>
        </p:txBody>
      </p:sp>
      <p:sp>
        <p:nvSpPr>
          <p:cNvPr id="3" name="AutoShape 2" descr="data:image/png;base64,iVBORw0KGgoAAAANSUhEUgAAATYAAACjCAMAAAA3vsLfAAAAmVBMVEX////BwcHh4eEDAwPs7Ox8fHyJdbDExMTk5OSDg4Pz8/Ojo6N4eHisrKzHyMeXl5fd3d34+PjPz89BQUGKioqRkZFLS0tmZma7u7vV1dUeHh5gYGCnp6dTU1OxsbGAgIA3NzcuLi5ubm5YWFhDQ0MsLCydkrMUFBQjIyMQEBCFb6+OfLKTg7O+vcClnLebjbauqLq2s7uup7xNLp34AAAZ0UlEQVR4nO2diWKjuLKGBRIDCIEQq2R2gce4Z3qW8/4PdyVwErwkdnvpeG7nbwfa2I7hS5WqtALA/z+FHwt/9vk9p9AWfij+2Sf4nEKrD6mtvrCdlHMJtrqQMq/3Pximiyfmr+bLF1lbkPR9Grx+humNWb79EizFTz7tz9ZF1gaA7wFMmwjYtDR816iTEHFc09QEoetG4ZgC362BKNNfxOwuxOZ5ILGMIZSVTap6TJIk6M1NKSnLPK9FnV9Xfhz4sPxFsF0YEjwPt9zMvVwAy0aV48igCCscESaQsWZ52BuASwX3F9GF1lZ6eEWaxC4EIAHqTZPYhZnjoMFJT0amEEYgrGj58Zf9/9HFToozAbxAW9srtgIHiZGxUGEzVaAtSfnLWNvFTgq8jFRChczGRoUTKmyhsjY3zKxii2UStLIVvw62C63NNAHjaQgiDARiEcYC21gwJEBERYBDCoJUuan5uRfz83Qhti/t66tydZXOWNvmC9tJoc2H2LZf2E6KiVnluM8rCefjv0jWf62CA2f9ZRLX22R/YbtGX9iu0he2q/SF7Sp9YbtKX9iu0he2q/SF7Sp9YbtKX9iu0he2q/SF7Sp9YbtKX9iu0he2q/SF7Sp9YbtKX9iu0lej+DVC/KAHizKHffZJPb0SuF3DUT/W6rHZbjXE/LPP6tkl1oO015SPXhQYdiSHKu+sFv4yIzquVJpZxFnX4drADnIwyQq3dWX8y4wfuk6o4oSErS9GjkzTRApb01oWIZ99Ys+tsBOSmGtfrBfYXCv5Ktw+VLQ2pWV2+9bWfGE7o2h0lLW1h9isLyf9UGZsW8QcD5xUZun5j/7KYqr0t5y2NlUkRQhh0qtImlRjcP6jv7SCdZwbK523Bdy2ozzL8k7C7muQ1hl5cFzBzQZuVpvNarWF6t8Iv3z0vFDV8Fpp2tS8eN4oipQT4IgB5jjo+FUnmqvSO0/BD65Y494HGGMWOkzv0qfFhkkEUNE2zF+PY3L4arRupzN3KlvvWBq9vWbWh+++XagvVThgQZU7ao+fNmdjPRTAS0HOaQLwwAF2lGEhbXd6MwSg0MB4J/URhwTTG5jeUJVQaQPF6H6FNqoUNuwXuJbmM2MTaR4xywa1R1XZmxtmXhUoqjIKjL7ijAMg9ShtQitlelUeC5FnOSplZbGiC+ust3Fe3c/slLUx5FmOqtd7z4yNMRKwPAKc0lYWFfApcnlBhYULIyyEYtUqW2KVY9ks53wMPQ/L0s1NEnhNkCGjQlv/RJl4pTS2JEVpAvwaPzE2gK1owpbSwqhjDrjVcbrKQzHmsjWAmRnqTUHMCTELxmTEarIuXRuUHk/rkeSjWTj3OxtUeY3PpEf8VDw3NkVC2sAvUw+A0vJy9YO4tQkyvy4dlE0TKWQvSWX3yjTDpqhzzw2A73Fat7z2UH9PbEXLHekzlLnomZ1UYwOei3qbkjDKKbFx4VuG04ZF5BCzyfVUChQjBgpfGqIVg43j0nWxtGs3ypCQd8WG+xgnnCFs8KeOpAC7EXD6ljAfdivJ6rYqaLBuLVC3bYKqTQsDYOiz99OoHeLQH4ucul1MsIBG2nUeyu+NzUE7PTG2WTqFmDNZxvY2x9JHSbT77zvvuVqoGDA18X8F24+JJdH5N/24VLUA9WufhM5OyM1VZeERX/U5umOC+yaVMlaV7hzNXrXa9lXxq62J8oOK1j7nu0r8i9SBlf3ZJ/bcioZTaTOLv7B9qGfGZnizSsN+hG4JFVFX2+qsjIXUc2N8AmwEPljF9RlJWA3xsIZqox7xtFt1WZw9JGr/mLo2oakWTd0HKGk3rldeG/owwyDtmdphvWEs1A1ZT5CAsLEKdrKDByjqtcVVNwx2SfvFExR/v/mS76FwU+yVHXeWbcQaW3dDptXsYzNuvuR7yN7K4JHY/G6rktTy+vKN5e7i2bNg86F7gO2S8HgxtqAc28C8pWbvxMuW4mfBRiHdx2Zz/7wu5hakMLutbh9slxHgWbA1sNzHFlBJzkimF/t1kNw6ZJRmy2dPgo3JDd83HZta50S8i63NJlDedIIo9vefPgU21K+NAwbpeWyXO6mR3zj0wB/DvfN9Dmxm1oqDC3XPY6s/xMb5m7EZFXyv74+hgPPosMFJd70v8lkM98fpPgk20VXRvlfxC7Dxj7BRz/PfflsG+cmmOGznbVb01bqny5yOJW0ct9Xru/p8/8NPgi04TNvsujmLzTr06z1b8/Z+Wwur4lSzYjCu8qZJGtnBahFqsWyCIO12R1DeHjSBPAk2Dg+iou2fx9Z8hK1exgvbm5YROxFMjU1WtcMwtFXXLg4zWarX2hmbsR4OK2VPgs2H5UEgLclZbMlHPlovf2FAp0aQLDqqqtJ1LrWI7NtFZdjONLbOdMKIrkZ6lPI9CbYUHuYf3rmsjZD0A2z2Hjab157Ctu6zQ7Wwr5SyqophO+2zKlNbPRXN2Mbd2EovPD7fHTZRer4JRKRimvoRlGqrDL3S96aXo/nAO8I3j7Rg5BCbsd9yvy+/1PI+CqS2t5edhIApbAk+vLeG469irbaN15Bj5KD54RSeHswUiNA52Ty0w0ZjkmXMGzDgBAg9ClrV3wJSdTnVULtGVu9X6NKbDRZX68MK5o1VUpvu/R0cYCpsnh7nvSfkj02SqEeSSGi89IKiHbb23RPeYUv1uKfIU9kJJ0xyFYCnNIfPOWIxH4hoCFBII2CKMlDGqEO2fpqlwFQ7FPnvfs0ZobG6c7ORTfdasRGIFDZ+AttKeWo1ZNkQT9jwAttLSHgfG02FkSNqtYxbODNfOr55MtuCo/u57SEZHX+dxiJdpytHFEluh3ES84yIdZIZ0ca6FpsD8zs3G9l0z4mZitUQRs4hNuWkuyU7Ra2x4Ugw/APYYLuKWVqn1LZw9VpWKWwMMTQfqGqQunUCpJG6wPK9BJUuocCOLCNNAC9seXUbg4B3bm2zjcSSbymIzYAOCUfGprBtTDT3s3OFjdWVbLjz6qTnsKUlxsT3atAmLuqVtTnhDpuxykSG9MDPLASB9ErQGC4Frmd1w5Dm+tPEsDhAWZ38ODaGQt6sYHzYbHQztjpdVllVkeJC2B0Zm8YWzkcdvjUwVfV9PnoXY9ML+bvUL4G/aVju6yc7bMx0QKEP+KqE84h6CzFSha1UxSESlioMDWIkFESV8aPYmKjTXuWhVQ5hUd+Vm+0n7qLKqrIDqdK2k9b2ig3a2j6UCeDLra2gzRBSD6CBAGOgSTYFznoeoG1k6gDys7qNSg8Q202VkwZVKb2gqqvIdYPBr/zA+hFsqHarDsJtUQoTqbpPlwR3BGf7VmO9xVIVu3oI5WknnbFpJ2U0AXkNLi/boiRJBYj0iFhb/Uh3TvHC3ayiQDbKcX0VYtVbjDCIgC30PTpUvlLUILSQkZfMvHwKEitbRazNyxBPJTBGXgc7ej9wdumquterTGUOELqnnHQbzss1h7VyUpx4TiH0GeUXWdtPVrAaicedmdkkJtwVLMp7gbOpS9y3QOqAsD2Vtmls7U7jFEklj4rwYif9yTK2VY0AWgqjQMKVOus7YUvIosqq0rY1hOVJJ/V3VY90whYSlYklqbsunxHbJrNcjjHaFx/gKrHvYnCpyo2WaZuxgisDOYdCy5BgMPXXE7mDMTbgc2KrGovQwNkHx5AXwy61g9urDK677GkITaoq8rWIIvWYNP9XCE/P2Zu0hbWpaqkmb2lKyVSVb1UGd3rEwqdhcy2LWJ44sDcWJiMsvFu52Vylba9NILbfrlWesx3bcXqsp0c3dvoBd412trdZr9ft2LXz8jLa2lZVUeXUP1Eb/zQnnVohSVOb+waHUZTDjTRu81TbpwtsQTq3tgXHdxc1y/VufJiXtJHy1XD6Z4ZTJF2Xfk2LsXOPmng+0Unn/gC3RgfgmFGpqHeTvdllYjWv2W5gTdjSUyWVsemGLFYV+Wy1Whxmcsrb5id2fNR/89nYLKKKuENwKL2xjmp77hIbgb1PT8+/Mosu5crAItot11nAy0ZxwOght0/HNhdxC27qEkR9a9XeU2nFG8Qc0ndPBZXZmBVF23rLwh/LLE3z8dU+a7ifyz8BNg3On4s4J4y0iQQ+lDc5KV+2tulO0o9WW8Mhp160HzFZSaSUi7m/SbvXvP052Ox9bJYlLW7OyPRFG+WN1nbQ2xfDm5eewNne/OlPwIai0toeYFOhYXfBnH+frO2O2Pxue/uSYXz1mSOOcC0zvVxhtizbpt47rpHN4w9udtJ6iS3wNpvbh9k67bLJ/ydiw45tqaxzNUheW9IlMy6Xeo3+bzIhs1+x3WJttr/fSbpt73D6yXKk1k/CxsygzEe4zSwvcJgSEobnuqlvCAdFtWKYfH+70pux7fX22S7sz5/hWfFukcH8FGxRKYct3BZpECI8V+Cxjpoi3OVpYe1au/FB0/XemIDY5R62W8e2zULjYgjJo7Exh0vdiBs3tvPW4uGYInScZYbrvHR7TgWctrYfmeJy2Kta8sWT4NaxbbsrWRZuj8WGvUEVZr3lC/baIuk44T6yl+PRhGwyOh9W89yOhbyl6Nu2PB7SWyd0+eYMXt2Bu9RyKUo8PHLiUA1byw/M11ZcJ9QtW8fIzFAEdvRdI+O6Q74+nvvTurrr3JXTjlh628hk6k6fthaZXifT68PBh2+e5eMEUViRSAS6zSkQkd16QkSBeMwKQT7MOXpjJkzzGBkyxZznClu7qC3CSIWEniYLpVKZ3yRr2jap3rqN3qbzocSdnsyH2i5NSDEpbxW2m/OPZLNWadNabcdxs96MGwi7zThmd5yMv5DCpipOum3eVJ55Etlb0R/NHhrYOpIelEb2dsaWzIzIDC95w5aSiWQyYxsX1XKpsN1sFNLVY1JV8Jp385YZj8OmcgvXF8Zhu9oUFqK9nDZ6SdtOYPNhQd+saYfNSt5IptaMbSYJF32POYTDzdiIe+poFD8Gm6ewTTWn8rB5SHniK69gbsydO1/sIDiBjULp6bjgulOosPRMQKpI6QmBzXRo3qaJR6nnwkVPd3HTnMidyNGKXlricdjmVlxK1E/0amZvjd46e/j3nz//mrDpbIF7Vl778OA0KdxuRrhZwZV6bLar7XbcvjyD40Y9G6fduNYaF+O6cQYPf9kVIuvqhOIHYaMwT6YqlDc1SHrhIbLv//7z+5+/ffv2+4St9tIiGwbCj6wNubp0z4t82rw93v47v17MYyStxeUoa7s9/wioR7dWqoLTFKGsroWVSm3qx0wppTtrs+hLQ+4rMuWZ//7vr7//+G2SwmZHbhZnkpb+CSfVS3Fcol1P6NIpgzy5i02wtXg5CRbR4JErU+7Kth02XV+3X8qvf//6c4fsFZuUnhGGcyS93a9edaflF/E6eC2cbR/d8wwPpUpy69VJlbmlemq+8sy/fv/j229LTU4aBO9G0ifQDptOo3DgPRSbB2WzZ20K2lSY/Xag318j6RNjizS2xsDYtGzxWGx5c+Ck9u9HzE5h633vzrp1OPtkbVjIAoU5N63soU66K9tmJ7VSje0EtWNsXRZX6l+2vxuG/V12tKt2u8NPZvDWJosZm8+NPhdhIU4nwPfRiZBwITZXVbyQ46jN8c75aOcc7Uy9c1p+47XMTupGoAyjPFLVrbsQOqlbsB2NDrpNd8JGKQA1CfFDsb3mbT/spO7xWLSbdA9sUySVpdc4GD3Y2shxSLgIW3NfbHexNo0NY0k1vUdb25VOemdsd7A2VUtgr81G6J3K/X10fSR9Nic1A2OVE/kq0lb1w9rFPVhca23Ho7pvonYjNjbC6U5q7RDH8bDaZpvNsHlYTi7aXUxI/+NOasOuiJu8mya7YVphKxdt0j1qJbIIrqfq1X8dG6myPrb68RUbKUQb9A+rAhpwRa7D9lR5W2/1VUyKdoctQ1YvOrssHrSEG2M+3LxhuzAk2OUPdi+fV7C+BRtqPYXNKhbWlketbbQPaN1leLKYBMZnrW3XuqvbjXQPs+3DVdt2b4+uWz47OnDJyzcNcQtbXilr69cv2JBVKGvjJ5f6vEUMO7tpEg6BA/kokn779tvf/0zYXnrllZNaprkYz/3yOPHs0pfDWxorndavtLV1e05qeHd1Um1mi8IYSdjRd530j7//+pfrqVZTr7w9G1z5ZO1trE902dav9pw0qO51lmwfmYbmhLyFxD22tm/f/vjzr//9a9i6GDO4PZVtk8E9XzOliqRFbOXz/UmZwtYUIqbjvRIQfJClOmFpVSOE5NBJv/325+///Pt9QmYb+n4vfOej3L4MW60XhHhZpx7j6KE3bIrgGI99u3JLz/N82frFQLv2+lnuh2L7+RaqIFzlnuDkzUm/ac/8n0I2eaRt+DRtLJJMyIyLsXlrOZbInQsXnjrJY5dzzVdrPQZnOwtu1WWN6xPrqlwttvBSFMCuRNpzjYbsrO2vv3//53uwmzgaCd8i03BUd1o4zH7Bdq6ijGMMBAnjAAhfgLRACGDbwMwR/N7R7UUHd0i/ezGCXy0ORTBO6lC3tEQJmTv8+PcJ2XcjEKGJGOL6BSIbO4hU2BXa3iJ+/qTy0lGgNtTo6RC5XS1Zk/eJU0hyxUoHF13VAbbFHxbpWVoY6e9Fr1/uqPit/4I/sKrxSxHnBJtY+58e/hGmRDvpVO4rM3sZgISBU6u3ePbueahXVcjP9wuhPpbIqVAkgPR9EkondlhsFGH4wfo4t+gDbHTVxiuaCD1X68Vxw77tRgJqlJxebw+fvN/17KlIwDXRBdc0AdIn6TQaPBBvw9ycUJXloUCLKbl6Yll/bl1hhgCjmSiwQ4bW961QcgmA9Ahy7nmbpoU+wMZAQhnLDWVqWJdI2uKiSq+ojSohqbY3fVC/wvQEVb0Rp1dmnYs4zaCyXIuUigwyEiOK3sa5maGeCRseDODCyF3Bs7ceF3rwVVbnWCY4KTU2kQFQ+RKZ97zf0EIfYAMgKQEr+owy10nzTBcTCpvCKWBiVX0PHNkT5FeSyqJC2KpyVL53jTqoOmbZwi6fIqWD0ZuZORpZFJ4akYr1+hbJmYKdFbmfVGFv5ylfeX4VFLilXhb2yHzQWL2PsXmAVTRsw9wsqBkL/XfN88JAmd1Ip4q8FNEy7VFSOdLgLvKTIHv3CnURh8xkC0eV7pI0ehmNagoVScNTA1J34JwexmeiO2sG6QBPhgUxDCS9moWyN7GP0R3vQLd3Meew5RHIhAxJAPQdAcSgUlKE85B4gPiyl1niUkATQP1myHsZZO99EZjAOTiQG5jpIo6G8+C24MgzD7lhuoG3Nv7fWWexFcGETdpgUNiiaSwiKkLpqZhlUV6LhII0AWlNVLIViA+nmGhPRQ6v4Ka3Guka0ZR2nBfm6+ExznatLsOWv2ATgx0EAquQoLBxL8GUa2wuSEsusU9F9nFiosA5WJVWcNW7pTg17vmEQiH69thNsQ6w+HX42t4yhewkZfNuSdyH2KgPGBGgCC3TDUCuF7aLV6tND9yc1MCyURFnDvX0/Vapz2Q8CDac6zFE0QBXXZUGh6Oe30EWBbraFZ/A5ukZBnScpzl6IW8Wr9mnFg3H90viPsT2ADGn3sZ1uFiZ513p0eMqWvA6JTHsj4v2slNRu2hNEAQM5zUngfq7Ir3ypIh4rpfWxLY6gg0bMzNC2I7ul438bGzI8bdZ7ZyFZiozC6LAoJZeamttnch4y8LFqCocmlUJjot6JTOBZNGLsMu9VZ5xbOUtB6SoGpTFRtr3J9hfqQ+x2UfzfBle7pDxUpJN+0tOCqF6WxE3+oibY0ZTq5vfZHrKaUWdk7cupA0JS6KCt+MMYRLxgknPJ4xLUeGoc4LczrEoTBeLWGRhWCDjfs3WH2BT5XB3OKw6cqcLCIje8TZu57Y5XOg1BStwVsx0ar3IDDlc8GPPM1UVv6T9FsK2SI13Y4yX+JxE0lPFmPQVNlfVasq2yIhBgK0qV0Pjq/qMaefVOsxxnfycsk2vWhZsEHC0fzgC6fq8KqIBC0Ng6zwEr21QV0hVIhmulGE6sYpVZ/JS7Dj+Zq3z3b11K5aFmW5zk9lWWVnKP5z9parLeYVyv9Crs6ZixuYKVc+V6gQBzihVdXye2cagsBmNYvgTsEW6SyFAURF7TFRVjlMbEZuypG/rKGd64Tv1LpvVWdbgtqpqNABeZGeG/TMUxXAsVLp76Kg6ZkYR94j2TJjzEJ1JFzzLaRtUhevaWOGG1w1wKW8RbYIcRDCghXLO1PIznK5Ej1Ac0Z/hpHzyR9b7KA5SjgkPepkGOc4ds+IamztVP3HhhAMaa1XhynAfoepckzpDSQtXsmlk+ZK36TqpoTzTJ9O6gZJedCsluwZehD0UVuo7jcGoQc2BF0sUeiC08p4BnuUmaDKaRCUGQUbo3Rp9z2DDToGAMvZSrmqQbEGQszBRlqUbzqeFPjFASQ7V3xzktDc3Rd6dHxbLAmsFB9kQKmZkOs0oEz2xucvpjzfIzjfFfbmgvVfA4pV7Nli+j01oJ024Kg9SajU8rxmByJZm6/Gq1tZWKydlll15/qDXk5W0MAefl5eUH0hVsLZ9Y7mBsIPIrtNpYYsh5eET3NPtEr2PDRPC/Nbpa5zxXjgD51ZiBdIoQB1P2NimxIm018CGaORmZWfKnXF+Ub8XQ2UHN4XlRwaVenrxOq+dh3Y33Vd4+24CYlZdbIOoipWPxoX0SQCkl+JqaKx5MeJgWPcmILHMwzyLfUSAkcUXd0boIq61el2YkcNVhZ5eTOZLFft3ItKbqYqM8OtttRl665Gc3jB55XT0B5f9F4leapca/8W7Fuv2bjbfMHJ6/MzvZqZ4yF2l/9P6P/tPnK40WtRZAAAAAElFTkSuQmCC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4" name="AutoShape 4" descr="data:image/png;base64,iVBORw0KGgoAAAANSUhEUgAAATYAAACjCAMAAAA3vsLfAAAAmVBMVEX////BwcHh4eEDAwPs7Ox8fHyJdbDExMTk5OSDg4Pz8/Ojo6N4eHisrKzHyMeXl5fd3d34+PjPz89BQUGKioqRkZFLS0tmZma7u7vV1dUeHh5gYGCnp6dTU1OxsbGAgIA3NzcuLi5ubm5YWFhDQ0MsLCydkrMUFBQjIyMQEBCFb6+OfLKTg7O+vcClnLebjbauqLq2s7uup7xNLp34AAAZ0UlEQVR4nO2diWKjuLKGBRIDCIEQq2R2gce4Z3qW8/4PdyVwErwkdnvpeG7nbwfa2I7hS5WqtALA/z+FHwt/9vk9p9AWfij+2Sf4nEKrD6mtvrCdlHMJtrqQMq/3Pximiyfmr+bLF1lbkPR9Grx+humNWb79EizFTz7tz9ZF1gaA7wFMmwjYtDR816iTEHFc09QEoetG4ZgC362BKNNfxOwuxOZ5ILGMIZSVTap6TJIk6M1NKSnLPK9FnV9Xfhz4sPxFsF0YEjwPt9zMvVwAy0aV48igCCscESaQsWZ52BuASwX3F9GF1lZ6eEWaxC4EIAHqTZPYhZnjoMFJT0amEEYgrGj58Zf9/9HFToozAbxAW9srtgIHiZGxUGEzVaAtSfnLWNvFTgq8jFRChczGRoUTKmyhsjY3zKxii2UStLIVvw62C63NNAHjaQgiDARiEcYC21gwJEBERYBDCoJUuan5uRfz83Qhti/t66tydZXOWNvmC9tJoc2H2LZf2E6KiVnluM8rCefjv0jWf62CA2f9ZRLX22R/YbtGX9iu0he2q/SF7Sp9YbtKX9iu0he2q/SF7Sp9YbtKX9iu0he2q/SF7Sp9YbtKX9iu0he2q/SF7Sp9YbtKX9iu0lej+DVC/KAHizKHffZJPb0SuF3DUT/W6rHZbjXE/LPP6tkl1oO015SPXhQYdiSHKu+sFv4yIzquVJpZxFnX4drADnIwyQq3dWX8y4wfuk6o4oSErS9GjkzTRApb01oWIZ99Ys+tsBOSmGtfrBfYXCv5Ktw+VLQ2pWV2+9bWfGE7o2h0lLW1h9isLyf9UGZsW8QcD5xUZun5j/7KYqr0t5y2NlUkRQhh0qtImlRjcP6jv7SCdZwbK523Bdy2ozzL8k7C7muQ1hl5cFzBzQZuVpvNarWF6t8Iv3z0vFDV8Fpp2tS8eN4oipQT4IgB5jjo+FUnmqvSO0/BD65Y494HGGMWOkzv0qfFhkkEUNE2zF+PY3L4arRupzN3KlvvWBq9vWbWh+++XagvVThgQZU7ao+fNmdjPRTAS0HOaQLwwAF2lGEhbXd6MwSg0MB4J/URhwTTG5jeUJVQaQPF6H6FNqoUNuwXuJbmM2MTaR4xywa1R1XZmxtmXhUoqjIKjL7ijAMg9ShtQitlelUeC5FnOSplZbGiC+ust3Fe3c/slLUx5FmOqtd7z4yNMRKwPAKc0lYWFfApcnlBhYULIyyEYtUqW2KVY9ks53wMPQ/L0s1NEnhNkCGjQlv/RJl4pTS2JEVpAvwaPzE2gK1owpbSwqhjDrjVcbrKQzHmsjWAmRnqTUHMCTELxmTEarIuXRuUHk/rkeSjWTj3OxtUeY3PpEf8VDw3NkVC2sAvUw+A0vJy9YO4tQkyvy4dlE0TKWQvSWX3yjTDpqhzzw2A73Fat7z2UH9PbEXLHekzlLnomZ1UYwOei3qbkjDKKbFx4VuG04ZF5BCzyfVUChQjBgpfGqIVg43j0nWxtGs3ypCQd8WG+xgnnCFs8KeOpAC7EXD6ljAfdivJ6rYqaLBuLVC3bYKqTQsDYOiz99OoHeLQH4ucul1MsIBG2nUeyu+NzUE7PTG2WTqFmDNZxvY2x9JHSbT77zvvuVqoGDA18X8F24+JJdH5N/24VLUA9WufhM5OyM1VZeERX/U5umOC+yaVMlaV7hzNXrXa9lXxq62J8oOK1j7nu0r8i9SBlf3ZJ/bcioZTaTOLv7B9qGfGZnizSsN+hG4JFVFX2+qsjIXUc2N8AmwEPljF9RlJWA3xsIZqox7xtFt1WZw9JGr/mLo2oakWTd0HKGk3rldeG/owwyDtmdphvWEs1A1ZT5CAsLEKdrKDByjqtcVVNwx2SfvFExR/v/mS76FwU+yVHXeWbcQaW3dDptXsYzNuvuR7yN7K4JHY/G6rktTy+vKN5e7i2bNg86F7gO2S8HgxtqAc28C8pWbvxMuW4mfBRiHdx2Zz/7wu5hakMLutbh9slxHgWbA1sNzHFlBJzkimF/t1kNw6ZJRmy2dPgo3JDd83HZta50S8i63NJlDedIIo9vefPgU21K+NAwbpeWyXO6mR3zj0wB/DvfN9Dmxm1oqDC3XPY6s/xMb5m7EZFXyv74+hgPPosMFJd70v8lkM98fpPgk20VXRvlfxC7Dxj7BRz/PfflsG+cmmOGznbVb01bqny5yOJW0ct9Xru/p8/8NPgi04TNvsujmLzTr06z1b8/Z+Wwur4lSzYjCu8qZJGtnBahFqsWyCIO12R1DeHjSBPAk2Dg+iou2fx9Z8hK1exgvbm5YROxFMjU1WtcMwtFXXLg4zWarX2hmbsR4OK2VPgs2H5UEgLclZbMlHPlovf2FAp0aQLDqqqtJ1LrWI7NtFZdjONLbOdMKIrkZ6lPI9CbYUHuYf3rmsjZD0A2z2Hjab157Ctu6zQ7Wwr5SyqophO+2zKlNbPRXN2Mbd2EovPD7fHTZRer4JRKRimvoRlGqrDL3S96aXo/nAO8I3j7Rg5BCbsd9yvy+/1PI+CqS2t5edhIApbAk+vLeG469irbaN15Bj5KD54RSeHswUiNA52Ty0w0ZjkmXMGzDgBAg9ClrV3wJSdTnVULtGVu9X6NKbDRZX68MK5o1VUpvu/R0cYCpsnh7nvSfkj02SqEeSSGi89IKiHbb23RPeYUv1uKfIU9kJJ0xyFYCnNIfPOWIxH4hoCFBII2CKMlDGqEO2fpqlwFQ7FPnvfs0ZobG6c7ORTfdasRGIFDZ+AttKeWo1ZNkQT9jwAttLSHgfG02FkSNqtYxbODNfOr55MtuCo/u57SEZHX+dxiJdpytHFEluh3ES84yIdZIZ0ca6FpsD8zs3G9l0z4mZitUQRs4hNuWkuyU7Ra2x4Ugw/APYYLuKWVqn1LZw9VpWKWwMMTQfqGqQunUCpJG6wPK9BJUuocCOLCNNAC9seXUbg4B3bm2zjcSSbymIzYAOCUfGprBtTDT3s3OFjdWVbLjz6qTnsKUlxsT3atAmLuqVtTnhDpuxykSG9MDPLASB9ErQGC4Frmd1w5Dm+tPEsDhAWZ38ODaGQt6sYHzYbHQztjpdVllVkeJC2B0Zm8YWzkcdvjUwVfV9PnoXY9ML+bvUL4G/aVju6yc7bMx0QKEP+KqE84h6CzFSha1UxSESlioMDWIkFESV8aPYmKjTXuWhVQ5hUd+Vm+0n7qLKqrIDqdK2k9b2ig3a2j6UCeDLra2gzRBSD6CBAGOgSTYFznoeoG1k6gDys7qNSg8Q202VkwZVKb2gqqvIdYPBr/zA+hFsqHarDsJtUQoTqbpPlwR3BGf7VmO9xVIVu3oI5WknnbFpJ2U0AXkNLi/boiRJBYj0iFhb/Uh3TvHC3ayiQDbKcX0VYtVbjDCIgC30PTpUvlLUILSQkZfMvHwKEitbRazNyxBPJTBGXgc7ej9wdumquterTGUOELqnnHQbzss1h7VyUpx4TiH0GeUXWdtPVrAaicedmdkkJtwVLMp7gbOpS9y3QOqAsD2Vtmls7U7jFEklj4rwYif9yTK2VY0AWgqjQMKVOus7YUvIosqq0rY1hOVJJ/V3VY90whYSlYklqbsunxHbJrNcjjHaFx/gKrHvYnCpyo2WaZuxgisDOYdCy5BgMPXXE7mDMTbgc2KrGovQwNkHx5AXwy61g9urDK677GkITaoq8rWIIvWYNP9XCE/P2Zu0hbWpaqkmb2lKyVSVb1UGd3rEwqdhcy2LWJ44sDcWJiMsvFu52Vylba9NILbfrlWesx3bcXqsp0c3dvoBd412trdZr9ft2LXz8jLa2lZVUeXUP1Eb/zQnnVohSVOb+waHUZTDjTRu81TbpwtsQTq3tgXHdxc1y/VufJiXtJHy1XD6Z4ZTJF2Xfk2LsXOPmng+0Unn/gC3RgfgmFGpqHeTvdllYjWv2W5gTdjSUyWVsemGLFYV+Wy1Whxmcsrb5id2fNR/89nYLKKKuENwKL2xjmp77hIbgb1PT8+/Mosu5crAItot11nAy0ZxwOght0/HNhdxC27qEkR9a9XeU2nFG8Qc0ndPBZXZmBVF23rLwh/LLE3z8dU+a7ifyz8BNg3On4s4J4y0iQQ+lDc5KV+2tulO0o9WW8Mhp160HzFZSaSUi7m/SbvXvP052Ox9bJYlLW7OyPRFG+WN1nbQ2xfDm5eewNne/OlPwIai0toeYFOhYXfBnH+frO2O2Pxue/uSYXz1mSOOcC0zvVxhtizbpt47rpHN4w9udtJ6iS3wNpvbh9k67bLJ/ydiw45tqaxzNUheW9IlMy6Xeo3+bzIhs1+x3WJttr/fSbpt73D6yXKk1k/CxsygzEe4zSwvcJgSEobnuqlvCAdFtWKYfH+70pux7fX22S7sz5/hWfFukcH8FGxRKYct3BZpECI8V+Cxjpoi3OVpYe1au/FB0/XemIDY5R62W8e2zULjYgjJo7Exh0vdiBs3tvPW4uGYInScZYbrvHR7TgWctrYfmeJy2Kta8sWT4NaxbbsrWRZuj8WGvUEVZr3lC/baIuk44T6yl+PRhGwyOh9W89yOhbyl6Nu2PB7SWyd0+eYMXt2Bu9RyKUo8PHLiUA1byw/M11ZcJ9QtW8fIzFAEdvRdI+O6Q74+nvvTurrr3JXTjlh628hk6k6fthaZXifT68PBh2+e5eMEUViRSAS6zSkQkd16QkSBeMwKQT7MOXpjJkzzGBkyxZznClu7qC3CSIWEniYLpVKZ3yRr2jap3rqN3qbzocSdnsyH2i5NSDEpbxW2m/OPZLNWadNabcdxs96MGwi7zThmd5yMv5DCpipOum3eVJ55Etlb0R/NHhrYOpIelEb2dsaWzIzIDC95w5aSiWQyYxsX1XKpsN1sFNLVY1JV8Jp385YZj8OmcgvXF8Zhu9oUFqK9nDZ6SdtOYPNhQd+saYfNSt5IptaMbSYJF32POYTDzdiIe+poFD8Gm6ewTTWn8rB5SHniK69gbsydO1/sIDiBjULp6bjgulOosPRMQKpI6QmBzXRo3qaJR6nnwkVPd3HTnMidyNGKXlricdjmVlxK1E/0amZvjd46e/j3nz//mrDpbIF7Vl778OA0KdxuRrhZwZV6bLar7XbcvjyD40Y9G6fduNYaF+O6cQYPf9kVIuvqhOIHYaMwT6YqlDc1SHrhIbLv//7z+5+/ffv2+4St9tIiGwbCj6wNubp0z4t82rw93v47v17MYyStxeUoa7s9/wioR7dWqoLTFKGsroWVSm3qx0wppTtrs+hLQ+4rMuWZ//7vr7//+G2SwmZHbhZnkpb+CSfVS3Fcol1P6NIpgzy5i02wtXg5CRbR4JErU+7Kth02XV+3X8qvf//6c4fsFZuUnhGGcyS93a9edaflF/E6eC2cbR/d8wwPpUpy69VJlbmlemq+8sy/fv/j229LTU4aBO9G0ifQDptOo3DgPRSbB2WzZ20K2lSY/Xag318j6RNjizS2xsDYtGzxWGx5c+Ck9u9HzE5h633vzrp1OPtkbVjIAoU5N63soU66K9tmJ7VSje0EtWNsXRZX6l+2vxuG/V12tKt2u8NPZvDWJosZm8+NPhdhIU4nwPfRiZBwITZXVbyQ46jN8c75aOcc7Uy9c1p+47XMTupGoAyjPFLVrbsQOqlbsB2NDrpNd8JGKQA1CfFDsb3mbT/spO7xWLSbdA9sUySVpdc4GD3Y2shxSLgIW3NfbHexNo0NY0k1vUdb25VOemdsd7A2VUtgr81G6J3K/X10fSR9Nic1A2OVE/kq0lb1w9rFPVhca23Ho7pvonYjNjbC6U5q7RDH8bDaZpvNsHlYTi7aXUxI/+NOasOuiJu8mya7YVphKxdt0j1qJbIIrqfq1X8dG6myPrb68RUbKUQb9A+rAhpwRa7D9lR5W2/1VUyKdoctQ1YvOrssHrSEG2M+3LxhuzAk2OUPdi+fV7C+BRtqPYXNKhbWlketbbQPaN1leLKYBMZnrW3XuqvbjXQPs+3DVdt2b4+uWz47OnDJyzcNcQtbXilr69cv2JBVKGvjJ5f6vEUMO7tpEg6BA/kokn779tvf/0zYXnrllZNaprkYz/3yOPHs0pfDWxorndavtLV1e05qeHd1Um1mi8IYSdjRd530j7//+pfrqVZTr7w9G1z5ZO1trE902dav9pw0qO51lmwfmYbmhLyFxD22tm/f/vjzr//9a9i6GDO4PZVtk8E9XzOliqRFbOXz/UmZwtYUIqbjvRIQfJClOmFpVSOE5NBJv/325+///Pt9QmYb+n4vfOej3L4MW60XhHhZpx7j6KE3bIrgGI99u3JLz/N82frFQLv2+lnuh2L7+RaqIFzlnuDkzUm/ac/8n0I2eaRt+DRtLJJMyIyLsXlrOZbInQsXnjrJY5dzzVdrPQZnOwtu1WWN6xPrqlwttvBSFMCuRNpzjYbsrO2vv3//53uwmzgaCd8i03BUd1o4zH7Bdq6ijGMMBAnjAAhfgLRACGDbwMwR/N7R7UUHd0i/ezGCXy0ORTBO6lC3tEQJmTv8+PcJ2XcjEKGJGOL6BSIbO4hU2BXa3iJ+/qTy0lGgNtTo6RC5XS1Zk/eJU0hyxUoHF13VAbbFHxbpWVoY6e9Fr1/uqPit/4I/sKrxSxHnBJtY+58e/hGmRDvpVO4rM3sZgISBU6u3ePbueahXVcjP9wuhPpbIqVAkgPR9EkondlhsFGH4wfo4t+gDbHTVxiuaCD1X68Vxw77tRgJqlJxebw+fvN/17KlIwDXRBdc0AdIn6TQaPBBvw9ycUJXloUCLKbl6Yll/bl1hhgCjmSiwQ4bW961QcgmA9Ahy7nmbpoU+wMZAQhnLDWVqWJdI2uKiSq+ojSohqbY3fVC/wvQEVb0Rp1dmnYs4zaCyXIuUigwyEiOK3sa5maGeCRseDODCyF3Bs7ceF3rwVVbnWCY4KTU2kQFQ+RKZ97zf0EIfYAMgKQEr+owy10nzTBcTCpvCKWBiVX0PHNkT5FeSyqJC2KpyVL53jTqoOmbZwi6fIqWD0ZuZORpZFJ4akYr1+hbJmYKdFbmfVGFv5ylfeX4VFLilXhb2yHzQWL2PsXmAVTRsw9wsqBkL/XfN88JAmd1Ip4q8FNEy7VFSOdLgLvKTIHv3CnURh8xkC0eV7pI0ehmNagoVScNTA1J34JwexmeiO2sG6QBPhgUxDCS9moWyN7GP0R3vQLd3Meew5RHIhAxJAPQdAcSgUlKE85B4gPiyl1niUkATQP1myHsZZO99EZjAOTiQG5jpIo6G8+C24MgzD7lhuoG3Nv7fWWexFcGETdpgUNiiaSwiKkLpqZhlUV6LhII0AWlNVLIViA+nmGhPRQ6v4Ka3Guka0ZR2nBfm6+ExznatLsOWv2ATgx0EAquQoLBxL8GUa2wuSEsusU9F9nFiosA5WJVWcNW7pTg17vmEQiH69thNsQ6w+HX42t4yhewkZfNuSdyH2KgPGBGgCC3TDUCuF7aLV6tND9yc1MCyURFnDvX0/Vapz2Q8CDac6zFE0QBXXZUGh6Oe30EWBbraFZ/A5ukZBnScpzl6IW8Wr9mnFg3H90viPsT2ADGn3sZ1uFiZ513p0eMqWvA6JTHsj4v2slNRu2hNEAQM5zUngfq7Ir3ypIh4rpfWxLY6gg0bMzNC2I7ul438bGzI8bdZ7ZyFZiozC6LAoJZeamttnch4y8LFqCocmlUJjot6JTOBZNGLsMu9VZ5xbOUtB6SoGpTFRtr3J9hfqQ+x2UfzfBle7pDxUpJN+0tOCqF6WxE3+oibY0ZTq5vfZHrKaUWdk7cupA0JS6KCt+MMYRLxgknPJ4xLUeGoc4LczrEoTBeLWGRhWCDjfs3WH2BT5XB3OKw6cqcLCIje8TZu57Y5XOg1BStwVsx0ar3IDDlc8GPPM1UVv6T9FsK2SI13Y4yX+JxE0lPFmPQVNlfVasq2yIhBgK0qV0Pjq/qMaefVOsxxnfycsk2vWhZsEHC0fzgC6fq8KqIBC0Ng6zwEr21QV0hVIhmulGE6sYpVZ/JS7Dj+Zq3z3b11K5aFmW5zk9lWWVnKP5z9parLeYVyv9Crs6ZixuYKVc+V6gQBzihVdXye2cagsBmNYvgTsEW6SyFAURF7TFRVjlMbEZuypG/rKGd64Tv1LpvVWdbgtqpqNABeZGeG/TMUxXAsVLp76Kg6ZkYR94j2TJjzEJ1JFzzLaRtUhevaWOGG1w1wKW8RbYIcRDCghXLO1PIznK5Ej1Ac0Z/hpHzyR9b7KA5SjgkPepkGOc4ds+IamztVP3HhhAMaa1XhynAfoepckzpDSQtXsmlk+ZK36TqpoTzTJ9O6gZJedCsluwZehD0UVuo7jcGoQc2BF0sUeiC08p4BnuUmaDKaRCUGQUbo3Rp9z2DDToGAMvZSrmqQbEGQszBRlqUbzqeFPjFASQ7V3xzktDc3Rd6dHxbLAmsFB9kQKmZkOs0oEz2xucvpjzfIzjfFfbmgvVfA4pV7Nli+j01oJ024Kg9SajU8rxmByJZm6/Gq1tZWKydlll15/qDXk5W0MAefl5eUH0hVsLZ9Y7mBsIPIrtNpYYsh5eET3NPtEr2PDRPC/Nbpa5zxXjgD51ZiBdIoQB1P2NimxIm018CGaORmZWfKnXF+Ub8XQ2UHN4XlRwaVenrxOq+dh3Y33Vd4+24CYlZdbIOoipWPxoX0SQCkl+JqaKx5MeJgWPcmILHMwzyLfUSAkcUXd0boIq61el2YkcNVhZ5eTOZLFft3ItKbqYqM8OtttRl665Gc3jB55XT0B5f9F4leapca/8W7Fuv2bjbfMHJ6/MzvZqZ4yF2l/9P6P/tPnK40WtRZAAAAAElFTkSuQmCC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683913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533400" y="1611406"/>
            <a:ext cx="8748712" cy="674594"/>
          </a:xfrm>
        </p:spPr>
        <p:txBody>
          <a:bodyPr>
            <a:normAutofit/>
          </a:bodyPr>
          <a:lstStyle/>
          <a:p>
            <a:pPr>
              <a:buFont typeface="Wingdings 2" pitchFamily="18" charset="2"/>
              <a:buNone/>
            </a:pPr>
            <a:r>
              <a:rPr lang="en-US" altLang="th-TH" sz="3600" b="1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Novell NetWare</a:t>
            </a:r>
            <a:endParaRPr lang="th-TH" altLang="th-TH" sz="3600" b="1" dirty="0" smtClean="0">
              <a:solidFill>
                <a:srgbClr val="FF0000"/>
              </a:solidFill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30724" name="Picture 3" descr="bartb_uptim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38400"/>
            <a:ext cx="3962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4" descr="novell_netware_revisor-7383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438400"/>
            <a:ext cx="4073524" cy="3352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14338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rPr>
              <a:t>ตัวอย่างระบบปฏิบัติการเครือข่าย </a:t>
            </a:r>
          </a:p>
        </p:txBody>
      </p:sp>
    </p:spTree>
    <p:extLst>
      <p:ext uri="{BB962C8B-B14F-4D97-AF65-F5344CB8AC3E}">
        <p14:creationId xmlns:p14="http://schemas.microsoft.com/office/powerpoint/2010/main" val="42128556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4338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rPr>
              <a:t>ตัวอย่างระบบปฏิบัติการเครือข่าย 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95300" y="1676400"/>
            <a:ext cx="8496300" cy="4724400"/>
          </a:xfrm>
        </p:spPr>
        <p:txBody>
          <a:bodyPr>
            <a:normAutofit/>
          </a:bodyPr>
          <a:lstStyle/>
          <a:p>
            <a:pPr algn="thaiDist">
              <a:buFont typeface="Wingdings 2" pitchFamily="18" charset="2"/>
              <a:buNone/>
            </a:pPr>
            <a:r>
              <a:rPr lang="en-US" altLang="th-TH" sz="28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Windows NT</a:t>
            </a:r>
          </a:p>
          <a:p>
            <a:pPr marL="0" indent="0" algn="thaiDist">
              <a:buNone/>
            </a:pPr>
            <a:r>
              <a:rPr lang="th-TH" altLang="th-TH" sz="28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      </a:t>
            </a:r>
            <a:r>
              <a:rPr lang="en-US" altLang="th-TH" sz="2800" dirty="0" smtClean="0">
                <a:latin typeface="TH SarabunPSK" pitchFamily="34" charset="-34"/>
                <a:cs typeface="TH SarabunPSK" pitchFamily="34" charset="-34"/>
              </a:rPr>
              <a:t>  Windows </a:t>
            </a:r>
            <a:r>
              <a:rPr lang="en-US" alt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NT </a:t>
            </a:r>
            <a:r>
              <a:rPr lang="th-TH" alt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เป็นระบบปฏิบัติการเครือข่ายที่ผลิตโดยบริษัทไมโครซอฟต์ประมาณ</a:t>
            </a:r>
            <a:r>
              <a:rPr lang="th-TH" alt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ปลายปี 1995 </a:t>
            </a:r>
            <a:r>
              <a:rPr lang="th-TH" alt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 </a:t>
            </a:r>
            <a:r>
              <a:rPr lang="en-US" alt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Windows NT Server </a:t>
            </a:r>
            <a:r>
              <a:rPr lang="th-TH" alt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เป็นระบบปฏิบัติการแม่ข่าย ส่วน </a:t>
            </a:r>
            <a:r>
              <a:rPr lang="en-US" alt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Windows-NT Workstation</a:t>
            </a:r>
            <a:r>
              <a:rPr lang="th-TH" alt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จะเป็นระบบปฏิบัติการลูก</a:t>
            </a:r>
            <a:r>
              <a:rPr lang="th-TH" alt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ข่ายในคอมพิวเตอร์ส่วนบุคคลทั่วไป ระบบโปรโตคอลหลายชนิดสนับสนุน การแสดงผลในลักษณะกราฟิกที่ติดต่อใช้งานกับผู้ใช้งานค่อนข้างง่าย มีแอปพลิเคชั่นและโปรแกรมต่าง ๆ ให้การสนับสนุนมากมาย ดังนั้นในปัจจุบันมักมีหลายองค์กรที่ได้มีการนำระบบปฏิบัติการเครือข่ายทั้ง </a:t>
            </a:r>
            <a:r>
              <a:rPr lang="en-US" alt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Novell NetWare </a:t>
            </a:r>
            <a:r>
              <a:rPr lang="th-TH" alt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alt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Windows NT </a:t>
            </a:r>
            <a:r>
              <a:rPr lang="th-TH" alt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มาใช้ร่วมกัน คือจะใช้ </a:t>
            </a:r>
            <a:r>
              <a:rPr lang="en-US" alt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Novell NetWare</a:t>
            </a:r>
            <a:r>
              <a:rPr lang="th-TH" alt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สำหรับงานบริการแฟ้มและงานพิมพ์ ส่วน </a:t>
            </a:r>
            <a:r>
              <a:rPr lang="en-US" alt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Windows </a:t>
            </a:r>
            <a:r>
              <a:rPr lang="en-US" alt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NT</a:t>
            </a:r>
            <a:r>
              <a:rPr lang="th-TH" alt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ใช้สำหรับงานด้าน</a:t>
            </a:r>
            <a:r>
              <a:rPr lang="th-TH" alt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แอปพลิเคชั่น</a:t>
            </a:r>
            <a:r>
              <a:rPr lang="th-TH" alt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endParaRPr lang="th-TH" altLang="th-TH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endParaRPr lang="th-TH" altLang="th-TH" sz="2800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AutoShape 2" descr="data:image/png;base64,iVBORw0KGgoAAAANSUhEUgAAATYAAACjCAMAAAA3vsLfAAAAmVBMVEX////BwcHh4eEDAwPs7Ox8fHyJdbDExMTk5OSDg4Pz8/Ojo6N4eHisrKzHyMeXl5fd3d34+PjPz89BQUGKioqRkZFLS0tmZma7u7vV1dUeHh5gYGCnp6dTU1OxsbGAgIA3NzcuLi5ubm5YWFhDQ0MsLCydkrMUFBQjIyMQEBCFb6+OfLKTg7O+vcClnLebjbauqLq2s7uup7xNLp34AAAZ0UlEQVR4nO2diWKjuLKGBRIDCIEQq2R2gce4Z3qW8/4PdyVwErwkdnvpeG7nbwfa2I7hS5WqtALA/z+FHwt/9vk9p9AWfij+2Sf4nEKrD6mtvrCdlHMJtrqQMq/3Pximiyfmr+bLF1lbkPR9Grx+humNWb79EizFTz7tz9ZF1gaA7wFMmwjYtDR816iTEHFc09QEoetG4ZgC362BKNNfxOwuxOZ5ILGMIZSVTap6TJIk6M1NKSnLPK9FnV9Xfhz4sPxFsF0YEjwPt9zMvVwAy0aV48igCCscESaQsWZ52BuASwX3F9GF1lZ6eEWaxC4EIAHqTZPYhZnjoMFJT0amEEYgrGj58Zf9/9HFToozAbxAW9srtgIHiZGxUGEzVaAtSfnLWNvFTgq8jFRChczGRoUTKmyhsjY3zKxii2UStLIVvw62C63NNAHjaQgiDARiEcYC21gwJEBERYBDCoJUuan5uRfz83Qhti/t66tydZXOWNvmC9tJoc2H2LZf2E6KiVnluM8rCefjv0jWf62CA2f9ZRLX22R/YbtGX9iu0he2q/SF7Sp9YbtKX9iu0he2q/SF7Sp9YbtKX9iu0he2q/SF7Sp9YbtKX9iu0he2q/SF7Sp9YbtKX9iu0lej+DVC/KAHizKHffZJPb0SuF3DUT/W6rHZbjXE/LPP6tkl1oO015SPXhQYdiSHKu+sFv4yIzquVJpZxFnX4drADnIwyQq3dWX8y4wfuk6o4oSErS9GjkzTRApb01oWIZ99Ys+tsBOSmGtfrBfYXCv5Ktw+VLQ2pWV2+9bWfGE7o2h0lLW1h9isLyf9UGZsW8QcD5xUZun5j/7KYqr0t5y2NlUkRQhh0qtImlRjcP6jv7SCdZwbK523Bdy2ozzL8k7C7muQ1hl5cFzBzQZuVpvNarWF6t8Iv3z0vFDV8Fpp2tS8eN4oipQT4IgB5jjo+FUnmqvSO0/BD65Y494HGGMWOkzv0qfFhkkEUNE2zF+PY3L4arRupzN3KlvvWBq9vWbWh+++XagvVThgQZU7ao+fNmdjPRTAS0HOaQLwwAF2lGEhbXd6MwSg0MB4J/URhwTTG5jeUJVQaQPF6H6FNqoUNuwXuJbmM2MTaR4xywa1R1XZmxtmXhUoqjIKjL7ijAMg9ShtQitlelUeC5FnOSplZbGiC+ust3Fe3c/slLUx5FmOqtd7z4yNMRKwPAKc0lYWFfApcnlBhYULIyyEYtUqW2KVY9ks53wMPQ/L0s1NEnhNkCGjQlv/RJl4pTS2JEVpAvwaPzE2gK1owpbSwqhjDrjVcbrKQzHmsjWAmRnqTUHMCTELxmTEarIuXRuUHk/rkeSjWTj3OxtUeY3PpEf8VDw3NkVC2sAvUw+A0vJy9YO4tQkyvy4dlE0TKWQvSWX3yjTDpqhzzw2A73Fat7z2UH9PbEXLHekzlLnomZ1UYwOei3qbkjDKKbFx4VuG04ZF5BCzyfVUChQjBgpfGqIVg43j0nWxtGs3ypCQd8WG+xgnnCFs8KeOpAC7EXD6ljAfdivJ6rYqaLBuLVC3bYKqTQsDYOiz99OoHeLQH4ucul1MsIBG2nUeyu+NzUE7PTG2WTqFmDNZxvY2x9JHSbT77zvvuVqoGDA18X8F24+JJdH5N/24VLUA9WufhM5OyM1VZeERX/U5umOC+yaVMlaV7hzNXrXa9lXxq62J8oOK1j7nu0r8i9SBlf3ZJ/bcioZTaTOLv7B9qGfGZnizSsN+hG4JFVFX2+qsjIXUc2N8AmwEPljF9RlJWA3xsIZqox7xtFt1WZw9JGr/mLo2oakWTd0HKGk3rldeG/owwyDtmdphvWEs1A1ZT5CAsLEKdrKDByjqtcVVNwx2SfvFExR/v/mS76FwU+yVHXeWbcQaW3dDptXsYzNuvuR7yN7K4JHY/G6rktTy+vKN5e7i2bNg86F7gO2S8HgxtqAc28C8pWbvxMuW4mfBRiHdx2Zz/7wu5hakMLutbh9slxHgWbA1sNzHFlBJzkimF/t1kNw6ZJRmy2dPgo3JDd83HZta50S8i63NJlDedIIo9vefPgU21K+NAwbpeWyXO6mR3zj0wB/DvfN9Dmxm1oqDC3XPY6s/xMb5m7EZFXyv74+hgPPosMFJd70v8lkM98fpPgk20VXRvlfxC7Dxj7BRz/PfflsG+cmmOGznbVb01bqny5yOJW0ct9Xru/p8/8NPgi04TNvsujmLzTr06z1b8/Z+Wwur4lSzYjCu8qZJGtnBahFqsWyCIO12R1DeHjSBPAk2Dg+iou2fx9Z8hK1exgvbm5YROxFMjU1WtcMwtFXXLg4zWarX2hmbsR4OK2VPgs2H5UEgLclZbMlHPlovf2FAp0aQLDqqqtJ1LrWI7NtFZdjONLbOdMKIrkZ6lPI9CbYUHuYf3rmsjZD0A2z2Hjab157Ctu6zQ7Wwr5SyqophO+2zKlNbPRXN2Mbd2EovPD7fHTZRer4JRKRimvoRlGqrDL3S96aXo/nAO8I3j7Rg5BCbsd9yvy+/1PI+CqS2t5edhIApbAk+vLeG469irbaN15Bj5KD54RSeHswUiNA52Ty0w0ZjkmXMGzDgBAg9ClrV3wJSdTnVULtGVu9X6NKbDRZX68MK5o1VUpvu/R0cYCpsnh7nvSfkj02SqEeSSGi89IKiHbb23RPeYUv1uKfIU9kJJ0xyFYCnNIfPOWIxH4hoCFBII2CKMlDGqEO2fpqlwFQ7FPnvfs0ZobG6c7ORTfdasRGIFDZ+AttKeWo1ZNkQT9jwAttLSHgfG02FkSNqtYxbODNfOr55MtuCo/u57SEZHX+dxiJdpytHFEluh3ES84yIdZIZ0ca6FpsD8zs3G9l0z4mZitUQRs4hNuWkuyU7Ra2x4Ugw/APYYLuKWVqn1LZw9VpWKWwMMTQfqGqQunUCpJG6wPK9BJUuocCOLCNNAC9seXUbg4B3bm2zjcSSbymIzYAOCUfGprBtTDT3s3OFjdWVbLjz6qTnsKUlxsT3atAmLuqVtTnhDpuxykSG9MDPLASB9ErQGC4Frmd1w5Dm+tPEsDhAWZ38ODaGQt6sYHzYbHQztjpdVllVkeJC2B0Zm8YWzkcdvjUwVfV9PnoXY9ML+bvUL4G/aVju6yc7bMx0QKEP+KqE84h6CzFSha1UxSESlioMDWIkFESV8aPYmKjTXuWhVQ5hUd+Vm+0n7qLKqrIDqdK2k9b2ig3a2j6UCeDLra2gzRBSD6CBAGOgSTYFznoeoG1k6gDys7qNSg8Q202VkwZVKb2gqqvIdYPBr/zA+hFsqHarDsJtUQoTqbpPlwR3BGf7VmO9xVIVu3oI5WknnbFpJ2U0AXkNLi/boiRJBYj0iFhb/Uh3TvHC3ayiQDbKcX0VYtVbjDCIgC30PTpUvlLUILSQkZfMvHwKEitbRazNyxBPJTBGXgc7ej9wdumquterTGUOELqnnHQbzss1h7VyUpx4TiH0GeUXWdtPVrAaicedmdkkJtwVLMp7gbOpS9y3QOqAsD2Vtmls7U7jFEklj4rwYif9yTK2VY0AWgqjQMKVOus7YUvIosqq0rY1hOVJJ/V3VY90whYSlYklqbsunxHbJrNcjjHaFx/gKrHvYnCpyo2WaZuxgisDOYdCy5BgMPXXE7mDMTbgc2KrGovQwNkHx5AXwy61g9urDK677GkITaoq8rWIIvWYNP9XCE/P2Zu0hbWpaqkmb2lKyVSVb1UGd3rEwqdhcy2LWJ44sDcWJiMsvFu52Vylba9NILbfrlWesx3bcXqsp0c3dvoBd412trdZr9ft2LXz8jLa2lZVUeXUP1Eb/zQnnVohSVOb+waHUZTDjTRu81TbpwtsQTq3tgXHdxc1y/VufJiXtJHy1XD6Z4ZTJF2Xfk2LsXOPmng+0Unn/gC3RgfgmFGpqHeTvdllYjWv2W5gTdjSUyWVsemGLFYV+Wy1Whxmcsrb5id2fNR/89nYLKKKuENwKL2xjmp77hIbgb1PT8+/Mosu5crAItot11nAy0ZxwOght0/HNhdxC27qEkR9a9XeU2nFG8Qc0ndPBZXZmBVF23rLwh/LLE3z8dU+a7ifyz8BNg3On4s4J4y0iQQ+lDc5KV+2tulO0o9WW8Mhp160HzFZSaSUi7m/SbvXvP052Ox9bJYlLW7OyPRFG+WN1nbQ2xfDm5eewNne/OlPwIai0toeYFOhYXfBnH+frO2O2Pxue/uSYXz1mSOOcC0zvVxhtizbpt47rpHN4w9udtJ6iS3wNpvbh9k67bLJ/ydiw45tqaxzNUheW9IlMy6Xeo3+bzIhs1+x3WJttr/fSbpt73D6yXKk1k/CxsygzEe4zSwvcJgSEobnuqlvCAdFtWKYfH+70pux7fX22S7sz5/hWfFukcH8FGxRKYct3BZpECI8V+Cxjpoi3OVpYe1au/FB0/XemIDY5R62W8e2zULjYgjJo7Exh0vdiBs3tvPW4uGYInScZYbrvHR7TgWctrYfmeJy2Kta8sWT4NaxbbsrWRZuj8WGvUEVZr3lC/baIuk44T6yl+PRhGwyOh9W89yOhbyl6Nu2PB7SWyd0+eYMXt2Bu9RyKUo8PHLiUA1byw/M11ZcJ9QtW8fIzFAEdvRdI+O6Q74+nvvTurrr3JXTjlh628hk6k6fthaZXifT68PBh2+e5eMEUViRSAS6zSkQkd16QkSBeMwKQT7MOXpjJkzzGBkyxZznClu7qC3CSIWEniYLpVKZ3yRr2jap3rqN3qbzocSdnsyH2i5NSDEpbxW2m/OPZLNWadNabcdxs96MGwi7zThmd5yMv5DCpipOum3eVJ55Etlb0R/NHhrYOpIelEb2dsaWzIzIDC95w5aSiWQyYxsX1XKpsN1sFNLVY1JV8Jp385YZj8OmcgvXF8Zhu9oUFqK9nDZ6SdtOYPNhQd+saYfNSt5IptaMbSYJF32POYTDzdiIe+poFD8Gm6ewTTWn8rB5SHniK69gbsydO1/sIDiBjULp6bjgulOosPRMQKpI6QmBzXRo3qaJR6nnwkVPd3HTnMidyNGKXlricdjmVlxK1E/0amZvjd46e/j3nz//mrDpbIF7Vl778OA0KdxuRrhZwZV6bLar7XbcvjyD40Y9G6fduNYaF+O6cQYPf9kVIuvqhOIHYaMwT6YqlDc1SHrhIbLv//7z+5+/ffv2+4St9tIiGwbCj6wNubp0z4t82rw93v47v17MYyStxeUoa7s9/wioR7dWqoLTFKGsroWVSm3qx0wppTtrs+hLQ+4rMuWZ//7vr7//+G2SwmZHbhZnkpb+CSfVS3Fcol1P6NIpgzy5i02wtXg5CRbR4JErU+7Kth02XV+3X8qvf//6c4fsFZuUnhGGcyS93a9edaflF/E6eC2cbR/d8wwPpUpy69VJlbmlemq+8sy/fv/j229LTU4aBO9G0ifQDptOo3DgPRSbB2WzZ20K2lSY/Xag318j6RNjizS2xsDYtGzxWGx5c+Ck9u9HzE5h633vzrp1OPtkbVjIAoU5N63soU66K9tmJ7VSje0EtWNsXRZX6l+2vxuG/V12tKt2u8NPZvDWJosZm8+NPhdhIU4nwPfRiZBwITZXVbyQ46jN8c75aOcc7Uy9c1p+47XMTupGoAyjPFLVrbsQOqlbsB2NDrpNd8JGKQA1CfFDsb3mbT/spO7xWLSbdA9sUySVpdc4GD3Y2shxSLgIW3NfbHexNo0NY0k1vUdb25VOemdsd7A2VUtgr81G6J3K/X10fSR9Nic1A2OVE/kq0lb1w9rFPVhca23Ho7pvonYjNjbC6U5q7RDH8bDaZpvNsHlYTi7aXUxI/+NOasOuiJu8mya7YVphKxdt0j1qJbIIrqfq1X8dG6myPrb68RUbKUQb9A+rAhpwRa7D9lR5W2/1VUyKdoctQ1YvOrssHrSEG2M+3LxhuzAk2OUPdi+fV7C+BRtqPYXNKhbWlketbbQPaN1leLKYBMZnrW3XuqvbjXQPs+3DVdt2b4+uWz47OnDJyzcNcQtbXilr69cv2JBVKGvjJ5f6vEUMO7tpEg6BA/kokn779tvf/0zYXnrllZNaprkYz/3yOPHs0pfDWxorndavtLV1e05qeHd1Um1mi8IYSdjRd530j7//+pfrqVZTr7w9G1z5ZO1trE902dav9pw0qO51lmwfmYbmhLyFxD22tm/f/vjzr//9a9i6GDO4PZVtk8E9XzOliqRFbOXz/UmZwtYUIqbjvRIQfJClOmFpVSOE5NBJv/325+///Pt9QmYb+n4vfOej3L4MW60XhHhZpx7j6KE3bIrgGI99u3JLz/N82frFQLv2+lnuh2L7+RaqIFzlnuDkzUm/ac/8n0I2eaRt+DRtLJJMyIyLsXlrOZbInQsXnjrJY5dzzVdrPQZnOwtu1WWN6xPrqlwttvBSFMCuRNpzjYbsrO2vv3//53uwmzgaCd8i03BUd1o4zH7Bdq6ijGMMBAnjAAhfgLRACGDbwMwR/N7R7UUHd0i/ezGCXy0ORTBO6lC3tEQJmTv8+PcJ2XcjEKGJGOL6BSIbO4hU2BXa3iJ+/qTy0lGgNtTo6RC5XS1Zk/eJU0hyxUoHF13VAbbFHxbpWVoY6e9Fr1/uqPit/4I/sKrxSxHnBJtY+58e/hGmRDvpVO4rM3sZgISBU6u3ePbueahXVcjP9wuhPpbIqVAkgPR9EkondlhsFGH4wfo4t+gDbHTVxiuaCD1X68Vxw77tRgJqlJxebw+fvN/17KlIwDXRBdc0AdIn6TQaPBBvw9ycUJXloUCLKbl6Yll/bl1hhgCjmSiwQ4bW961QcgmA9Ahy7nmbpoU+wMZAQhnLDWVqWJdI2uKiSq+ojSohqbY3fVC/wvQEVb0Rp1dmnYs4zaCyXIuUigwyEiOK3sa5maGeCRseDODCyF3Bs7ceF3rwVVbnWCY4KTU2kQFQ+RKZ97zf0EIfYAMgKQEr+owy10nzTBcTCpvCKWBiVX0PHNkT5FeSyqJC2KpyVL53jTqoOmbZwi6fIqWD0ZuZORpZFJ4akYr1+hbJmYKdFbmfVGFv5ylfeX4VFLilXhb2yHzQWL2PsXmAVTRsw9wsqBkL/XfN88JAmd1Ip4q8FNEy7VFSOdLgLvKTIHv3CnURh8xkC0eV7pI0ehmNagoVScNTA1J34JwexmeiO2sG6QBPhgUxDCS9moWyN7GP0R3vQLd3Meew5RHIhAxJAPQdAcSgUlKE85B4gPiyl1niUkATQP1myHsZZO99EZjAOTiQG5jpIo6G8+C24MgzD7lhuoG3Nv7fWWexFcGETdpgUNiiaSwiKkLpqZhlUV6LhII0AWlNVLIViA+nmGhPRQ6v4Ka3Guka0ZR2nBfm6+ExznatLsOWv2ATgx0EAquQoLBxL8GUa2wuSEsusU9F9nFiosA5WJVWcNW7pTg17vmEQiH69thNsQ6w+HX42t4yhewkZfNuSdyH2KgPGBGgCC3TDUCuF7aLV6tND9yc1MCyURFnDvX0/Vapz2Q8CDac6zFE0QBXXZUGh6Oe30EWBbraFZ/A5ukZBnScpzl6IW8Wr9mnFg3H90viPsT2ADGn3sZ1uFiZ513p0eMqWvA6JTHsj4v2slNRu2hNEAQM5zUngfq7Ir3ypIh4rpfWxLY6gg0bMzNC2I7ul438bGzI8bdZ7ZyFZiozC6LAoJZeamttnch4y8LFqCocmlUJjot6JTOBZNGLsMu9VZ5xbOUtB6SoGpTFRtr3J9hfqQ+x2UfzfBle7pDxUpJN+0tOCqF6WxE3+oibY0ZTq5vfZHrKaUWdk7cupA0JS6KCt+MMYRLxgknPJ4xLUeGoc4LczrEoTBeLWGRhWCDjfs3WH2BT5XB3OKw6cqcLCIje8TZu57Y5XOg1BStwVsx0ar3IDDlc8GPPM1UVv6T9FsK2SI13Y4yX+JxE0lPFmPQVNlfVasq2yIhBgK0qV0Pjq/qMaefVOsxxnfycsk2vWhZsEHC0fzgC6fq8KqIBC0Ng6zwEr21QV0hVIhmulGE6sYpVZ/JS7Dj+Zq3z3b11K5aFmW5zk9lWWVnKP5z9parLeYVyv9Crs6ZixuYKVc+V6gQBzihVdXye2cagsBmNYvgTsEW6SyFAURF7TFRVjlMbEZuypG/rKGd64Tv1LpvVWdbgtqpqNABeZGeG/TMUxXAsVLp76Kg6ZkYR94j2TJjzEJ1JFzzLaRtUhevaWOGG1w1wKW8RbYIcRDCghXLO1PIznK5Ej1Ac0Z/hpHzyR9b7KA5SjgkPepkGOc4ds+IamztVP3HhhAMaa1XhynAfoepckzpDSQtXsmlk+ZK36TqpoTzTJ9O6gZJedCsluwZehD0UVuo7jcGoQc2BF0sUeiC08p4BnuUmaDKaRCUGQUbo3Rp9z2DDToGAMvZSrmqQbEGQszBRlqUbzqeFPjFASQ7V3xzktDc3Rd6dHxbLAmsFB9kQKmZkOs0oEz2xucvpjzfIzjfFfbmgvVfA4pV7Nli+j01oJ024Kg9SajU8rxmByJZm6/Gq1tZWKydlll15/qDXk5W0MAefl5eUH0hVsLZ9Y7mBsIPIrtNpYYsh5eET3NPtEr2PDRPC/Nbpa5zxXjgD51ZiBdIoQB1P2NimxIm018CGaORmZWfKnXF+Ub8XQ2UHN4XlRwaVenrxOq+dh3Y33Vd4+24CYlZdbIOoipWPxoX0SQCkl+JqaKx5MeJgWPcmILHMwzyLfUSAkcUXd0boIq61el2YkcNVhZ5eTOZLFft3ItKbqYqM8OtttRl665Gc3jB55XT0B5f9F4leapca/8W7Fuv2bjbfMHJ6/MzvZqZ4yF2l/9P6P/tPnK40WtRZAAAAAElFTkSuQmCC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4" name="AutoShape 4" descr="data:image/png;base64,iVBORw0KGgoAAAANSUhEUgAAATYAAACjCAMAAAA3vsLfAAAAmVBMVEX////BwcHh4eEDAwPs7Ox8fHyJdbDExMTk5OSDg4Pz8/Ojo6N4eHisrKzHyMeXl5fd3d34+PjPz89BQUGKioqRkZFLS0tmZma7u7vV1dUeHh5gYGCnp6dTU1OxsbGAgIA3NzcuLi5ubm5YWFhDQ0MsLCydkrMUFBQjIyMQEBCFb6+OfLKTg7O+vcClnLebjbauqLq2s7uup7xNLp34AAAZ0UlEQVR4nO2diWKjuLKGBRIDCIEQq2R2gce4Z3qW8/4PdyVwErwkdnvpeG7nbwfa2I7hS5WqtALA/z+FHwt/9vk9p9AWfij+2Sf4nEKrD6mtvrCdlHMJtrqQMq/3Pximiyfmr+bLF1lbkPR9Grx+humNWb79EizFTz7tz9ZF1gaA7wFMmwjYtDR816iTEHFc09QEoetG4ZgC362BKNNfxOwuxOZ5ILGMIZSVTap6TJIk6M1NKSnLPK9FnV9Xfhz4sPxFsF0YEjwPt9zMvVwAy0aV48igCCscESaQsWZ52BuASwX3F9GF1lZ6eEWaxC4EIAHqTZPYhZnjoMFJT0amEEYgrGj58Zf9/9HFToozAbxAW9srtgIHiZGxUGEzVaAtSfnLWNvFTgq8jFRChczGRoUTKmyhsjY3zKxii2UStLIVvw62C63NNAHjaQgiDARiEcYC21gwJEBERYBDCoJUuan5uRfz83Qhti/t66tydZXOWNvmC9tJoc2H2LZf2E6KiVnluM8rCefjv0jWf62CA2f9ZRLX22R/YbtGX9iu0he2q/SF7Sp9YbtKX9iu0he2q/SF7Sp9YbtKX9iu0he2q/SF7Sp9YbtKX9iu0he2q/SF7Sp9YbtKX9iu0lej+DVC/KAHizKHffZJPb0SuF3DUT/W6rHZbjXE/LPP6tkl1oO015SPXhQYdiSHKu+sFv4yIzquVJpZxFnX4drADnIwyQq3dWX8y4wfuk6o4oSErS9GjkzTRApb01oWIZ99Ys+tsBOSmGtfrBfYXCv5Ktw+VLQ2pWV2+9bWfGE7o2h0lLW1h9isLyf9UGZsW8QcD5xUZun5j/7KYqr0t5y2NlUkRQhh0qtImlRjcP6jv7SCdZwbK523Bdy2ozzL8k7C7muQ1hl5cFzBzQZuVpvNarWF6t8Iv3z0vFDV8Fpp2tS8eN4oipQT4IgB5jjo+FUnmqvSO0/BD65Y494HGGMWOkzv0qfFhkkEUNE2zF+PY3L4arRupzN3KlvvWBq9vWbWh+++XagvVThgQZU7ao+fNmdjPRTAS0HOaQLwwAF2lGEhbXd6MwSg0MB4J/URhwTTG5jeUJVQaQPF6H6FNqoUNuwXuJbmM2MTaR4xywa1R1XZmxtmXhUoqjIKjL7ijAMg9ShtQitlelUeC5FnOSplZbGiC+ust3Fe3c/slLUx5FmOqtd7z4yNMRKwPAKc0lYWFfApcnlBhYULIyyEYtUqW2KVY9ks53wMPQ/L0s1NEnhNkCGjQlv/RJl4pTS2JEVpAvwaPzE2gK1owpbSwqhjDrjVcbrKQzHmsjWAmRnqTUHMCTELxmTEarIuXRuUHk/rkeSjWTj3OxtUeY3PpEf8VDw3NkVC2sAvUw+A0vJy9YO4tQkyvy4dlE0TKWQvSWX3yjTDpqhzzw2A73Fat7z2UH9PbEXLHekzlLnomZ1UYwOei3qbkjDKKbFx4VuG04ZF5BCzyfVUChQjBgpfGqIVg43j0nWxtGs3ypCQd8WG+xgnnCFs8KeOpAC7EXD6ljAfdivJ6rYqaLBuLVC3bYKqTQsDYOiz99OoHeLQH4ucul1MsIBG2nUeyu+NzUE7PTG2WTqFmDNZxvY2x9JHSbT77zvvuVqoGDA18X8F24+JJdH5N/24VLUA9WufhM5OyM1VZeERX/U5umOC+yaVMlaV7hzNXrXa9lXxq62J8oOK1j7nu0r8i9SBlf3ZJ/bcioZTaTOLv7B9qGfGZnizSsN+hG4JFVFX2+qsjIXUc2N8AmwEPljF9RlJWA3xsIZqox7xtFt1WZw9JGr/mLo2oakWTd0HKGk3rldeG/owwyDtmdphvWEs1A1ZT5CAsLEKdrKDByjqtcVVNwx2SfvFExR/v/mS76FwU+yVHXeWbcQaW3dDptXsYzNuvuR7yN7K4JHY/G6rktTy+vKN5e7i2bNg86F7gO2S8HgxtqAc28C8pWbvxMuW4mfBRiHdx2Zz/7wu5hakMLutbh9slxHgWbA1sNzHFlBJzkimF/t1kNw6ZJRmy2dPgo3JDd83HZta50S8i63NJlDedIIo9vefPgU21K+NAwbpeWyXO6mR3zj0wB/DvfN9Dmxm1oqDC3XPY6s/xMb5m7EZFXyv74+hgPPosMFJd70v8lkM98fpPgk20VXRvlfxC7Dxj7BRz/PfflsG+cmmOGznbVb01bqny5yOJW0ct9Xru/p8/8NPgi04TNvsujmLzTr06z1b8/Z+Wwur4lSzYjCu8qZJGtnBahFqsWyCIO12R1DeHjSBPAk2Dg+iou2fx9Z8hK1exgvbm5YROxFMjU1WtcMwtFXXLg4zWarX2hmbsR4OK2VPgs2H5UEgLclZbMlHPlovf2FAp0aQLDqqqtJ1LrWI7NtFZdjONLbOdMKIrkZ6lPI9CbYUHuYf3rmsjZD0A2z2Hjab157Ctu6zQ7Wwr5SyqophO+2zKlNbPRXN2Mbd2EovPD7fHTZRer4JRKRimvoRlGqrDL3S96aXo/nAO8I3j7Rg5BCbsd9yvy+/1PI+CqS2t5edhIApbAk+vLeG469irbaN15Bj5KD54RSeHswUiNA52Ty0w0ZjkmXMGzDgBAg9ClrV3wJSdTnVULtGVu9X6NKbDRZX68MK5o1VUpvu/R0cYCpsnh7nvSfkj02SqEeSSGi89IKiHbb23RPeYUv1uKfIU9kJJ0xyFYCnNIfPOWIxH4hoCFBII2CKMlDGqEO2fpqlwFQ7FPnvfs0ZobG6c7ORTfdasRGIFDZ+AttKeWo1ZNkQT9jwAttLSHgfG02FkSNqtYxbODNfOr55MtuCo/u57SEZHX+dxiJdpytHFEluh3ES84yIdZIZ0ca6FpsD8zs3G9l0z4mZitUQRs4hNuWkuyU7Ra2x4Ugw/APYYLuKWVqn1LZw9VpWKWwMMTQfqGqQunUCpJG6wPK9BJUuocCOLCNNAC9seXUbg4B3bm2zjcSSbymIzYAOCUfGprBtTDT3s3OFjdWVbLjz6qTnsKUlxsT3atAmLuqVtTnhDpuxykSG9MDPLASB9ErQGC4Frmd1w5Dm+tPEsDhAWZ38ODaGQt6sYHzYbHQztjpdVllVkeJC2B0Zm8YWzkcdvjUwVfV9PnoXY9ML+bvUL4G/aVju6yc7bMx0QKEP+KqE84h6CzFSha1UxSESlioMDWIkFESV8aPYmKjTXuWhVQ5hUd+Vm+0n7qLKqrIDqdK2k9b2ig3a2j6UCeDLra2gzRBSD6CBAGOgSTYFznoeoG1k6gDys7qNSg8Q202VkwZVKb2gqqvIdYPBr/zA+hFsqHarDsJtUQoTqbpPlwR3BGf7VmO9xVIVu3oI5WknnbFpJ2U0AXkNLi/boiRJBYj0iFhb/Uh3TvHC3ayiQDbKcX0VYtVbjDCIgC30PTpUvlLUILSQkZfMvHwKEitbRazNyxBPJTBGXgc7ej9wdumquterTGUOELqnnHQbzss1h7VyUpx4TiH0GeUXWdtPVrAaicedmdkkJtwVLMp7gbOpS9y3QOqAsD2Vtmls7U7jFEklj4rwYif9yTK2VY0AWgqjQMKVOus7YUvIosqq0rY1hOVJJ/V3VY90whYSlYklqbsunxHbJrNcjjHaFx/gKrHvYnCpyo2WaZuxgisDOYdCy5BgMPXXE7mDMTbgc2KrGovQwNkHx5AXwy61g9urDK677GkITaoq8rWIIvWYNP9XCE/P2Zu0hbWpaqkmb2lKyVSVb1UGd3rEwqdhcy2LWJ44sDcWJiMsvFu52Vylba9NILbfrlWesx3bcXqsp0c3dvoBd412trdZr9ft2LXz8jLa2lZVUeXUP1Eb/zQnnVohSVOb+waHUZTDjTRu81TbpwtsQTq3tgXHdxc1y/VufJiXtJHy1XD6Z4ZTJF2Xfk2LsXOPmng+0Unn/gC3RgfgmFGpqHeTvdllYjWv2W5gTdjSUyWVsemGLFYV+Wy1Whxmcsrb5id2fNR/89nYLKKKuENwKL2xjmp77hIbgb1PT8+/Mosu5crAItot11nAy0ZxwOght0/HNhdxC27qEkR9a9XeU2nFG8Qc0ndPBZXZmBVF23rLwh/LLE3z8dU+a7ifyz8BNg3On4s4J4y0iQQ+lDc5KV+2tulO0o9WW8Mhp160HzFZSaSUi7m/SbvXvP052Ox9bJYlLW7OyPRFG+WN1nbQ2xfDm5eewNne/OlPwIai0toeYFOhYXfBnH+frO2O2Pxue/uSYXz1mSOOcC0zvVxhtizbpt47rpHN4w9udtJ6iS3wNpvbh9k67bLJ/ydiw45tqaxzNUheW9IlMy6Xeo3+bzIhs1+x3WJttr/fSbpt73D6yXKk1k/CxsygzEe4zSwvcJgSEobnuqlvCAdFtWKYfH+70pux7fX22S7sz5/hWfFukcH8FGxRKYct3BZpECI8V+Cxjpoi3OVpYe1au/FB0/XemIDY5R62W8e2zULjYgjJo7Exh0vdiBs3tvPW4uGYInScZYbrvHR7TgWctrYfmeJy2Kta8sWT4NaxbbsrWRZuj8WGvUEVZr3lC/baIuk44T6yl+PRhGwyOh9W89yOhbyl6Nu2PB7SWyd0+eYMXt2Bu9RyKUo8PHLiUA1byw/M11ZcJ9QtW8fIzFAEdvRdI+O6Q74+nvvTurrr3JXTjlh628hk6k6fthaZXifT68PBh2+e5eMEUViRSAS6zSkQkd16QkSBeMwKQT7MOXpjJkzzGBkyxZznClu7qC3CSIWEniYLpVKZ3yRr2jap3rqN3qbzocSdnsyH2i5NSDEpbxW2m/OPZLNWadNabcdxs96MGwi7zThmd5yMv5DCpipOum3eVJ55Etlb0R/NHhrYOpIelEb2dsaWzIzIDC95w5aSiWQyYxsX1XKpsN1sFNLVY1JV8Jp385YZj8OmcgvXF8Zhu9oUFqK9nDZ6SdtOYPNhQd+saYfNSt5IptaMbSYJF32POYTDzdiIe+poFD8Gm6ewTTWn8rB5SHniK69gbsydO1/sIDiBjULp6bjgulOosPRMQKpI6QmBzXRo3qaJR6nnwkVPd3HTnMidyNGKXlricdjmVlxK1E/0amZvjd46e/j3nz//mrDpbIF7Vl778OA0KdxuRrhZwZV6bLar7XbcvjyD40Y9G6fduNYaF+O6cQYPf9kVIuvqhOIHYaMwT6YqlDc1SHrhIbLv//7z+5+/ffv2+4St9tIiGwbCj6wNubp0z4t82rw93v47v17MYyStxeUoa7s9/wioR7dWqoLTFKGsroWVSm3qx0wppTtrs+hLQ+4rMuWZ//7vr7//+G2SwmZHbhZnkpb+CSfVS3Fcol1P6NIpgzy5i02wtXg5CRbR4JErU+7Kth02XV+3X8qvf//6c4fsFZuUnhGGcyS93a9edaflF/E6eC2cbR/d8wwPpUpy69VJlbmlemq+8sy/fv/j229LTU4aBO9G0ifQDptOo3DgPRSbB2WzZ20K2lSY/Xag318j6RNjizS2xsDYtGzxWGx5c+Ck9u9HzE5h633vzrp1OPtkbVjIAoU5N63soU66K9tmJ7VSje0EtWNsXRZX6l+2vxuG/V12tKt2u8NPZvDWJosZm8+NPhdhIU4nwPfRiZBwITZXVbyQ46jN8c75aOcc7Uy9c1p+47XMTupGoAyjPFLVrbsQOqlbsB2NDrpNd8JGKQA1CfFDsb3mbT/spO7xWLSbdA9sUySVpdc4GD3Y2shxSLgIW3NfbHexNo0NY0k1vUdb25VOemdsd7A2VUtgr81G6J3K/X10fSR9Nic1A2OVE/kq0lb1w9rFPVhca23Ho7pvonYjNjbC6U5q7RDH8bDaZpvNsHlYTi7aXUxI/+NOasOuiJu8mya7YVphKxdt0j1qJbIIrqfq1X8dG6myPrb68RUbKUQb9A+rAhpwRa7D9lR5W2/1VUyKdoctQ1YvOrssHrSEG2M+3LxhuzAk2OUPdi+fV7C+BRtqPYXNKhbWlketbbQPaN1leLKYBMZnrW3XuqvbjXQPs+3DVdt2b4+uWz47OnDJyzcNcQtbXilr69cv2JBVKGvjJ5f6vEUMO7tpEg6BA/kokn779tvf/0zYXnrllZNaprkYz/3yOPHs0pfDWxorndavtLV1e05qeHd1Um1mi8IYSdjRd530j7//+pfrqVZTr7w9G1z5ZO1trE902dav9pw0qO51lmwfmYbmhLyFxD22tm/f/vjzr//9a9i6GDO4PZVtk8E9XzOliqRFbOXz/UmZwtYUIqbjvRIQfJClOmFpVSOE5NBJv/325+///Pt9QmYb+n4vfOej3L4MW60XhHhZpx7j6KE3bIrgGI99u3JLz/N82frFQLv2+lnuh2L7+RaqIFzlnuDkzUm/ac/8n0I2eaRt+DRtLJJMyIyLsXlrOZbInQsXnjrJY5dzzVdrPQZnOwtu1WWN6xPrqlwttvBSFMCuRNpzjYbsrO2vv3//53uwmzgaCd8i03BUd1o4zH7Bdq6ijGMMBAnjAAhfgLRACGDbwMwR/N7R7UUHd0i/ezGCXy0ORTBO6lC3tEQJmTv8+PcJ2XcjEKGJGOL6BSIbO4hU2BXa3iJ+/qTy0lGgNtTo6RC5XS1Zk/eJU0hyxUoHF13VAbbFHxbpWVoY6e9Fr1/uqPit/4I/sKrxSxHnBJtY+58e/hGmRDvpVO4rM3sZgISBU6u3ePbueahXVcjP9wuhPpbIqVAkgPR9EkondlhsFGH4wfo4t+gDbHTVxiuaCD1X68Vxw77tRgJqlJxebw+fvN/17KlIwDXRBdc0AdIn6TQaPBBvw9ycUJXloUCLKbl6Yll/bl1hhgCjmSiwQ4bW961QcgmA9Ahy7nmbpoU+wMZAQhnLDWVqWJdI2uKiSq+ojSohqbY3fVC/wvQEVb0Rp1dmnYs4zaCyXIuUigwyEiOK3sa5maGeCRseDODCyF3Bs7ceF3rwVVbnWCY4KTU2kQFQ+RKZ97zf0EIfYAMgKQEr+owy10nzTBcTCpvCKWBiVX0PHNkT5FeSyqJC2KpyVL53jTqoOmbZwi6fIqWD0ZuZORpZFJ4akYr1+hbJmYKdFbmfVGFv5ylfeX4VFLilXhb2yHzQWL2PsXmAVTRsw9wsqBkL/XfN88JAmd1Ip4q8FNEy7VFSOdLgLvKTIHv3CnURh8xkC0eV7pI0ehmNagoVScNTA1J34JwexmeiO2sG6QBPhgUxDCS9moWyN7GP0R3vQLd3Meew5RHIhAxJAPQdAcSgUlKE85B4gPiyl1niUkATQP1myHsZZO99EZjAOTiQG5jpIo6G8+C24MgzD7lhuoG3Nv7fWWexFcGETdpgUNiiaSwiKkLpqZhlUV6LhII0AWlNVLIViA+nmGhPRQ6v4Ka3Guka0ZR2nBfm6+ExznatLsOWv2ATgx0EAquQoLBxL8GUa2wuSEsusU9F9nFiosA5WJVWcNW7pTg17vmEQiH69thNsQ6w+HX42t4yhewkZfNuSdyH2KgPGBGgCC3TDUCuF7aLV6tND9yc1MCyURFnDvX0/Vapz2Q8CDac6zFE0QBXXZUGh6Oe30EWBbraFZ/A5ukZBnScpzl6IW8Wr9mnFg3H90viPsT2ADGn3sZ1uFiZ513p0eMqWvA6JTHsj4v2slNRu2hNEAQM5zUngfq7Ir3ypIh4rpfWxLY6gg0bMzNC2I7ul438bGzI8bdZ7ZyFZiozC6LAoJZeamttnch4y8LFqCocmlUJjot6JTOBZNGLsMu9VZ5xbOUtB6SoGpTFRtr3J9hfqQ+x2UfzfBle7pDxUpJN+0tOCqF6WxE3+oibY0ZTq5vfZHrKaUWdk7cupA0JS6KCt+MMYRLxgknPJ4xLUeGoc4LczrEoTBeLWGRhWCDjfs3WH2BT5XB3OKw6cqcLCIje8TZu57Y5XOg1BStwVsx0ar3IDDlc8GPPM1UVv6T9FsK2SI13Y4yX+JxE0lPFmPQVNlfVasq2yIhBgK0qV0Pjq/qMaefVOsxxnfycsk2vWhZsEHC0fzgC6fq8KqIBC0Ng6zwEr21QV0hVIhmulGE6sYpVZ/JS7Dj+Zq3z3b11K5aFmW5zk9lWWVnKP5z9parLeYVyv9Crs6ZixuYKVc+V6gQBzihVdXye2cagsBmNYvgTsEW6SyFAURF7TFRVjlMbEZuypG/rKGd64Tv1LpvVWdbgtqpqNABeZGeG/TMUxXAsVLp76Kg6ZkYR94j2TJjzEJ1JFzzLaRtUhevaWOGG1w1wKW8RbYIcRDCghXLO1PIznK5Ej1Ac0Z/hpHzyR9b7KA5SjgkPepkGOc4ds+IamztVP3HhhAMaa1XhynAfoepckzpDSQtXsmlk+ZK36TqpoTzTJ9O6gZJedCsluwZehD0UVuo7jcGoQc2BF0sUeiC08p4BnuUmaDKaRCUGQUbo3Rp9z2DDToGAMvZSrmqQbEGQszBRlqUbzqeFPjFASQ7V3xzktDc3Rd6dHxbLAmsFB9kQKmZkOs0oEz2xucvpjzfIzjfFfbmgvVfA4pV7Nli+j01oJ024Kg9SajU8rxmByJZm6/Gq1tZWKydlll15/qDXk5W0MAefl5eUH0hVsLZ9Y7mBsIPIrtNpYYsh5eET3NPtEr2PDRPC/Nbpa5zxXjgD51ZiBdIoQB1P2NimxIm018CGaORmZWfKnXF+Ub8XQ2UHN4XlRwaVenrxOq+dh3Y33Vd4+24CYlZdbIOoipWPxoX0SQCkl+JqaKx5MeJgWPcmILHMwzyLfUSAkcUXd0boIq61el2YkcNVhZ5eTOZLFft3ItKbqYqM8OtttRl665Gc3jB55XT0B5f9F4leapca/8W7Fuv2bjbfMHJ6/MzvZqZ4yF2l/9P6P/tPnK40WtRZAAAAAElFTkSuQmCC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881573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748712" cy="436403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altLang="th-TH" sz="32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Windows NT</a:t>
            </a:r>
            <a:endParaRPr lang="th-TH" altLang="th-TH" sz="2700" b="1" dirty="0" smtClean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rPr>
              <a:t>ตัวอย่างระบบปฏิบัติการเครือข่าย </a:t>
            </a:r>
          </a:p>
        </p:txBody>
      </p:sp>
      <p:pic>
        <p:nvPicPr>
          <p:cNvPr id="2050" name="Picture 2" descr="http://windowsitpro.com/content/content/2926/screen_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14600"/>
            <a:ext cx="5476875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7785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4338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rPr>
              <a:t>ตัวอย่างระบบปฏิบัติการเครือข่าย 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95300" y="1676400"/>
            <a:ext cx="8496300" cy="4724400"/>
          </a:xfrm>
        </p:spPr>
        <p:txBody>
          <a:bodyPr>
            <a:normAutofit/>
          </a:bodyPr>
          <a:lstStyle/>
          <a:p>
            <a:pPr algn="thaiDist">
              <a:buFont typeface="Wingdings 2" pitchFamily="18" charset="2"/>
              <a:buNone/>
            </a:pPr>
            <a:r>
              <a:rPr lang="en-US" altLang="th-TH" sz="28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OS/2 Warp</a:t>
            </a:r>
            <a:endParaRPr lang="en-US" altLang="th-TH" sz="2800" b="1" dirty="0">
              <a:solidFill>
                <a:srgbClr val="00B05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r>
              <a:rPr lang="th-TH" alt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เป็น</a:t>
            </a:r>
            <a:r>
              <a:rPr lang="th-TH" alt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ระบบปฏิบัติการ</a:t>
            </a:r>
            <a:r>
              <a:rPr lang="th-TH" alt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เครือข่ายพัฒนาโดยบริษัท </a:t>
            </a:r>
            <a:r>
              <a:rPr lang="en-US" alt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IBM </a:t>
            </a:r>
            <a:r>
              <a:rPr lang="th-TH" alt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เพื่อนำเสนอสำหรับการค้าขายในยุคดิจิตอล ซึ่งไม่ค่อยประสบผลสำเร็จนัก ต่อมาจึงเพิ่มในส่วน </a:t>
            </a:r>
            <a:r>
              <a:rPr lang="en-US" alt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e-Business </a:t>
            </a:r>
            <a:r>
              <a:rPr lang="th-TH" alt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คือด้านพาณิชย์อิเล็กทรอนิกส์ มีการออกแบบ</a:t>
            </a:r>
            <a:r>
              <a:rPr lang="th-TH" altLang="th-TH" sz="28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เวอร์ชั่น</a:t>
            </a:r>
            <a:r>
              <a:rPr lang="th-TH" alt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ใหม่ ๆ เช่น </a:t>
            </a:r>
            <a:r>
              <a:rPr lang="en-US" alt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OS/2 Server </a:t>
            </a:r>
            <a:r>
              <a:rPr lang="th-TH" alt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ที่ใช้สำหรับการเชื่อมต่อกับอินเตอร์เน็ต</a:t>
            </a:r>
          </a:p>
        </p:txBody>
      </p:sp>
      <p:sp>
        <p:nvSpPr>
          <p:cNvPr id="3" name="AutoShape 2" descr="data:image/png;base64,iVBORw0KGgoAAAANSUhEUgAAATYAAACjCAMAAAA3vsLfAAAAmVBMVEX////BwcHh4eEDAwPs7Ox8fHyJdbDExMTk5OSDg4Pz8/Ojo6N4eHisrKzHyMeXl5fd3d34+PjPz89BQUGKioqRkZFLS0tmZma7u7vV1dUeHh5gYGCnp6dTU1OxsbGAgIA3NzcuLi5ubm5YWFhDQ0MsLCydkrMUFBQjIyMQEBCFb6+OfLKTg7O+vcClnLebjbauqLq2s7uup7xNLp34AAAZ0UlEQVR4nO2diWKjuLKGBRIDCIEQq2R2gce4Z3qW8/4PdyVwErwkdnvpeG7nbwfa2I7hS5WqtALA/z+FHwt/9vk9p9AWfij+2Sf4nEKrD6mtvrCdlHMJtrqQMq/3Pximiyfmr+bLF1lbkPR9Grx+humNWb79EizFTz7tz9ZF1gaA7wFMmwjYtDR816iTEHFc09QEoetG4ZgC362BKNNfxOwuxOZ5ILGMIZSVTap6TJIk6M1NKSnLPK9FnV9Xfhz4sPxFsF0YEjwPt9zMvVwAy0aV48igCCscESaQsWZ52BuASwX3F9GF1lZ6eEWaxC4EIAHqTZPYhZnjoMFJT0amEEYgrGj58Zf9/9HFToozAbxAW9srtgIHiZGxUGEzVaAtSfnLWNvFTgq8jFRChczGRoUTKmyhsjY3zKxii2UStLIVvw62C63NNAHjaQgiDARiEcYC21gwJEBERYBDCoJUuan5uRfz83Qhti/t66tydZXOWNvmC9tJoc2H2LZf2E6KiVnluM8rCefjv0jWf62CA2f9ZRLX22R/YbtGX9iu0he2q/SF7Sp9YbtKX9iu0he2q/SF7Sp9YbtKX9iu0he2q/SF7Sp9YbtKX9iu0he2q/SF7Sp9YbtKX9iu0lej+DVC/KAHizKHffZJPb0SuF3DUT/W6rHZbjXE/LPP6tkl1oO015SPXhQYdiSHKu+sFv4yIzquVJpZxFnX4drADnIwyQq3dWX8y4wfuk6o4oSErS9GjkzTRApb01oWIZ99Ys+tsBOSmGtfrBfYXCv5Ktw+VLQ2pWV2+9bWfGE7o2h0lLW1h9isLyf9UGZsW8QcD5xUZun5j/7KYqr0t5y2NlUkRQhh0qtImlRjcP6jv7SCdZwbK523Bdy2ozzL8k7C7muQ1hl5cFzBzQZuVpvNarWF6t8Iv3z0vFDV8Fpp2tS8eN4oipQT4IgB5jjo+FUnmqvSO0/BD65Y494HGGMWOkzv0qfFhkkEUNE2zF+PY3L4arRupzN3KlvvWBq9vWbWh+++XagvVThgQZU7ao+fNmdjPRTAS0HOaQLwwAF2lGEhbXd6MwSg0MB4J/URhwTTG5jeUJVQaQPF6H6FNqoUNuwXuJbmM2MTaR4xywa1R1XZmxtmXhUoqjIKjL7ijAMg9ShtQitlelUeC5FnOSplZbGiC+ust3Fe3c/slLUx5FmOqtd7z4yNMRKwPAKc0lYWFfApcnlBhYULIyyEYtUqW2KVY9ks53wMPQ/L0s1NEnhNkCGjQlv/RJl4pTS2JEVpAvwaPzE2gK1owpbSwqhjDrjVcbrKQzHmsjWAmRnqTUHMCTELxmTEarIuXRuUHk/rkeSjWTj3OxtUeY3PpEf8VDw3NkVC2sAvUw+A0vJy9YO4tQkyvy4dlE0TKWQvSWX3yjTDpqhzzw2A73Fat7z2UH9PbEXLHekzlLnomZ1UYwOei3qbkjDKKbFx4VuG04ZF5BCzyfVUChQjBgpfGqIVg43j0nWxtGs3ypCQd8WG+xgnnCFs8KeOpAC7EXD6ljAfdivJ6rYqaLBuLVC3bYKqTQsDYOiz99OoHeLQH4ucul1MsIBG2nUeyu+NzUE7PTG2WTqFmDNZxvY2x9JHSbT77zvvuVqoGDA18X8F24+JJdH5N/24VLUA9WufhM5OyM1VZeERX/U5umOC+yaVMlaV7hzNXrXa9lXxq62J8oOK1j7nu0r8i9SBlf3ZJ/bcioZTaTOLv7B9qGfGZnizSsN+hG4JFVFX2+qsjIXUc2N8AmwEPljF9RlJWA3xsIZqox7xtFt1WZw9JGr/mLo2oakWTd0HKGk3rldeG/owwyDtmdphvWEs1A1ZT5CAsLEKdrKDByjqtcVVNwx2SfvFExR/v/mS76FwU+yVHXeWbcQaW3dDptXsYzNuvuR7yN7K4JHY/G6rktTy+vKN5e7i2bNg86F7gO2S8HgxtqAc28C8pWbvxMuW4mfBRiHdx2Zz/7wu5hakMLutbh9slxHgWbA1sNzHFlBJzkimF/t1kNw6ZJRmy2dPgo3JDd83HZta50S8i63NJlDedIIo9vefPgU21K+NAwbpeWyXO6mR3zj0wB/DvfN9Dmxm1oqDC3XPY6s/xMb5m7EZFXyv74+hgPPosMFJd70v8lkM98fpPgk20VXRvlfxC7Dxj7BRz/PfflsG+cmmOGznbVb01bqny5yOJW0ct9Xru/p8/8NPgi04TNvsujmLzTr06z1b8/Z+Wwur4lSzYjCu8qZJGtnBahFqsWyCIO12R1DeHjSBPAk2Dg+iou2fx9Z8hK1exgvbm5YROxFMjU1WtcMwtFXXLg4zWarX2hmbsR4OK2VPgs2H5UEgLclZbMlHPlovf2FAp0aQLDqqqtJ1LrWI7NtFZdjONLbOdMKIrkZ6lPI9CbYUHuYf3rmsjZD0A2z2Hjab157Ctu6zQ7Wwr5SyqophO+2zKlNbPRXN2Mbd2EovPD7fHTZRer4JRKRimvoRlGqrDL3S96aXo/nAO8I3j7Rg5BCbsd9yvy+/1PI+CqS2t5edhIApbAk+vLeG469irbaN15Bj5KD54RSeHswUiNA52Ty0w0ZjkmXMGzDgBAg9ClrV3wJSdTnVULtGVu9X6NKbDRZX68MK5o1VUpvu/R0cYCpsnh7nvSfkj02SqEeSSGi89IKiHbb23RPeYUv1uKfIU9kJJ0xyFYCnNIfPOWIxH4hoCFBII2CKMlDGqEO2fpqlwFQ7FPnvfs0ZobG6c7ORTfdasRGIFDZ+AttKeWo1ZNkQT9jwAttLSHgfG02FkSNqtYxbODNfOr55MtuCo/u57SEZHX+dxiJdpytHFEluh3ES84yIdZIZ0ca6FpsD8zs3G9l0z4mZitUQRs4hNuWkuyU7Ra2x4Ugw/APYYLuKWVqn1LZw9VpWKWwMMTQfqGqQunUCpJG6wPK9BJUuocCOLCNNAC9seXUbg4B3bm2zjcSSbymIzYAOCUfGprBtTDT3s3OFjdWVbLjz6qTnsKUlxsT3atAmLuqVtTnhDpuxykSG9MDPLASB9ErQGC4Frmd1w5Dm+tPEsDhAWZ38ODaGQt6sYHzYbHQztjpdVllVkeJC2B0Zm8YWzkcdvjUwVfV9PnoXY9ML+bvUL4G/aVju6yc7bMx0QKEP+KqE84h6CzFSha1UxSESlioMDWIkFESV8aPYmKjTXuWhVQ5hUd+Vm+0n7qLKqrIDqdK2k9b2ig3a2j6UCeDLra2gzRBSD6CBAGOgSTYFznoeoG1k6gDys7qNSg8Q202VkwZVKb2gqqvIdYPBr/zA+hFsqHarDsJtUQoTqbpPlwR3BGf7VmO9xVIVu3oI5WknnbFpJ2U0AXkNLi/boiRJBYj0iFhb/Uh3TvHC3ayiQDbKcX0VYtVbjDCIgC30PTpUvlLUILSQkZfMvHwKEitbRazNyxBPJTBGXgc7ej9wdumquterTGUOELqnnHQbzss1h7VyUpx4TiH0GeUXWdtPVrAaicedmdkkJtwVLMp7gbOpS9y3QOqAsD2Vtmls7U7jFEklj4rwYif9yTK2VY0AWgqjQMKVOus7YUvIosqq0rY1hOVJJ/V3VY90whYSlYklqbsunxHbJrNcjjHaFx/gKrHvYnCpyo2WaZuxgisDOYdCy5BgMPXXE7mDMTbgc2KrGovQwNkHx5AXwy61g9urDK677GkITaoq8rWIIvWYNP9XCE/P2Zu0hbWpaqkmb2lKyVSVb1UGd3rEwqdhcy2LWJ44sDcWJiMsvFu52Vylba9NILbfrlWesx3bcXqsp0c3dvoBd412trdZr9ft2LXz8jLa2lZVUeXUP1Eb/zQnnVohSVOb+waHUZTDjTRu81TbpwtsQTq3tgXHdxc1y/VufJiXtJHy1XD6Z4ZTJF2Xfk2LsXOPmng+0Unn/gC3RgfgmFGpqHeTvdllYjWv2W5gTdjSUyWVsemGLFYV+Wy1Whxmcsrb5id2fNR/89nYLKKKuENwKL2xjmp77hIbgb1PT8+/Mosu5crAItot11nAy0ZxwOght0/HNhdxC27qEkR9a9XeU2nFG8Qc0ndPBZXZmBVF23rLwh/LLE3z8dU+a7ifyz8BNg3On4s4J4y0iQQ+lDc5KV+2tulO0o9WW8Mhp160HzFZSaSUi7m/SbvXvP052Ox9bJYlLW7OyPRFG+WN1nbQ2xfDm5eewNne/OlPwIai0toeYFOhYXfBnH+frO2O2Pxue/uSYXz1mSOOcC0zvVxhtizbpt47rpHN4w9udtJ6iS3wNpvbh9k67bLJ/ydiw45tqaxzNUheW9IlMy6Xeo3+bzIhs1+x3WJttr/fSbpt73D6yXKk1k/CxsygzEe4zSwvcJgSEobnuqlvCAdFtWKYfH+70pux7fX22S7sz5/hWfFukcH8FGxRKYct3BZpECI8V+Cxjpoi3OVpYe1au/FB0/XemIDY5R62W8e2zULjYgjJo7Exh0vdiBs3tvPW4uGYInScZYbrvHR7TgWctrYfmeJy2Kta8sWT4NaxbbsrWRZuj8WGvUEVZr3lC/baIuk44T6yl+PRhGwyOh9W89yOhbyl6Nu2PB7SWyd0+eYMXt2Bu9RyKUo8PHLiUA1byw/M11ZcJ9QtW8fIzFAEdvRdI+O6Q74+nvvTurrr3JXTjlh628hk6k6fthaZXifT68PBh2+e5eMEUViRSAS6zSkQkd16QkSBeMwKQT7MOXpjJkzzGBkyxZznClu7qC3CSIWEniYLpVKZ3yRr2jap3rqN3qbzocSdnsyH2i5NSDEpbxW2m/OPZLNWadNabcdxs96MGwi7zThmd5yMv5DCpipOum3eVJ55Etlb0R/NHhrYOpIelEb2dsaWzIzIDC95w5aSiWQyYxsX1XKpsN1sFNLVY1JV8Jp385YZj8OmcgvXF8Zhu9oUFqK9nDZ6SdtOYPNhQd+saYfNSt5IptaMbSYJF32POYTDzdiIe+poFD8Gm6ewTTWn8rB5SHniK69gbsydO1/sIDiBjULp6bjgulOosPRMQKpI6QmBzXRo3qaJR6nnwkVPd3HTnMidyNGKXlricdjmVlxK1E/0amZvjd46e/j3nz//mrDpbIF7Vl778OA0KdxuRrhZwZV6bLar7XbcvjyD40Y9G6fduNYaF+O6cQYPf9kVIuvqhOIHYaMwT6YqlDc1SHrhIbLv//7z+5+/ffv2+4St9tIiGwbCj6wNubp0z4t82rw93v47v17MYyStxeUoa7s9/wioR7dWqoLTFKGsroWVSm3qx0wppTtrs+hLQ+4rMuWZ//7vr7//+G2SwmZHbhZnkpb+CSfVS3Fcol1P6NIpgzy5i02wtXg5CRbR4JErU+7Kth02XV+3X8qvf//6c4fsFZuUnhGGcyS93a9edaflF/E6eC2cbR/d8wwPpUpy69VJlbmlemq+8sy/fv/j229LTU4aBO9G0ifQDptOo3DgPRSbB2WzZ20K2lSY/Xag318j6RNjizS2xsDYtGzxWGx5c+Ck9u9HzE5h633vzrp1OPtkbVjIAoU5N63soU66K9tmJ7VSje0EtWNsXRZX6l+2vxuG/V12tKt2u8NPZvDWJosZm8+NPhdhIU4nwPfRiZBwITZXVbyQ46jN8c75aOcc7Uy9c1p+47XMTupGoAyjPFLVrbsQOqlbsB2NDrpNd8JGKQA1CfFDsb3mbT/spO7xWLSbdA9sUySVpdc4GD3Y2shxSLgIW3NfbHexNo0NY0k1vUdb25VOemdsd7A2VUtgr81G6J3K/X10fSR9Nic1A2OVE/kq0lb1w9rFPVhca23Ho7pvonYjNjbC6U5q7RDH8bDaZpvNsHlYTi7aXUxI/+NOasOuiJu8mya7YVphKxdt0j1qJbIIrqfq1X8dG6myPrb68RUbKUQb9A+rAhpwRa7D9lR5W2/1VUyKdoctQ1YvOrssHrSEG2M+3LxhuzAk2OUPdi+fV7C+BRtqPYXNKhbWlketbbQPaN1leLKYBMZnrW3XuqvbjXQPs+3DVdt2b4+uWz47OnDJyzcNcQtbXilr69cv2JBVKGvjJ5f6vEUMO7tpEg6BA/kokn779tvf/0zYXnrllZNaprkYz/3yOPHs0pfDWxorndavtLV1e05qeHd1Um1mi8IYSdjRd530j7//+pfrqVZTr7w9G1z5ZO1trE902dav9pw0qO51lmwfmYbmhLyFxD22tm/f/vjzr//9a9i6GDO4PZVtk8E9XzOliqRFbOXz/UmZwtYUIqbjvRIQfJClOmFpVSOE5NBJv/325+///Pt9QmYb+n4vfOej3L4MW60XhHhZpx7j6KE3bIrgGI99u3JLz/N82frFQLv2+lnuh2L7+RaqIFzlnuDkzUm/ac/8n0I2eaRt+DRtLJJMyIyLsXlrOZbInQsXnjrJY5dzzVdrPQZnOwtu1WWN6xPrqlwttvBSFMCuRNpzjYbsrO2vv3//53uwmzgaCd8i03BUd1o4zH7Bdq6ijGMMBAnjAAhfgLRACGDbwMwR/N7R7UUHd0i/ezGCXy0ORTBO6lC3tEQJmTv8+PcJ2XcjEKGJGOL6BSIbO4hU2BXa3iJ+/qTy0lGgNtTo6RC5XS1Zk/eJU0hyxUoHF13VAbbFHxbpWVoY6e9Fr1/uqPit/4I/sKrxSxHnBJtY+58e/hGmRDvpVO4rM3sZgISBU6u3ePbueahXVcjP9wuhPpbIqVAkgPR9EkondlhsFGH4wfo4t+gDbHTVxiuaCD1X68Vxw77tRgJqlJxebw+fvN/17KlIwDXRBdc0AdIn6TQaPBBvw9ycUJXloUCLKbl6Yll/bl1hhgCjmSiwQ4bW961QcgmA9Ahy7nmbpoU+wMZAQhnLDWVqWJdI2uKiSq+ojSohqbY3fVC/wvQEVb0Rp1dmnYs4zaCyXIuUigwyEiOK3sa5maGeCRseDODCyF3Bs7ceF3rwVVbnWCY4KTU2kQFQ+RKZ97zf0EIfYAMgKQEr+owy10nzTBcTCpvCKWBiVX0PHNkT5FeSyqJC2KpyVL53jTqoOmbZwi6fIqWD0ZuZORpZFJ4akYr1+hbJmYKdFbmfVGFv5ylfeX4VFLilXhb2yHzQWL2PsXmAVTRsw9wsqBkL/XfN88JAmd1Ip4q8FNEy7VFSOdLgLvKTIHv3CnURh8xkC0eV7pI0ehmNagoVScNTA1J34JwexmeiO2sG6QBPhgUxDCS9moWyN7GP0R3vQLd3Meew5RHIhAxJAPQdAcSgUlKE85B4gPiyl1niUkATQP1myHsZZO99EZjAOTiQG5jpIo6G8+C24MgzD7lhuoG3Nv7fWWexFcGETdpgUNiiaSwiKkLpqZhlUV6LhII0AWlNVLIViA+nmGhPRQ6v4Ka3Guka0ZR2nBfm6+ExznatLsOWv2ATgx0EAquQoLBxL8GUa2wuSEsusU9F9nFiosA5WJVWcNW7pTg17vmEQiH69thNsQ6w+HX42t4yhewkZfNuSdyH2KgPGBGgCC3TDUCuF7aLV6tND9yc1MCyURFnDvX0/Vapz2Q8CDac6zFE0QBXXZUGh6Oe30EWBbraFZ/A5ukZBnScpzl6IW8Wr9mnFg3H90viPsT2ADGn3sZ1uFiZ513p0eMqWvA6JTHsj4v2slNRu2hNEAQM5zUngfq7Ir3ypIh4rpfWxLY6gg0bMzNC2I7ul438bGzI8bdZ7ZyFZiozC6LAoJZeamttnch4y8LFqCocmlUJjot6JTOBZNGLsMu9VZ5xbOUtB6SoGpTFRtr3J9hfqQ+x2UfzfBle7pDxUpJN+0tOCqF6WxE3+oibY0ZTq5vfZHrKaUWdk7cupA0JS6KCt+MMYRLxgknPJ4xLUeGoc4LczrEoTBeLWGRhWCDjfs3WH2BT5XB3OKw6cqcLCIje8TZu57Y5XOg1BStwVsx0ar3IDDlc8GPPM1UVv6T9FsK2SI13Y4yX+JxE0lPFmPQVNlfVasq2yIhBgK0qV0Pjq/qMaefVOsxxnfycsk2vWhZsEHC0fzgC6fq8KqIBC0Ng6zwEr21QV0hVIhmulGE6sYpVZ/JS7Dj+Zq3z3b11K5aFmW5zk9lWWVnKP5z9parLeYVyv9Crs6ZixuYKVc+V6gQBzihVdXye2cagsBmNYvgTsEW6SyFAURF7TFRVjlMbEZuypG/rKGd64Tv1LpvVWdbgtqpqNABeZGeG/TMUxXAsVLp76Kg6ZkYR94j2TJjzEJ1JFzzLaRtUhevaWOGG1w1wKW8RbYIcRDCghXLO1PIznK5Ej1Ac0Z/hpHzyR9b7KA5SjgkPepkGOc4ds+IamztVP3HhhAMaa1XhynAfoepckzpDSQtXsmlk+ZK36TqpoTzTJ9O6gZJedCsluwZehD0UVuo7jcGoQc2BF0sUeiC08p4BnuUmaDKaRCUGQUbo3Rp9z2DDToGAMvZSrmqQbEGQszBRlqUbzqeFPjFASQ7V3xzktDc3Rd6dHxbLAmsFB9kQKmZkOs0oEz2xucvpjzfIzjfFfbmgvVfA4pV7Nli+j01oJ024Kg9SajU8rxmByJZm6/Gq1tZWKydlll15/qDXk5W0MAefl5eUH0hVsLZ9Y7mBsIPIrtNpYYsh5eET3NPtEr2PDRPC/Nbpa5zxXjgD51ZiBdIoQB1P2NimxIm018CGaORmZWfKnXF+Ub8XQ2UHN4XlRwaVenrxOq+dh3Y33Vd4+24CYlZdbIOoipWPxoX0SQCkl+JqaKx5MeJgWPcmILHMwzyLfUSAkcUXd0boIq61el2YkcNVhZ5eTOZLFft3ItKbqYqM8OtttRl665Gc3jB55XT0B5f9F4leapca/8W7Fuv2bjbfMHJ6/MzvZqZ4yF2l/9P6P/tPnK40WtRZAAAAAElFTkSuQmCC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4" name="AutoShape 4" descr="data:image/png;base64,iVBORw0KGgoAAAANSUhEUgAAATYAAACjCAMAAAA3vsLfAAAAmVBMVEX////BwcHh4eEDAwPs7Ox8fHyJdbDExMTk5OSDg4Pz8/Ojo6N4eHisrKzHyMeXl5fd3d34+PjPz89BQUGKioqRkZFLS0tmZma7u7vV1dUeHh5gYGCnp6dTU1OxsbGAgIA3NzcuLi5ubm5YWFhDQ0MsLCydkrMUFBQjIyMQEBCFb6+OfLKTg7O+vcClnLebjbauqLq2s7uup7xNLp34AAAZ0UlEQVR4nO2diWKjuLKGBRIDCIEQq2R2gce4Z3qW8/4PdyVwErwkdnvpeG7nbwfa2I7hS5WqtALA/z+FHwt/9vk9p9AWfij+2Sf4nEKrD6mtvrCdlHMJtrqQMq/3Pximiyfmr+bLF1lbkPR9Grx+humNWb79EizFTz7tz9ZF1gaA7wFMmwjYtDR816iTEHFc09QEoetG4ZgC362BKNNfxOwuxOZ5ILGMIZSVTap6TJIk6M1NKSnLPK9FnV9Xfhz4sPxFsF0YEjwPt9zMvVwAy0aV48igCCscESaQsWZ52BuASwX3F9GF1lZ6eEWaxC4EIAHqTZPYhZnjoMFJT0amEEYgrGj58Zf9/9HFToozAbxAW9srtgIHiZGxUGEzVaAtSfnLWNvFTgq8jFRChczGRoUTKmyhsjY3zKxii2UStLIVvw62C63NNAHjaQgiDARiEcYC21gwJEBERYBDCoJUuan5uRfz83Qhti/t66tydZXOWNvmC9tJoc2H2LZf2E6KiVnluM8rCefjv0jWf62CA2f9ZRLX22R/YbtGX9iu0he2q/SF7Sp9YbtKX9iu0he2q/SF7Sp9YbtKX9iu0he2q/SF7Sp9YbtKX9iu0he2q/SF7Sp9YbtKX9iu0lej+DVC/KAHizKHffZJPb0SuF3DUT/W6rHZbjXE/LPP6tkl1oO015SPXhQYdiSHKu+sFv4yIzquVJpZxFnX4drADnIwyQq3dWX8y4wfuk6o4oSErS9GjkzTRApb01oWIZ99Ys+tsBOSmGtfrBfYXCv5Ktw+VLQ2pWV2+9bWfGE7o2h0lLW1h9isLyf9UGZsW8QcD5xUZun5j/7KYqr0t5y2NlUkRQhh0qtImlRjcP6jv7SCdZwbK523Bdy2ozzL8k7C7muQ1hl5cFzBzQZuVpvNarWF6t8Iv3z0vFDV8Fpp2tS8eN4oipQT4IgB5jjo+FUnmqvSO0/BD65Y494HGGMWOkzv0qfFhkkEUNE2zF+PY3L4arRupzN3KlvvWBq9vWbWh+++XagvVThgQZU7ao+fNmdjPRTAS0HOaQLwwAF2lGEhbXd6MwSg0MB4J/URhwTTG5jeUJVQaQPF6H6FNqoUNuwXuJbmM2MTaR4xywa1R1XZmxtmXhUoqjIKjL7ijAMg9ShtQitlelUeC5FnOSplZbGiC+ust3Fe3c/slLUx5FmOqtd7z4yNMRKwPAKc0lYWFfApcnlBhYULIyyEYtUqW2KVY9ks53wMPQ/L0s1NEnhNkCGjQlv/RJl4pTS2JEVpAvwaPzE2gK1owpbSwqhjDrjVcbrKQzHmsjWAmRnqTUHMCTELxmTEarIuXRuUHk/rkeSjWTj3OxtUeY3PpEf8VDw3NkVC2sAvUw+A0vJy9YO4tQkyvy4dlE0TKWQvSWX3yjTDpqhzzw2A73Fat7z2UH9PbEXLHekzlLnomZ1UYwOei3qbkjDKKbFx4VuG04ZF5BCzyfVUChQjBgpfGqIVg43j0nWxtGs3ypCQd8WG+xgnnCFs8KeOpAC7EXD6ljAfdivJ6rYqaLBuLVC3bYKqTQsDYOiz99OoHeLQH4ucul1MsIBG2nUeyu+NzUE7PTG2WTqFmDNZxvY2x9JHSbT77zvvuVqoGDA18X8F24+JJdH5N/24VLUA9WufhM5OyM1VZeERX/U5umOC+yaVMlaV7hzNXrXa9lXxq62J8oOK1j7nu0r8i9SBlf3ZJ/bcioZTaTOLv7B9qGfGZnizSsN+hG4JFVFX2+qsjIXUc2N8AmwEPljF9RlJWA3xsIZqox7xtFt1WZw9JGr/mLo2oakWTd0HKGk3rldeG/owwyDtmdphvWEs1A1ZT5CAsLEKdrKDByjqtcVVNwx2SfvFExR/v/mS76FwU+yVHXeWbcQaW3dDptXsYzNuvuR7yN7K4JHY/G6rktTy+vKN5e7i2bNg86F7gO2S8HgxtqAc28C8pWbvxMuW4mfBRiHdx2Zz/7wu5hakMLutbh9slxHgWbA1sNzHFlBJzkimF/t1kNw6ZJRmy2dPgo3JDd83HZta50S8i63NJlDedIIo9vefPgU21K+NAwbpeWyXO6mR3zj0wB/DvfN9Dmxm1oqDC3XPY6s/xMb5m7EZFXyv74+hgPPosMFJd70v8lkM98fpPgk20VXRvlfxC7Dxj7BRz/PfflsG+cmmOGznbVb01bqny5yOJW0ct9Xru/p8/8NPgi04TNvsujmLzTr06z1b8/Z+Wwur4lSzYjCu8qZJGtnBahFqsWyCIO12R1DeHjSBPAk2Dg+iou2fx9Z8hK1exgvbm5YROxFMjU1WtcMwtFXXLg4zWarX2hmbsR4OK2VPgs2H5UEgLclZbMlHPlovf2FAp0aQLDqqqtJ1LrWI7NtFZdjONLbOdMKIrkZ6lPI9CbYUHuYf3rmsjZD0A2z2Hjab157Ctu6zQ7Wwr5SyqophO+2zKlNbPRXN2Mbd2EovPD7fHTZRer4JRKRimvoRlGqrDL3S96aXo/nAO8I3j7Rg5BCbsd9yvy+/1PI+CqS2t5edhIApbAk+vLeG469irbaN15Bj5KD54RSeHswUiNA52Ty0w0ZjkmXMGzDgBAg9ClrV3wJSdTnVULtGVu9X6NKbDRZX68MK5o1VUpvu/R0cYCpsnh7nvSfkj02SqEeSSGi89IKiHbb23RPeYUv1uKfIU9kJJ0xyFYCnNIfPOWIxH4hoCFBII2CKMlDGqEO2fpqlwFQ7FPnvfs0ZobG6c7ORTfdasRGIFDZ+AttKeWo1ZNkQT9jwAttLSHgfG02FkSNqtYxbODNfOr55MtuCo/u57SEZHX+dxiJdpytHFEluh3ES84yIdZIZ0ca6FpsD8zs3G9l0z4mZitUQRs4hNuWkuyU7Ra2x4Ugw/APYYLuKWVqn1LZw9VpWKWwMMTQfqGqQunUCpJG6wPK9BJUuocCOLCNNAC9seXUbg4B3bm2zjcSSbymIzYAOCUfGprBtTDT3s3OFjdWVbLjz6qTnsKUlxsT3atAmLuqVtTnhDpuxykSG9MDPLASB9ErQGC4Frmd1w5Dm+tPEsDhAWZ38ODaGQt6sYHzYbHQztjpdVllVkeJC2B0Zm8YWzkcdvjUwVfV9PnoXY9ML+bvUL4G/aVju6yc7bMx0QKEP+KqE84h6CzFSha1UxSESlioMDWIkFESV8aPYmKjTXuWhVQ5hUd+Vm+0n7qLKqrIDqdK2k9b2ig3a2j6UCeDLra2gzRBSD6CBAGOgSTYFznoeoG1k6gDys7qNSg8Q202VkwZVKb2gqqvIdYPBr/zA+hFsqHarDsJtUQoTqbpPlwR3BGf7VmO9xVIVu3oI5WknnbFpJ2U0AXkNLi/boiRJBYj0iFhb/Uh3TvHC3ayiQDbKcX0VYtVbjDCIgC30PTpUvlLUILSQkZfMvHwKEitbRazNyxBPJTBGXgc7ej9wdumquterTGUOELqnnHQbzss1h7VyUpx4TiH0GeUXWdtPVrAaicedmdkkJtwVLMp7gbOpS9y3QOqAsD2Vtmls7U7jFEklj4rwYif9yTK2VY0AWgqjQMKVOus7YUvIosqq0rY1hOVJJ/V3VY90whYSlYklqbsunxHbJrNcjjHaFx/gKrHvYnCpyo2WaZuxgisDOYdCy5BgMPXXE7mDMTbgc2KrGovQwNkHx5AXwy61g9urDK677GkITaoq8rWIIvWYNP9XCE/P2Zu0hbWpaqkmb2lKyVSVb1UGd3rEwqdhcy2LWJ44sDcWJiMsvFu52Vylba9NILbfrlWesx3bcXqsp0c3dvoBd412trdZr9ft2LXz8jLa2lZVUeXUP1Eb/zQnnVohSVOb+waHUZTDjTRu81TbpwtsQTq3tgXHdxc1y/VufJiXtJHy1XD6Z4ZTJF2Xfk2LsXOPmng+0Unn/gC3RgfgmFGpqHeTvdllYjWv2W5gTdjSUyWVsemGLFYV+Wy1Whxmcsrb5id2fNR/89nYLKKKuENwKL2xjmp77hIbgb1PT8+/Mosu5crAItot11nAy0ZxwOght0/HNhdxC27qEkR9a9XeU2nFG8Qc0ndPBZXZmBVF23rLwh/LLE3z8dU+a7ifyz8BNg3On4s4J4y0iQQ+lDc5KV+2tulO0o9WW8Mhp160HzFZSaSUi7m/SbvXvP052Ox9bJYlLW7OyPRFG+WN1nbQ2xfDm5eewNne/OlPwIai0toeYFOhYXfBnH+frO2O2Pxue/uSYXz1mSOOcC0zvVxhtizbpt47rpHN4w9udtJ6iS3wNpvbh9k67bLJ/ydiw45tqaxzNUheW9IlMy6Xeo3+bzIhs1+x3WJttr/fSbpt73D6yXKk1k/CxsygzEe4zSwvcJgSEobnuqlvCAdFtWKYfH+70pux7fX22S7sz5/hWfFukcH8FGxRKYct3BZpECI8V+Cxjpoi3OVpYe1au/FB0/XemIDY5R62W8e2zULjYgjJo7Exh0vdiBs3tvPW4uGYInScZYbrvHR7TgWctrYfmeJy2Kta8sWT4NaxbbsrWRZuj8WGvUEVZr3lC/baIuk44T6yl+PRhGwyOh9W89yOhbyl6Nu2PB7SWyd0+eYMXt2Bu9RyKUo8PHLiUA1byw/M11ZcJ9QtW8fIzFAEdvRdI+O6Q74+nvvTurrr3JXTjlh628hk6k6fthaZXifT68PBh2+e5eMEUViRSAS6zSkQkd16QkSBeMwKQT7MOXpjJkzzGBkyxZznClu7qC3CSIWEniYLpVKZ3yRr2jap3rqN3qbzocSdnsyH2i5NSDEpbxW2m/OPZLNWadNabcdxs96MGwi7zThmd5yMv5DCpipOum3eVJ55Etlb0R/NHhrYOpIelEb2dsaWzIzIDC95w5aSiWQyYxsX1XKpsN1sFNLVY1JV8Jp385YZj8OmcgvXF8Zhu9oUFqK9nDZ6SdtOYPNhQd+saYfNSt5IptaMbSYJF32POYTDzdiIe+poFD8Gm6ewTTWn8rB5SHniK69gbsydO1/sIDiBjULp6bjgulOosPRMQKpI6QmBzXRo3qaJR6nnwkVPd3HTnMidyNGKXlricdjmVlxK1E/0amZvjd46e/j3nz//mrDpbIF7Vl778OA0KdxuRrhZwZV6bLar7XbcvjyD40Y9G6fduNYaF+O6cQYPf9kVIuvqhOIHYaMwT6YqlDc1SHrhIbLv//7z+5+/ffv2+4St9tIiGwbCj6wNubp0z4t82rw93v47v17MYyStxeUoa7s9/wioR7dWqoLTFKGsroWVSm3qx0wppTtrs+hLQ+4rMuWZ//7vr7//+G2SwmZHbhZnkpb+CSfVS3Fcol1P6NIpgzy5i02wtXg5CRbR4JErU+7Kth02XV+3X8qvf//6c4fsFZuUnhGGcyS93a9edaflF/E6eC2cbR/d8wwPpUpy69VJlbmlemq+8sy/fv/j229LTU4aBO9G0ifQDptOo3DgPRSbB2WzZ20K2lSY/Xag318j6RNjizS2xsDYtGzxWGx5c+Ck9u9HzE5h633vzrp1OPtkbVjIAoU5N63soU66K9tmJ7VSje0EtWNsXRZX6l+2vxuG/V12tKt2u8NPZvDWJosZm8+NPhdhIU4nwPfRiZBwITZXVbyQ46jN8c75aOcc7Uy9c1p+47XMTupGoAyjPFLVrbsQOqlbsB2NDrpNd8JGKQA1CfFDsb3mbT/spO7xWLSbdA9sUySVpdc4GD3Y2shxSLgIW3NfbHexNo0NY0k1vUdb25VOemdsd7A2VUtgr81G6J3K/X10fSR9Nic1A2OVE/kq0lb1w9rFPVhca23Ho7pvonYjNjbC6U5q7RDH8bDaZpvNsHlYTi7aXUxI/+NOasOuiJu8mya7YVphKxdt0j1qJbIIrqfq1X8dG6myPrb68RUbKUQb9A+rAhpwRa7D9lR5W2/1VUyKdoctQ1YvOrssHrSEG2M+3LxhuzAk2OUPdi+fV7C+BRtqPYXNKhbWlketbbQPaN1leLKYBMZnrW3XuqvbjXQPs+3DVdt2b4+uWz47OnDJyzcNcQtbXilr69cv2JBVKGvjJ5f6vEUMO7tpEg6BA/kokn779tvf/0zYXnrllZNaprkYz/3yOPHs0pfDWxorndavtLV1e05qeHd1Um1mi8IYSdjRd530j7//+pfrqVZTr7w9G1z5ZO1trE902dav9pw0qO51lmwfmYbmhLyFxD22tm/f/vjzr//9a9i6GDO4PZVtk8E9XzOliqRFbOXz/UmZwtYUIqbjvRIQfJClOmFpVSOE5NBJv/325+///Pt9QmYb+n4vfOej3L4MW60XhHhZpx7j6KE3bIrgGI99u3JLz/N82frFQLv2+lnuh2L7+RaqIFzlnuDkzUm/ac/8n0I2eaRt+DRtLJJMyIyLsXlrOZbInQsXnjrJY5dzzVdrPQZnOwtu1WWN6xPrqlwttvBSFMCuRNpzjYbsrO2vv3//53uwmzgaCd8i03BUd1o4zH7Bdq6ijGMMBAnjAAhfgLRACGDbwMwR/N7R7UUHd0i/ezGCXy0ORTBO6lC3tEQJmTv8+PcJ2XcjEKGJGOL6BSIbO4hU2BXa3iJ+/qTy0lGgNtTo6RC5XS1Zk/eJU0hyxUoHF13VAbbFHxbpWVoY6e9Fr1/uqPit/4I/sKrxSxHnBJtY+58e/hGmRDvpVO4rM3sZgISBU6u3ePbueahXVcjP9wuhPpbIqVAkgPR9EkondlhsFGH4wfo4t+gDbHTVxiuaCD1X68Vxw77tRgJqlJxebw+fvN/17KlIwDXRBdc0AdIn6TQaPBBvw9ycUJXloUCLKbl6Yll/bl1hhgCjmSiwQ4bW961QcgmA9Ahy7nmbpoU+wMZAQhnLDWVqWJdI2uKiSq+ojSohqbY3fVC/wvQEVb0Rp1dmnYs4zaCyXIuUigwyEiOK3sa5maGeCRseDODCyF3Bs7ceF3rwVVbnWCY4KTU2kQFQ+RKZ97zf0EIfYAMgKQEr+owy10nzTBcTCpvCKWBiVX0PHNkT5FeSyqJC2KpyVL53jTqoOmbZwi6fIqWD0ZuZORpZFJ4akYr1+hbJmYKdFbmfVGFv5ylfeX4VFLilXhb2yHzQWL2PsXmAVTRsw9wsqBkL/XfN88JAmd1Ip4q8FNEy7VFSOdLgLvKTIHv3CnURh8xkC0eV7pI0ehmNagoVScNTA1J34JwexmeiO2sG6QBPhgUxDCS9moWyN7GP0R3vQLd3Meew5RHIhAxJAPQdAcSgUlKE85B4gPiyl1niUkATQP1myHsZZO99EZjAOTiQG5jpIo6G8+C24MgzD7lhuoG3Nv7fWWexFcGETdpgUNiiaSwiKkLpqZhlUV6LhII0AWlNVLIViA+nmGhPRQ6v4Ka3Guka0ZR2nBfm6+ExznatLsOWv2ATgx0EAquQoLBxL8GUa2wuSEsusU9F9nFiosA5WJVWcNW7pTg17vmEQiH69thNsQ6w+HX42t4yhewkZfNuSdyH2KgPGBGgCC3TDUCuF7aLV6tND9yc1MCyURFnDvX0/Vapz2Q8CDac6zFE0QBXXZUGh6Oe30EWBbraFZ/A5ukZBnScpzl6IW8Wr9mnFg3H90viPsT2ADGn3sZ1uFiZ513p0eMqWvA6JTHsj4v2slNRu2hNEAQM5zUngfq7Ir3ypIh4rpfWxLY6gg0bMzNC2I7ul438bGzI8bdZ7ZyFZiozC6LAoJZeamttnch4y8LFqCocmlUJjot6JTOBZNGLsMu9VZ5xbOUtB6SoGpTFRtr3J9hfqQ+x2UfzfBle7pDxUpJN+0tOCqF6WxE3+oibY0ZTq5vfZHrKaUWdk7cupA0JS6KCt+MMYRLxgknPJ4xLUeGoc4LczrEoTBeLWGRhWCDjfs3WH2BT5XB3OKw6cqcLCIje8TZu57Y5XOg1BStwVsx0ar3IDDlc8GPPM1UVv6T9FsK2SI13Y4yX+JxE0lPFmPQVNlfVasq2yIhBgK0qV0Pjq/qMaefVOsxxnfycsk2vWhZsEHC0fzgC6fq8KqIBC0Ng6zwEr21QV0hVIhmulGE6sYpVZ/JS7Dj+Zq3z3b11K5aFmW5zk9lWWVnKP5z9parLeYVyv9Crs6ZixuYKVc+V6gQBzihVdXye2cagsBmNYvgTsEW6SyFAURF7TFRVjlMbEZuypG/rKGd64Tv1LpvVWdbgtqpqNABeZGeG/TMUxXAsVLp76Kg6ZkYR94j2TJjzEJ1JFzzLaRtUhevaWOGG1w1wKW8RbYIcRDCghXLO1PIznK5Ej1Ac0Z/hpHzyR9b7KA5SjgkPepkGOc4ds+IamztVP3HhhAMaa1XhynAfoepckzpDSQtXsmlk+ZK36TqpoTzTJ9O6gZJedCsluwZehD0UVuo7jcGoQc2BF0sUeiC08p4BnuUmaDKaRCUGQUbo3Rp9z2DDToGAMvZSrmqQbEGQszBRlqUbzqeFPjFASQ7V3xzktDc3Rd6dHxbLAmsFB9kQKmZkOs0oEz2xucvpjzfIzjfFfbmgvVfA4pV7Nli+j01oJ024Kg9SajU8rxmByJZm6/Gq1tZWKydlll15/qDXk5W0MAefl5eUH0hVsLZ9Y7mBsIPIrtNpYYsh5eET3NPtEr2PDRPC/Nbpa5zxXjgD51ZiBdIoQB1P2NimxIm018CGaORmZWfKnXF+Ub8XQ2UHN4XlRwaVenrxOq+dh3Y33Vd4+24CYlZdbIOoipWPxoX0SQCkl+JqaKx5MeJgWPcmILHMwzyLfUSAkcUXd0boIq61el2YkcNVhZ5eTOZLFft3ItKbqYqM8OtttRl665Gc3jB55XT0B5f9F4leapca/8W7Fuv2bjbfMHJ6/MzvZqZ4yF2l/9P6P/tPnK40WtRZAAAAAElFTkSuQmCC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07737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748712" cy="436403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altLang="th-TH" sz="32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OS/2 Warp</a:t>
            </a:r>
            <a:endParaRPr lang="th-TH" altLang="th-TH" sz="2700" b="1" dirty="0" smtClean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rPr>
              <a:t>ตัวอย่างระบบปฏิบัติการเครือข่าย </a:t>
            </a:r>
          </a:p>
        </p:txBody>
      </p:sp>
      <p:pic>
        <p:nvPicPr>
          <p:cNvPr id="7" name="Picture 2" descr="http://upload.wikimedia.org/wikipedia/en/c/c0/OS-2_W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438399"/>
            <a:ext cx="6019800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9755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4338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rPr>
              <a:t>ตัวอย่างระบบปฏิบัติการเครือข่าย 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95300" y="1676400"/>
            <a:ext cx="8496300" cy="4724400"/>
          </a:xfrm>
        </p:spPr>
        <p:txBody>
          <a:bodyPr>
            <a:normAutofit/>
          </a:bodyPr>
          <a:lstStyle/>
          <a:p>
            <a:pPr algn="thaiDist">
              <a:buFont typeface="Wingdings 2" pitchFamily="18" charset="2"/>
              <a:buNone/>
            </a:pPr>
            <a:r>
              <a:rPr lang="en-US" altLang="th-TH" sz="28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UNIX</a:t>
            </a:r>
            <a:endParaRPr lang="en-US" altLang="th-TH" sz="2800" b="1" dirty="0">
              <a:solidFill>
                <a:srgbClr val="00B05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r>
              <a:rPr lang="th-TH" alt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เป็น</a:t>
            </a:r>
            <a:r>
              <a:rPr lang="th-TH" alt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ระบบปฏิบัติการ</a:t>
            </a:r>
            <a:r>
              <a:rPr lang="th-TH" alt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เครือข่ายที่มีผู้ใช้กันมานาน </a:t>
            </a:r>
            <a:r>
              <a:rPr lang="en-US" alt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Ken </a:t>
            </a:r>
            <a:r>
              <a:rPr lang="en-US" altLang="th-TH" sz="28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Thompsn</a:t>
            </a:r>
            <a:r>
              <a:rPr lang="en-US" alt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ได้ทำการพัฒนา</a:t>
            </a:r>
            <a:r>
              <a:rPr lang="th-TH" altLang="th-TH" sz="28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เวอร์ชั่น</a:t>
            </a:r>
            <a:r>
              <a:rPr lang="th-TH" alt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แรกของระบบปฏิบัติการ </a:t>
            </a:r>
            <a:r>
              <a:rPr lang="en-US" alt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UNIX </a:t>
            </a:r>
            <a:r>
              <a:rPr lang="th-TH" alt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ปี ค.ศ. 1969 ที่ </a:t>
            </a:r>
            <a:r>
              <a:rPr lang="en-US" alt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Bell Laboratories </a:t>
            </a:r>
            <a:r>
              <a:rPr lang="th-TH" alt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และต่อมาได้มี </a:t>
            </a:r>
            <a:r>
              <a:rPr lang="en-US" alt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Dennis Ritchie </a:t>
            </a:r>
            <a:r>
              <a:rPr lang="th-TH" alt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ได้เขียน </a:t>
            </a:r>
            <a:r>
              <a:rPr lang="en-US" alt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UNIX </a:t>
            </a:r>
            <a:r>
              <a:rPr lang="th-TH" alt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ขึ้นมาใหม่ด้วยภาษา </a:t>
            </a:r>
            <a:r>
              <a:rPr lang="en-US" alt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C </a:t>
            </a:r>
            <a:r>
              <a:rPr lang="th-TH" alt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โดยแปลงจากภาษาแอสเซมบลีคอมพิวเตอร์ </a:t>
            </a:r>
            <a:r>
              <a:rPr lang="en-US" alt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PDP-7 </a:t>
            </a:r>
            <a:r>
              <a:rPr lang="th-TH" alt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ต่อมา </a:t>
            </a:r>
            <a:r>
              <a:rPr lang="en-US" alt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UNIX </a:t>
            </a:r>
            <a:r>
              <a:rPr lang="th-TH" alt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ได้แพร่หลายไปยังมหาวิทยาลัยและศูนย์วิจัยมากมายอย่างรวดเร็ว ในช่วงต้นทศวรรษ 1980 นั้น ระบบปฏิบัติการ </a:t>
            </a:r>
            <a:r>
              <a:rPr lang="en-US" alt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UNIX </a:t>
            </a:r>
            <a:r>
              <a:rPr lang="th-TH" alt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ได้แตกออกเป็นหลายสายพันธ์ แต่ถูกกำหนดมาตรฐาน </a:t>
            </a:r>
            <a:r>
              <a:rPr lang="en-US" alt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POSIX </a:t>
            </a:r>
            <a:r>
              <a:rPr lang="th-TH" alt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alt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X/OPEN Group </a:t>
            </a:r>
            <a:r>
              <a:rPr lang="th-TH" alt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ในปี ค.ศ. 1987 และในปัจจุบันมี</a:t>
            </a:r>
            <a:r>
              <a:rPr lang="th-TH" altLang="th-TH" sz="28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เวอร์ชั่น</a:t>
            </a:r>
            <a:r>
              <a:rPr lang="th-TH" alt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 </a:t>
            </a:r>
            <a:r>
              <a:rPr lang="en-US" alt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UNIX </a:t>
            </a:r>
            <a:r>
              <a:rPr lang="th-TH" alt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ที่ใช้กันแพร่หลายมากกว่า 10 ชนิด เช่น </a:t>
            </a:r>
            <a:r>
              <a:rPr lang="en-US" alt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Solaris </a:t>
            </a:r>
            <a:r>
              <a:rPr lang="th-TH" alt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 </a:t>
            </a:r>
            <a:r>
              <a:rPr lang="en-US" alt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SUN, HP/UX </a:t>
            </a:r>
            <a:r>
              <a:rPr lang="th-TH" alt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 </a:t>
            </a:r>
            <a:r>
              <a:rPr lang="en-US" alt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HP </a:t>
            </a:r>
            <a:r>
              <a:rPr lang="th-TH" alt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alt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AIX </a:t>
            </a:r>
            <a:r>
              <a:rPr lang="th-TH" alt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 </a:t>
            </a:r>
            <a:r>
              <a:rPr lang="en-US" alt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IBM </a:t>
            </a:r>
            <a:r>
              <a:rPr lang="th-TH" alt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เป็นต้น</a:t>
            </a:r>
          </a:p>
          <a:p>
            <a:pPr marL="0" indent="0" algn="thaiDist">
              <a:buNone/>
            </a:pPr>
            <a:endParaRPr lang="th-TH" altLang="th-TH" sz="28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AutoShape 2" descr="data:image/png;base64,iVBORw0KGgoAAAANSUhEUgAAATYAAACjCAMAAAA3vsLfAAAAmVBMVEX////BwcHh4eEDAwPs7Ox8fHyJdbDExMTk5OSDg4Pz8/Ojo6N4eHisrKzHyMeXl5fd3d34+PjPz89BQUGKioqRkZFLS0tmZma7u7vV1dUeHh5gYGCnp6dTU1OxsbGAgIA3NzcuLi5ubm5YWFhDQ0MsLCydkrMUFBQjIyMQEBCFb6+OfLKTg7O+vcClnLebjbauqLq2s7uup7xNLp34AAAZ0UlEQVR4nO2diWKjuLKGBRIDCIEQq2R2gce4Z3qW8/4PdyVwErwkdnvpeG7nbwfa2I7hS5WqtALA/z+FHwt/9vk9p9AWfij+2Sf4nEKrD6mtvrCdlHMJtrqQMq/3Pximiyfmr+bLF1lbkPR9Grx+humNWb79EizFTz7tz9ZF1gaA7wFMmwjYtDR816iTEHFc09QEoetG4ZgC362BKNNfxOwuxOZ5ILGMIZSVTap6TJIk6M1NKSnLPK9FnV9Xfhz4sPxFsF0YEjwPt9zMvVwAy0aV48igCCscESaQsWZ52BuASwX3F9GF1lZ6eEWaxC4EIAHqTZPYhZnjoMFJT0amEEYgrGj58Zf9/9HFToozAbxAW9srtgIHiZGxUGEzVaAtSfnLWNvFTgq8jFRChczGRoUTKmyhsjY3zKxii2UStLIVvw62C63NNAHjaQgiDARiEcYC21gwJEBERYBDCoJUuan5uRfz83Qhti/t66tydZXOWNvmC9tJoc2H2LZf2E6KiVnluM8rCefjv0jWf62CA2f9ZRLX22R/YbtGX9iu0he2q/SF7Sp9YbtKX9iu0he2q/SF7Sp9YbtKX9iu0he2q/SF7Sp9YbtKX9iu0he2q/SF7Sp9YbtKX9iu0lej+DVC/KAHizKHffZJPb0SuF3DUT/W6rHZbjXE/LPP6tkl1oO015SPXhQYdiSHKu+sFv4yIzquVJpZxFnX4drADnIwyQq3dWX8y4wfuk6o4oSErS9GjkzTRApb01oWIZ99Ys+tsBOSmGtfrBfYXCv5Ktw+VLQ2pWV2+9bWfGE7o2h0lLW1h9isLyf9UGZsW8QcD5xUZun5j/7KYqr0t5y2NlUkRQhh0qtImlRjcP6jv7SCdZwbK523Bdy2ozzL8k7C7muQ1hl5cFzBzQZuVpvNarWF6t8Iv3z0vFDV8Fpp2tS8eN4oipQT4IgB5jjo+FUnmqvSO0/BD65Y494HGGMWOkzv0qfFhkkEUNE2zF+PY3L4arRupzN3KlvvWBq9vWbWh+++XagvVThgQZU7ao+fNmdjPRTAS0HOaQLwwAF2lGEhbXd6MwSg0MB4J/URhwTTG5jeUJVQaQPF6H6FNqoUNuwXuJbmM2MTaR4xywa1R1XZmxtmXhUoqjIKjL7ijAMg9ShtQitlelUeC5FnOSplZbGiC+ust3Fe3c/slLUx5FmOqtd7z4yNMRKwPAKc0lYWFfApcnlBhYULIyyEYtUqW2KVY9ks53wMPQ/L0s1NEnhNkCGjQlv/RJl4pTS2JEVpAvwaPzE2gK1owpbSwqhjDrjVcbrKQzHmsjWAmRnqTUHMCTELxmTEarIuXRuUHk/rkeSjWTj3OxtUeY3PpEf8VDw3NkVC2sAvUw+A0vJy9YO4tQkyvy4dlE0TKWQvSWX3yjTDpqhzzw2A73Fat7z2UH9PbEXLHekzlLnomZ1UYwOei3qbkjDKKbFx4VuG04ZF5BCzyfVUChQjBgpfGqIVg43j0nWxtGs3ypCQd8WG+xgnnCFs8KeOpAC7EXD6ljAfdivJ6rYqaLBuLVC3bYKqTQsDYOiz99OoHeLQH4ucul1MsIBG2nUeyu+NzUE7PTG2WTqFmDNZxvY2x9JHSbT77zvvuVqoGDA18X8F24+JJdH5N/24VLUA9WufhM5OyM1VZeERX/U5umOC+yaVMlaV7hzNXrXa9lXxq62J8oOK1j7nu0r8i9SBlf3ZJ/bcioZTaTOLv7B9qGfGZnizSsN+hG4JFVFX2+qsjIXUc2N8AmwEPljF9RlJWA3xsIZqox7xtFt1WZw9JGr/mLo2oakWTd0HKGk3rldeG/owwyDtmdphvWEs1A1ZT5CAsLEKdrKDByjqtcVVNwx2SfvFExR/v/mS76FwU+yVHXeWbcQaW3dDptXsYzNuvuR7yN7K4JHY/G6rktTy+vKN5e7i2bNg86F7gO2S8HgxtqAc28C8pWbvxMuW4mfBRiHdx2Zz/7wu5hakMLutbh9slxHgWbA1sNzHFlBJzkimF/t1kNw6ZJRmy2dPgo3JDd83HZta50S8i63NJlDedIIo9vefPgU21K+NAwbpeWyXO6mR3zj0wB/DvfN9Dmxm1oqDC3XPY6s/xMb5m7EZFXyv74+hgPPosMFJd70v8lkM98fpPgk20VXRvlfxC7Dxj7BRz/PfflsG+cmmOGznbVb01bqny5yOJW0ct9Xru/p8/8NPgi04TNvsujmLzTr06z1b8/Z+Wwur4lSzYjCu8qZJGtnBahFqsWyCIO12R1DeHjSBPAk2Dg+iou2fx9Z8hK1exgvbm5YROxFMjU1WtcMwtFXXLg4zWarX2hmbsR4OK2VPgs2H5UEgLclZbMlHPlovf2FAp0aQLDqqqtJ1LrWI7NtFZdjONLbOdMKIrkZ6lPI9CbYUHuYf3rmsjZD0A2z2Hjab157Ctu6zQ7Wwr5SyqophO+2zKlNbPRXN2Mbd2EovPD7fHTZRer4JRKRimvoRlGqrDL3S96aXo/nAO8I3j7Rg5BCbsd9yvy+/1PI+CqS2t5edhIApbAk+vLeG469irbaN15Bj5KD54RSeHswUiNA52Ty0w0ZjkmXMGzDgBAg9ClrV3wJSdTnVULtGVu9X6NKbDRZX68MK5o1VUpvu/R0cYCpsnh7nvSfkj02SqEeSSGi89IKiHbb23RPeYUv1uKfIU9kJJ0xyFYCnNIfPOWIxH4hoCFBII2CKMlDGqEO2fpqlwFQ7FPnvfs0ZobG6c7ORTfdasRGIFDZ+AttKeWo1ZNkQT9jwAttLSHgfG02FkSNqtYxbODNfOr55MtuCo/u57SEZHX+dxiJdpytHFEluh3ES84yIdZIZ0ca6FpsD8zs3G9l0z4mZitUQRs4hNuWkuyU7Ra2x4Ugw/APYYLuKWVqn1LZw9VpWKWwMMTQfqGqQunUCpJG6wPK9BJUuocCOLCNNAC9seXUbg4B3bm2zjcSSbymIzYAOCUfGprBtTDT3s3OFjdWVbLjz6qTnsKUlxsT3atAmLuqVtTnhDpuxykSG9MDPLASB9ErQGC4Frmd1w5Dm+tPEsDhAWZ38ODaGQt6sYHzYbHQztjpdVllVkeJC2B0Zm8YWzkcdvjUwVfV9PnoXY9ML+bvUL4G/aVju6yc7bMx0QKEP+KqE84h6CzFSha1UxSESlioMDWIkFESV8aPYmKjTXuWhVQ5hUd+Vm+0n7qLKqrIDqdK2k9b2ig3a2j6UCeDLra2gzRBSD6CBAGOgSTYFznoeoG1k6gDys7qNSg8Q202VkwZVKb2gqqvIdYPBr/zA+hFsqHarDsJtUQoTqbpPlwR3BGf7VmO9xVIVu3oI5WknnbFpJ2U0AXkNLi/boiRJBYj0iFhb/Uh3TvHC3ayiQDbKcX0VYtVbjDCIgC30PTpUvlLUILSQkZfMvHwKEitbRazNyxBPJTBGXgc7ej9wdumquterTGUOELqnnHQbzss1h7VyUpx4TiH0GeUXWdtPVrAaicedmdkkJtwVLMp7gbOpS9y3QOqAsD2Vtmls7U7jFEklj4rwYif9yTK2VY0AWgqjQMKVOus7YUvIosqq0rY1hOVJJ/V3VY90whYSlYklqbsunxHbJrNcjjHaFx/gKrHvYnCpyo2WaZuxgisDOYdCy5BgMPXXE7mDMTbgc2KrGovQwNkHx5AXwy61g9urDK677GkITaoq8rWIIvWYNP9XCE/P2Zu0hbWpaqkmb2lKyVSVb1UGd3rEwqdhcy2LWJ44sDcWJiMsvFu52Vylba9NILbfrlWesx3bcXqsp0c3dvoBd412trdZr9ft2LXz8jLa2lZVUeXUP1Eb/zQnnVohSVOb+waHUZTDjTRu81TbpwtsQTq3tgXHdxc1y/VufJiXtJHy1XD6Z4ZTJF2Xfk2LsXOPmng+0Unn/gC3RgfgmFGpqHeTvdllYjWv2W5gTdjSUyWVsemGLFYV+Wy1Whxmcsrb5id2fNR/89nYLKKKuENwKL2xjmp77hIbgb1PT8+/Mosu5crAItot11nAy0ZxwOght0/HNhdxC27qEkR9a9XeU2nFG8Qc0ndPBZXZmBVF23rLwh/LLE3z8dU+a7ifyz8BNg3On4s4J4y0iQQ+lDc5KV+2tulO0o9WW8Mhp160HzFZSaSUi7m/SbvXvP052Ox9bJYlLW7OyPRFG+WN1nbQ2xfDm5eewNne/OlPwIai0toeYFOhYXfBnH+frO2O2Pxue/uSYXz1mSOOcC0zvVxhtizbpt47rpHN4w9udtJ6iS3wNpvbh9k67bLJ/ydiw45tqaxzNUheW9IlMy6Xeo3+bzIhs1+x3WJttr/fSbpt73D6yXKk1k/CxsygzEe4zSwvcJgSEobnuqlvCAdFtWKYfH+70pux7fX22S7sz5/hWfFukcH8FGxRKYct3BZpECI8V+Cxjpoi3OVpYe1au/FB0/XemIDY5R62W8e2zULjYgjJo7Exh0vdiBs3tvPW4uGYInScZYbrvHR7TgWctrYfmeJy2Kta8sWT4NaxbbsrWRZuj8WGvUEVZr3lC/baIuk44T6yl+PRhGwyOh9W89yOhbyl6Nu2PB7SWyd0+eYMXt2Bu9RyKUo8PHLiUA1byw/M11ZcJ9QtW8fIzFAEdvRdI+O6Q74+nvvTurrr3JXTjlh628hk6k6fthaZXifT68PBh2+e5eMEUViRSAS6zSkQkd16QkSBeMwKQT7MOXpjJkzzGBkyxZznClu7qC3CSIWEniYLpVKZ3yRr2jap3rqN3qbzocSdnsyH2i5NSDEpbxW2m/OPZLNWadNabcdxs96MGwi7zThmd5yMv5DCpipOum3eVJ55Etlb0R/NHhrYOpIelEb2dsaWzIzIDC95w5aSiWQyYxsX1XKpsN1sFNLVY1JV8Jp385YZj8OmcgvXF8Zhu9oUFqK9nDZ6SdtOYPNhQd+saYfNSt5IptaMbSYJF32POYTDzdiIe+poFD8Gm6ewTTWn8rB5SHniK69gbsydO1/sIDiBjULp6bjgulOosPRMQKpI6QmBzXRo3qaJR6nnwkVPd3HTnMidyNGKXlricdjmVlxK1E/0amZvjd46e/j3nz//mrDpbIF7Vl778OA0KdxuRrhZwZV6bLar7XbcvjyD40Y9G6fduNYaF+O6cQYPf9kVIuvqhOIHYaMwT6YqlDc1SHrhIbLv//7z+5+/ffv2+4St9tIiGwbCj6wNubp0z4t82rw93v47v17MYyStxeUoa7s9/wioR7dWqoLTFKGsroWVSm3qx0wppTtrs+hLQ+4rMuWZ//7vr7//+G2SwmZHbhZnkpb+CSfVS3Fcol1P6NIpgzy5i02wtXg5CRbR4JErU+7Kth02XV+3X8qvf//6c4fsFZuUnhGGcyS93a9edaflF/E6eC2cbR/d8wwPpUpy69VJlbmlemq+8sy/fv/j229LTU4aBO9G0ifQDptOo3DgPRSbB2WzZ20K2lSY/Xag318j6RNjizS2xsDYtGzxWGx5c+Ck9u9HzE5h633vzrp1OPtkbVjIAoU5N63soU66K9tmJ7VSje0EtWNsXRZX6l+2vxuG/V12tKt2u8NPZvDWJosZm8+NPhdhIU4nwPfRiZBwITZXVbyQ46jN8c75aOcc7Uy9c1p+47XMTupGoAyjPFLVrbsQOqlbsB2NDrpNd8JGKQA1CfFDsb3mbT/spO7xWLSbdA9sUySVpdc4GD3Y2shxSLgIW3NfbHexNo0NY0k1vUdb25VOemdsd7A2VUtgr81G6J3K/X10fSR9Nic1A2OVE/kq0lb1w9rFPVhca23Ho7pvonYjNjbC6U5q7RDH8bDaZpvNsHlYTi7aXUxI/+NOasOuiJu8mya7YVphKxdt0j1qJbIIrqfq1X8dG6myPrb68RUbKUQb9A+rAhpwRa7D9lR5W2/1VUyKdoctQ1YvOrssHrSEG2M+3LxhuzAk2OUPdi+fV7C+BRtqPYXNKhbWlketbbQPaN1leLKYBMZnrW3XuqvbjXQPs+3DVdt2b4+uWz47OnDJyzcNcQtbXilr69cv2JBVKGvjJ5f6vEUMO7tpEg6BA/kokn779tvf/0zYXnrllZNaprkYz/3yOPHs0pfDWxorndavtLV1e05qeHd1Um1mi8IYSdjRd530j7//+pfrqVZTr7w9G1z5ZO1trE902dav9pw0qO51lmwfmYbmhLyFxD22tm/f/vjzr//9a9i6GDO4PZVtk8E9XzOliqRFbOXz/UmZwtYUIqbjvRIQfJClOmFpVSOE5NBJv/325+///Pt9QmYb+n4vfOej3L4MW60XhHhZpx7j6KE3bIrgGI99u3JLz/N82frFQLv2+lnuh2L7+RaqIFzlnuDkzUm/ac/8n0I2eaRt+DRtLJJMyIyLsXlrOZbInQsXnjrJY5dzzVdrPQZnOwtu1WWN6xPrqlwttvBSFMCuRNpzjYbsrO2vv3//53uwmzgaCd8i03BUd1o4zH7Bdq6ijGMMBAnjAAhfgLRACGDbwMwR/N7R7UUHd0i/ezGCXy0ORTBO6lC3tEQJmTv8+PcJ2XcjEKGJGOL6BSIbO4hU2BXa3iJ+/qTy0lGgNtTo6RC5XS1Zk/eJU0hyxUoHF13VAbbFHxbpWVoY6e9Fr1/uqPit/4I/sKrxSxHnBJtY+58e/hGmRDvpVO4rM3sZgISBU6u3ePbueahXVcjP9wuhPpbIqVAkgPR9EkondlhsFGH4wfo4t+gDbHTVxiuaCD1X68Vxw77tRgJqlJxebw+fvN/17KlIwDXRBdc0AdIn6TQaPBBvw9ycUJXloUCLKbl6Yll/bl1hhgCjmSiwQ4bW961QcgmA9Ahy7nmbpoU+wMZAQhnLDWVqWJdI2uKiSq+ojSohqbY3fVC/wvQEVb0Rp1dmnYs4zaCyXIuUigwyEiOK3sa5maGeCRseDODCyF3Bs7ceF3rwVVbnWCY4KTU2kQFQ+RKZ97zf0EIfYAMgKQEr+owy10nzTBcTCpvCKWBiVX0PHNkT5FeSyqJC2KpyVL53jTqoOmbZwi6fIqWD0ZuZORpZFJ4akYr1+hbJmYKdFbmfVGFv5ylfeX4VFLilXhb2yHzQWL2PsXmAVTRsw9wsqBkL/XfN88JAmd1Ip4q8FNEy7VFSOdLgLvKTIHv3CnURh8xkC0eV7pI0ehmNagoVScNTA1J34JwexmeiO2sG6QBPhgUxDCS9moWyN7GP0R3vQLd3Meew5RHIhAxJAPQdAcSgUlKE85B4gPiyl1niUkATQP1myHsZZO99EZjAOTiQG5jpIo6G8+C24MgzD7lhuoG3Nv7fWWexFcGETdpgUNiiaSwiKkLpqZhlUV6LhII0AWlNVLIViA+nmGhPRQ6v4Ka3Guka0ZR2nBfm6+ExznatLsOWv2ATgx0EAquQoLBxL8GUa2wuSEsusU9F9nFiosA5WJVWcNW7pTg17vmEQiH69thNsQ6w+HX42t4yhewkZfNuSdyH2KgPGBGgCC3TDUCuF7aLV6tND9yc1MCyURFnDvX0/Vapz2Q8CDac6zFE0QBXXZUGh6Oe30EWBbraFZ/A5ukZBnScpzl6IW8Wr9mnFg3H90viPsT2ADGn3sZ1uFiZ513p0eMqWvA6JTHsj4v2slNRu2hNEAQM5zUngfq7Ir3ypIh4rpfWxLY6gg0bMzNC2I7ul438bGzI8bdZ7ZyFZiozC6LAoJZeamttnch4y8LFqCocmlUJjot6JTOBZNGLsMu9VZ5xbOUtB6SoGpTFRtr3J9hfqQ+x2UfzfBle7pDxUpJN+0tOCqF6WxE3+oibY0ZTq5vfZHrKaUWdk7cupA0JS6KCt+MMYRLxgknPJ4xLUeGoc4LczrEoTBeLWGRhWCDjfs3WH2BT5XB3OKw6cqcLCIje8TZu57Y5XOg1BStwVsx0ar3IDDlc8GPPM1UVv6T9FsK2SI13Y4yX+JxE0lPFmPQVNlfVasq2yIhBgK0qV0Pjq/qMaefVOsxxnfycsk2vWhZsEHC0fzgC6fq8KqIBC0Ng6zwEr21QV0hVIhmulGE6sYpVZ/JS7Dj+Zq3z3b11K5aFmW5zk9lWWVnKP5z9parLeYVyv9Crs6ZixuYKVc+V6gQBzihVdXye2cagsBmNYvgTsEW6SyFAURF7TFRVjlMbEZuypG/rKGd64Tv1LpvVWdbgtqpqNABeZGeG/TMUxXAsVLp76Kg6ZkYR94j2TJjzEJ1JFzzLaRtUhevaWOGG1w1wKW8RbYIcRDCghXLO1PIznK5Ej1Ac0Z/hpHzyR9b7KA5SjgkPepkGOc4ds+IamztVP3HhhAMaa1XhynAfoepckzpDSQtXsmlk+ZK36TqpoTzTJ9O6gZJedCsluwZehD0UVuo7jcGoQc2BF0sUeiC08p4BnuUmaDKaRCUGQUbo3Rp9z2DDToGAMvZSrmqQbEGQszBRlqUbzqeFPjFASQ7V3xzktDc3Rd6dHxbLAmsFB9kQKmZkOs0oEz2xucvpjzfIzjfFfbmgvVfA4pV7Nli+j01oJ024Kg9SajU8rxmByJZm6/Gq1tZWKydlll15/qDXk5W0MAefl5eUH0hVsLZ9Y7mBsIPIrtNpYYsh5eET3NPtEr2PDRPC/Nbpa5zxXjgD51ZiBdIoQB1P2NimxIm018CGaORmZWfKnXF+Ub8XQ2UHN4XlRwaVenrxOq+dh3Y33Vd4+24CYlZdbIOoipWPxoX0SQCkl+JqaKx5MeJgWPcmILHMwzyLfUSAkcUXd0boIq61el2YkcNVhZ5eTOZLFft3ItKbqYqM8OtttRl665Gc3jB55XT0B5f9F4leapca/8W7Fuv2bjbfMHJ6/MzvZqZ4yF2l/9P6P/tPnK40WtRZAAAAAElFTkSuQmCC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4" name="AutoShape 4" descr="data:image/png;base64,iVBORw0KGgoAAAANSUhEUgAAATYAAACjCAMAAAA3vsLfAAAAmVBMVEX////BwcHh4eEDAwPs7Ox8fHyJdbDExMTk5OSDg4Pz8/Ojo6N4eHisrKzHyMeXl5fd3d34+PjPz89BQUGKioqRkZFLS0tmZma7u7vV1dUeHh5gYGCnp6dTU1OxsbGAgIA3NzcuLi5ubm5YWFhDQ0MsLCydkrMUFBQjIyMQEBCFb6+OfLKTg7O+vcClnLebjbauqLq2s7uup7xNLp34AAAZ0UlEQVR4nO2diWKjuLKGBRIDCIEQq2R2gce4Z3qW8/4PdyVwErwkdnvpeG7nbwfa2I7hS5WqtALA/z+FHwt/9vk9p9AWfij+2Sf4nEKrD6mtvrCdlHMJtrqQMq/3Pximiyfmr+bLF1lbkPR9Grx+humNWb79EizFTz7tz9ZF1gaA7wFMmwjYtDR816iTEHFc09QEoetG4ZgC362BKNNfxOwuxOZ5ILGMIZSVTap6TJIk6M1NKSnLPK9FnV9Xfhz4sPxFsF0YEjwPt9zMvVwAy0aV48igCCscESaQsWZ52BuASwX3F9GF1lZ6eEWaxC4EIAHqTZPYhZnjoMFJT0amEEYgrGj58Zf9/9HFToozAbxAW9srtgIHiZGxUGEzVaAtSfnLWNvFTgq8jFRChczGRoUTKmyhsjY3zKxii2UStLIVvw62C63NNAHjaQgiDARiEcYC21gwJEBERYBDCoJUuan5uRfz83Qhti/t66tydZXOWNvmC9tJoc2H2LZf2E6KiVnluM8rCefjv0jWf62CA2f9ZRLX22R/YbtGX9iu0he2q/SF7Sp9YbtKX9iu0he2q/SF7Sp9YbtKX9iu0he2q/SF7Sp9YbtKX9iu0he2q/SF7Sp9YbtKX9iu0lej+DVC/KAHizKHffZJPb0SuF3DUT/W6rHZbjXE/LPP6tkl1oO015SPXhQYdiSHKu+sFv4yIzquVJpZxFnX4drADnIwyQq3dWX8y4wfuk6o4oSErS9GjkzTRApb01oWIZ99Ys+tsBOSmGtfrBfYXCv5Ktw+VLQ2pWV2+9bWfGE7o2h0lLW1h9isLyf9UGZsW8QcD5xUZun5j/7KYqr0t5y2NlUkRQhh0qtImlRjcP6jv7SCdZwbK523Bdy2ozzL8k7C7muQ1hl5cFzBzQZuVpvNarWF6t8Iv3z0vFDV8Fpp2tS8eN4oipQT4IgB5jjo+FUnmqvSO0/BD65Y494HGGMWOkzv0qfFhkkEUNE2zF+PY3L4arRupzN3KlvvWBq9vWbWh+++XagvVThgQZU7ao+fNmdjPRTAS0HOaQLwwAF2lGEhbXd6MwSg0MB4J/URhwTTG5jeUJVQaQPF6H6FNqoUNuwXuJbmM2MTaR4xywa1R1XZmxtmXhUoqjIKjL7ijAMg9ShtQitlelUeC5FnOSplZbGiC+ust3Fe3c/slLUx5FmOqtd7z4yNMRKwPAKc0lYWFfApcnlBhYULIyyEYtUqW2KVY9ks53wMPQ/L0s1NEnhNkCGjQlv/RJl4pTS2JEVpAvwaPzE2gK1owpbSwqhjDrjVcbrKQzHmsjWAmRnqTUHMCTELxmTEarIuXRuUHk/rkeSjWTj3OxtUeY3PpEf8VDw3NkVC2sAvUw+A0vJy9YO4tQkyvy4dlE0TKWQvSWX3yjTDpqhzzw2A73Fat7z2UH9PbEXLHekzlLnomZ1UYwOei3qbkjDKKbFx4VuG04ZF5BCzyfVUChQjBgpfGqIVg43j0nWxtGs3ypCQd8WG+xgnnCFs8KeOpAC7EXD6ljAfdivJ6rYqaLBuLVC3bYKqTQsDYOiz99OoHeLQH4ucul1MsIBG2nUeyu+NzUE7PTG2WTqFmDNZxvY2x9JHSbT77zvvuVqoGDA18X8F24+JJdH5N/24VLUA9WufhM5OyM1VZeERX/U5umOC+yaVMlaV7hzNXrXa9lXxq62J8oOK1j7nu0r8i9SBlf3ZJ/bcioZTaTOLv7B9qGfGZnizSsN+hG4JFVFX2+qsjIXUc2N8AmwEPljF9RlJWA3xsIZqox7xtFt1WZw9JGr/mLo2oakWTd0HKGk3rldeG/owwyDtmdphvWEs1A1ZT5CAsLEKdrKDByjqtcVVNwx2SfvFExR/v/mS76FwU+yVHXeWbcQaW3dDptXsYzNuvuR7yN7K4JHY/G6rktTy+vKN5e7i2bNg86F7gO2S8HgxtqAc28C8pWbvxMuW4mfBRiHdx2Zz/7wu5hakMLutbh9slxHgWbA1sNzHFlBJzkimF/t1kNw6ZJRmy2dPgo3JDd83HZta50S8i63NJlDedIIo9vefPgU21K+NAwbpeWyXO6mR3zj0wB/DvfN9Dmxm1oqDC3XPY6s/xMb5m7EZFXyv74+hgPPosMFJd70v8lkM98fpPgk20VXRvlfxC7Dxj7BRz/PfflsG+cmmOGznbVb01bqny5yOJW0ct9Xru/p8/8NPgi04TNvsujmLzTr06z1b8/Z+Wwur4lSzYjCu8qZJGtnBahFqsWyCIO12R1DeHjSBPAk2Dg+iou2fx9Z8hK1exgvbm5YROxFMjU1WtcMwtFXXLg4zWarX2hmbsR4OK2VPgs2H5UEgLclZbMlHPlovf2FAp0aQLDqqqtJ1LrWI7NtFZdjONLbOdMKIrkZ6lPI9CbYUHuYf3rmsjZD0A2z2Hjab157Ctu6zQ7Wwr5SyqophO+2zKlNbPRXN2Mbd2EovPD7fHTZRer4JRKRimvoRlGqrDL3S96aXo/nAO8I3j7Rg5BCbsd9yvy+/1PI+CqS2t5edhIApbAk+vLeG469irbaN15Bj5KD54RSeHswUiNA52Ty0w0ZjkmXMGzDgBAg9ClrV3wJSdTnVULtGVu9X6NKbDRZX68MK5o1VUpvu/R0cYCpsnh7nvSfkj02SqEeSSGi89IKiHbb23RPeYUv1uKfIU9kJJ0xyFYCnNIfPOWIxH4hoCFBII2CKMlDGqEO2fpqlwFQ7FPnvfs0ZobG6c7ORTfdasRGIFDZ+AttKeWo1ZNkQT9jwAttLSHgfG02FkSNqtYxbODNfOr55MtuCo/u57SEZHX+dxiJdpytHFEluh3ES84yIdZIZ0ca6FpsD8zs3G9l0z4mZitUQRs4hNuWkuyU7Ra2x4Ugw/APYYLuKWVqn1LZw9VpWKWwMMTQfqGqQunUCpJG6wPK9BJUuocCOLCNNAC9seXUbg4B3bm2zjcSSbymIzYAOCUfGprBtTDT3s3OFjdWVbLjz6qTnsKUlxsT3atAmLuqVtTnhDpuxykSG9MDPLASB9ErQGC4Frmd1w5Dm+tPEsDhAWZ38ODaGQt6sYHzYbHQztjpdVllVkeJC2B0Zm8YWzkcdvjUwVfV9PnoXY9ML+bvUL4G/aVju6yc7bMx0QKEP+KqE84h6CzFSha1UxSESlioMDWIkFESV8aPYmKjTXuWhVQ5hUd+Vm+0n7qLKqrIDqdK2k9b2ig3a2j6UCeDLra2gzRBSD6CBAGOgSTYFznoeoG1k6gDys7qNSg8Q202VkwZVKb2gqqvIdYPBr/zA+hFsqHarDsJtUQoTqbpPlwR3BGf7VmO9xVIVu3oI5WknnbFpJ2U0AXkNLi/boiRJBYj0iFhb/Uh3TvHC3ayiQDbKcX0VYtVbjDCIgC30PTpUvlLUILSQkZfMvHwKEitbRazNyxBPJTBGXgc7ej9wdumquterTGUOELqnnHQbzss1h7VyUpx4TiH0GeUXWdtPVrAaicedmdkkJtwVLMp7gbOpS9y3QOqAsD2Vtmls7U7jFEklj4rwYif9yTK2VY0AWgqjQMKVOus7YUvIosqq0rY1hOVJJ/V3VY90whYSlYklqbsunxHbJrNcjjHaFx/gKrHvYnCpyo2WaZuxgisDOYdCy5BgMPXXE7mDMTbgc2KrGovQwNkHx5AXwy61g9urDK677GkITaoq8rWIIvWYNP9XCE/P2Zu0hbWpaqkmb2lKyVSVb1UGd3rEwqdhcy2LWJ44sDcWJiMsvFu52Vylba9NILbfrlWesx3bcXqsp0c3dvoBd412trdZr9ft2LXz8jLa2lZVUeXUP1Eb/zQnnVohSVOb+waHUZTDjTRu81TbpwtsQTq3tgXHdxc1y/VufJiXtJHy1XD6Z4ZTJF2Xfk2LsXOPmng+0Unn/gC3RgfgmFGpqHeTvdllYjWv2W5gTdjSUyWVsemGLFYV+Wy1Whxmcsrb5id2fNR/89nYLKKKuENwKL2xjmp77hIbgb1PT8+/Mosu5crAItot11nAy0ZxwOght0/HNhdxC27qEkR9a9XeU2nFG8Qc0ndPBZXZmBVF23rLwh/LLE3z8dU+a7ifyz8BNg3On4s4J4y0iQQ+lDc5KV+2tulO0o9WW8Mhp160HzFZSaSUi7m/SbvXvP052Ox9bJYlLW7OyPRFG+WN1nbQ2xfDm5eewNne/OlPwIai0toeYFOhYXfBnH+frO2O2Pxue/uSYXz1mSOOcC0zvVxhtizbpt47rpHN4w9udtJ6iS3wNpvbh9k67bLJ/ydiw45tqaxzNUheW9IlMy6Xeo3+bzIhs1+x3WJttr/fSbpt73D6yXKk1k/CxsygzEe4zSwvcJgSEobnuqlvCAdFtWKYfH+70pux7fX22S7sz5/hWfFukcH8FGxRKYct3BZpECI8V+Cxjpoi3OVpYe1au/FB0/XemIDY5R62W8e2zULjYgjJo7Exh0vdiBs3tvPW4uGYInScZYbrvHR7TgWctrYfmeJy2Kta8sWT4NaxbbsrWRZuj8WGvUEVZr3lC/baIuk44T6yl+PRhGwyOh9W89yOhbyl6Nu2PB7SWyd0+eYMXt2Bu9RyKUo8PHLiUA1byw/M11ZcJ9QtW8fIzFAEdvRdI+O6Q74+nvvTurrr3JXTjlh628hk6k6fthaZXifT68PBh2+e5eMEUViRSAS6zSkQkd16QkSBeMwKQT7MOXpjJkzzGBkyxZznClu7qC3CSIWEniYLpVKZ3yRr2jap3rqN3qbzocSdnsyH2i5NSDEpbxW2m/OPZLNWadNabcdxs96MGwi7zThmd5yMv5DCpipOum3eVJ55Etlb0R/NHhrYOpIelEb2dsaWzIzIDC95w5aSiWQyYxsX1XKpsN1sFNLVY1JV8Jp385YZj8OmcgvXF8Zhu9oUFqK9nDZ6SdtOYPNhQd+saYfNSt5IptaMbSYJF32POYTDzdiIe+poFD8Gm6ewTTWn8rB5SHniK69gbsydO1/sIDiBjULp6bjgulOosPRMQKpI6QmBzXRo3qaJR6nnwkVPd3HTnMidyNGKXlricdjmVlxK1E/0amZvjd46e/j3nz//mrDpbIF7Vl778OA0KdxuRrhZwZV6bLar7XbcvjyD40Y9G6fduNYaF+O6cQYPf9kVIuvqhOIHYaMwT6YqlDc1SHrhIbLv//7z+5+/ffv2+4St9tIiGwbCj6wNubp0z4t82rw93v47v17MYyStxeUoa7s9/wioR7dWqoLTFKGsroWVSm3qx0wppTtrs+hLQ+4rMuWZ//7vr7//+G2SwmZHbhZnkpb+CSfVS3Fcol1P6NIpgzy5i02wtXg5CRbR4JErU+7Kth02XV+3X8qvf//6c4fsFZuUnhGGcyS93a9edaflF/E6eC2cbR/d8wwPpUpy69VJlbmlemq+8sy/fv/j229LTU4aBO9G0ifQDptOo3DgPRSbB2WzZ20K2lSY/Xag318j6RNjizS2xsDYtGzxWGx5c+Ck9u9HzE5h633vzrp1OPtkbVjIAoU5N63soU66K9tmJ7VSje0EtWNsXRZX6l+2vxuG/V12tKt2u8NPZvDWJosZm8+NPhdhIU4nwPfRiZBwITZXVbyQ46jN8c75aOcc7Uy9c1p+47XMTupGoAyjPFLVrbsQOqlbsB2NDrpNd8JGKQA1CfFDsb3mbT/spO7xWLSbdA9sUySVpdc4GD3Y2shxSLgIW3NfbHexNo0NY0k1vUdb25VOemdsd7A2VUtgr81G6J3K/X10fSR9Nic1A2OVE/kq0lb1w9rFPVhca23Ho7pvonYjNjbC6U5q7RDH8bDaZpvNsHlYTi7aXUxI/+NOasOuiJu8mya7YVphKxdt0j1qJbIIrqfq1X8dG6myPrb68RUbKUQb9A+rAhpwRa7D9lR5W2/1VUyKdoctQ1YvOrssHrSEG2M+3LxhuzAk2OUPdi+fV7C+BRtqPYXNKhbWlketbbQPaN1leLKYBMZnrW3XuqvbjXQPs+3DVdt2b4+uWz47OnDJyzcNcQtbXilr69cv2JBVKGvjJ5f6vEUMO7tpEg6BA/kokn779tvf/0zYXnrllZNaprkYz/3yOPHs0pfDWxorndavtLV1e05qeHd1Um1mi8IYSdjRd530j7//+pfrqVZTr7w9G1z5ZO1trE902dav9pw0qO51lmwfmYbmhLyFxD22tm/f/vjzr//9a9i6GDO4PZVtk8E9XzOliqRFbOXz/UmZwtYUIqbjvRIQfJClOmFpVSOE5NBJv/325+///Pt9QmYb+n4vfOej3L4MW60XhHhZpx7j6KE3bIrgGI99u3JLz/N82frFQLv2+lnuh2L7+RaqIFzlnuDkzUm/ac/8n0I2eaRt+DRtLJJMyIyLsXlrOZbInQsXnjrJY5dzzVdrPQZnOwtu1WWN6xPrqlwttvBSFMCuRNpzjYbsrO2vv3//53uwmzgaCd8i03BUd1o4zH7Bdq6ijGMMBAnjAAhfgLRACGDbwMwR/N7R7UUHd0i/ezGCXy0ORTBO6lC3tEQJmTv8+PcJ2XcjEKGJGOL6BSIbO4hU2BXa3iJ+/qTy0lGgNtTo6RC5XS1Zk/eJU0hyxUoHF13VAbbFHxbpWVoY6e9Fr1/uqPit/4I/sKrxSxHnBJtY+58e/hGmRDvpVO4rM3sZgISBU6u3ePbueahXVcjP9wuhPpbIqVAkgPR9EkondlhsFGH4wfo4t+gDbHTVxiuaCD1X68Vxw77tRgJqlJxebw+fvN/17KlIwDXRBdc0AdIn6TQaPBBvw9ycUJXloUCLKbl6Yll/bl1hhgCjmSiwQ4bW961QcgmA9Ahy7nmbpoU+wMZAQhnLDWVqWJdI2uKiSq+ojSohqbY3fVC/wvQEVb0Rp1dmnYs4zaCyXIuUigwyEiOK3sa5maGeCRseDODCyF3Bs7ceF3rwVVbnWCY4KTU2kQFQ+RKZ97zf0EIfYAMgKQEr+owy10nzTBcTCpvCKWBiVX0PHNkT5FeSyqJC2KpyVL53jTqoOmbZwi6fIqWD0ZuZORpZFJ4akYr1+hbJmYKdFbmfVGFv5ylfeX4VFLilXhb2yHzQWL2PsXmAVTRsw9wsqBkL/XfN88JAmd1Ip4q8FNEy7VFSOdLgLvKTIHv3CnURh8xkC0eV7pI0ehmNagoVScNTA1J34JwexmeiO2sG6QBPhgUxDCS9moWyN7GP0R3vQLd3Meew5RHIhAxJAPQdAcSgUlKE85B4gPiyl1niUkATQP1myHsZZO99EZjAOTiQG5jpIo6G8+C24MgzD7lhuoG3Nv7fWWexFcGETdpgUNiiaSwiKkLpqZhlUV6LhII0AWlNVLIViA+nmGhPRQ6v4Ka3Guka0ZR2nBfm6+ExznatLsOWv2ATgx0EAquQoLBxL8GUa2wuSEsusU9F9nFiosA5WJVWcNW7pTg17vmEQiH69thNsQ6w+HX42t4yhewkZfNuSdyH2KgPGBGgCC3TDUCuF7aLV6tND9yc1MCyURFnDvX0/Vapz2Q8CDac6zFE0QBXXZUGh6Oe30EWBbraFZ/A5ukZBnScpzl6IW8Wr9mnFg3H90viPsT2ADGn3sZ1uFiZ513p0eMqWvA6JTHsj4v2slNRu2hNEAQM5zUngfq7Ir3ypIh4rpfWxLY6gg0bMzNC2I7ul438bGzI8bdZ7ZyFZiozC6LAoJZeamttnch4y8LFqCocmlUJjot6JTOBZNGLsMu9VZ5xbOUtB6SoGpTFRtr3J9hfqQ+x2UfzfBle7pDxUpJN+0tOCqF6WxE3+oibY0ZTq5vfZHrKaUWdk7cupA0JS6KCt+MMYRLxgknPJ4xLUeGoc4LczrEoTBeLWGRhWCDjfs3WH2BT5XB3OKw6cqcLCIje8TZu57Y5XOg1BStwVsx0ar3IDDlc8GPPM1UVv6T9FsK2SI13Y4yX+JxE0lPFmPQVNlfVasq2yIhBgK0qV0Pjq/qMaefVOsxxnfycsk2vWhZsEHC0fzgC6fq8KqIBC0Ng6zwEr21QV0hVIhmulGE6sYpVZ/JS7Dj+Zq3z3b11K5aFmW5zk9lWWVnKP5z9parLeYVyv9Crs6ZixuYKVc+V6gQBzihVdXye2cagsBmNYvgTsEW6SyFAURF7TFRVjlMbEZuypG/rKGd64Tv1LpvVWdbgtqpqNABeZGeG/TMUxXAsVLp76Kg6ZkYR94j2TJjzEJ1JFzzLaRtUhevaWOGG1w1wKW8RbYIcRDCghXLO1PIznK5Ej1Ac0Z/hpHzyR9b7KA5SjgkPepkGOc4ds+IamztVP3HhhAMaa1XhynAfoepckzpDSQtXsmlk+ZK36TqpoTzTJ9O6gZJedCsluwZehD0UVuo7jcGoQc2BF0sUeiC08p4BnuUmaDKaRCUGQUbo3Rp9z2DDToGAMvZSrmqQbEGQszBRlqUbzqeFPjFASQ7V3xzktDc3Rd6dHxbLAmsFB9kQKmZkOs0oEz2xucvpjzfIzjfFfbmgvVfA4pV7Nli+j01oJ024Kg9SajU8rxmByJZm6/Gq1tZWKydlll15/qDXk5W0MAefl5eUH0hVsLZ9Y7mBsIPIrtNpYYsh5eET3NPtEr2PDRPC/Nbpa5zxXjgD51ZiBdIoQB1P2NimxIm018CGaORmZWfKnXF+Ub8XQ2UHN4XlRwaVenrxOq+dh3Y33Vd4+24CYlZdbIOoipWPxoX0SQCkl+JqaKx5MeJgWPcmILHMwzyLfUSAkcUXd0boIq61el2YkcNVhZ5eTOZLFft3ItKbqYqM8OtttRl665Gc3jB55XT0B5f9F4leapca/8W7Fuv2bjbfMHJ6/MzvZqZ4yF2l/9P6P/tPnK40WtRZAAAAAElFTkSuQmCC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013594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748712" cy="436403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altLang="th-TH" sz="32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UNIX</a:t>
            </a:r>
            <a:endParaRPr lang="th-TH" altLang="th-TH" sz="2700" b="1" dirty="0" smtClean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rPr>
              <a:t>ตัวอย่างระบบปฏิบัติการเครือข่าย </a:t>
            </a:r>
          </a:p>
        </p:txBody>
      </p:sp>
      <p:pic>
        <p:nvPicPr>
          <p:cNvPr id="5" name="Picture 2" descr="http://virtuallyfun.superglobalmegacorp.com/wordpress/wp-content/uploads/2014/05/3b1-format-dis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353" y="2438400"/>
            <a:ext cx="7010400" cy="401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9207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4338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rPr>
              <a:t>ตัวอย่างระบบปฏิบัติการเครือข่าย 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95300" y="1676400"/>
            <a:ext cx="8496300" cy="4724400"/>
          </a:xfrm>
        </p:spPr>
        <p:txBody>
          <a:bodyPr>
            <a:normAutofit/>
          </a:bodyPr>
          <a:lstStyle/>
          <a:p>
            <a:pPr algn="thaiDist">
              <a:buFont typeface="Wingdings 2" pitchFamily="18" charset="2"/>
              <a:buNone/>
            </a:pPr>
            <a:r>
              <a:rPr lang="en-US" altLang="th-TH" sz="28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Linux</a:t>
            </a:r>
            <a:endParaRPr lang="en-US" altLang="th-TH" sz="2800" b="1" dirty="0">
              <a:solidFill>
                <a:srgbClr val="00B05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r>
              <a:rPr lang="th-TH" alt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เป็นระบบปฏิบัติ </a:t>
            </a:r>
            <a:r>
              <a:rPr lang="en-US" alt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UNIX </a:t>
            </a:r>
            <a:r>
              <a:rPr lang="th-TH" alt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ที่ออกแบบโดย </a:t>
            </a:r>
            <a:r>
              <a:rPr lang="en-US" alt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Linus Torvalds </a:t>
            </a:r>
            <a:r>
              <a:rPr lang="th-TH" alt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ที่มหาวิทยาลัย</a:t>
            </a:r>
            <a:r>
              <a:rPr lang="th-TH" altLang="th-TH" sz="28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เฮซิง</a:t>
            </a:r>
            <a:r>
              <a:rPr lang="th-TH" alt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กิ ประเทศฟินแลนด์และถูกพัฒนาต่อโดยนักพัฒนาอิสระหลายร้อยคนทั่วโลก สามารถ</a:t>
            </a:r>
            <a:r>
              <a:rPr lang="th-TH" alt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รันบนเครื่องพี</a:t>
            </a:r>
            <a:r>
              <a:rPr lang="th-TH" alt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ชี มีการพัฒนารองรับกับการทำงานจากผู้ผลิตหลายราย ไม่ว่าจะเป็นออรา</a:t>
            </a:r>
            <a:r>
              <a:rPr lang="th-TH" altLang="th-TH" sz="28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เคิล</a:t>
            </a:r>
            <a:r>
              <a:rPr lang="th-TH" alt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en-US" alt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Oracle</a:t>
            </a:r>
            <a:r>
              <a:rPr lang="th-TH" alt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 อิน</a:t>
            </a:r>
            <a:r>
              <a:rPr lang="th-TH" altLang="th-TH" sz="28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ฟอร์มิกส์</a:t>
            </a:r>
            <a:r>
              <a:rPr lang="th-TH" alt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en-US" alt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Informix</a:t>
            </a:r>
            <a:r>
              <a:rPr lang="th-TH" alt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 และ</a:t>
            </a:r>
            <a:r>
              <a:rPr lang="th-TH" alt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อื่</a:t>
            </a:r>
            <a:r>
              <a:rPr lang="th-TH" alt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 ๆ </a:t>
            </a:r>
          </a:p>
          <a:p>
            <a:pPr marL="0" indent="0" algn="thaiDist">
              <a:buNone/>
            </a:pPr>
            <a:r>
              <a:rPr lang="th-TH" alt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ปัจจุบัน </a:t>
            </a:r>
            <a:r>
              <a:rPr lang="en-US" alt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Linux </a:t>
            </a:r>
            <a:r>
              <a:rPr lang="th-TH" alt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ได้รับการพัฒนาให้สามารถรันบนระบบอื่น ๆ ไม่ใช่เฉพาะเพียงเครื่องพีซี เช่น </a:t>
            </a:r>
            <a:r>
              <a:rPr lang="en-US" alt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Sun SPARC, DEC </a:t>
            </a:r>
            <a:r>
              <a:rPr lang="en-US" altLang="th-TH" sz="28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Alpla</a:t>
            </a:r>
            <a:r>
              <a:rPr lang="en-US" alt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, Motorola, Power PC </a:t>
            </a:r>
            <a:r>
              <a:rPr lang="th-TH" alt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เป็นต้น นอกจากนั้นยังสามารถทำงานกับ</a:t>
            </a:r>
            <a:r>
              <a:rPr lang="th-TH" altLang="th-TH" sz="28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ระบบมัล</a:t>
            </a:r>
            <a:r>
              <a:rPr lang="th-TH" alt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ติโปรเซสเซอร์ได้ (</a:t>
            </a:r>
            <a:r>
              <a:rPr lang="en-US" alt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Linux SMP</a:t>
            </a:r>
            <a:r>
              <a:rPr lang="th-TH" alt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th-TH" alt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altLang="th-TH" sz="28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AutoShape 2" descr="data:image/png;base64,iVBORw0KGgoAAAANSUhEUgAAATYAAACjCAMAAAA3vsLfAAAAmVBMVEX////BwcHh4eEDAwPs7Ox8fHyJdbDExMTk5OSDg4Pz8/Ojo6N4eHisrKzHyMeXl5fd3d34+PjPz89BQUGKioqRkZFLS0tmZma7u7vV1dUeHh5gYGCnp6dTU1OxsbGAgIA3NzcuLi5ubm5YWFhDQ0MsLCydkrMUFBQjIyMQEBCFb6+OfLKTg7O+vcClnLebjbauqLq2s7uup7xNLp34AAAZ0UlEQVR4nO2diWKjuLKGBRIDCIEQq2R2gce4Z3qW8/4PdyVwErwkdnvpeG7nbwfa2I7hS5WqtALA/z+FHwt/9vk9p9AWfij+2Sf4nEKrD6mtvrCdlHMJtrqQMq/3Pximiyfmr+bLF1lbkPR9Grx+humNWb79EizFTz7tz9ZF1gaA7wFMmwjYtDR816iTEHFc09QEoetG4ZgC362BKNNfxOwuxOZ5ILGMIZSVTap6TJIk6M1NKSnLPK9FnV9Xfhz4sPxFsF0YEjwPt9zMvVwAy0aV48igCCscESaQsWZ52BuASwX3F9GF1lZ6eEWaxC4EIAHqTZPYhZnjoMFJT0amEEYgrGj58Zf9/9HFToozAbxAW9srtgIHiZGxUGEzVaAtSfnLWNvFTgq8jFRChczGRoUTKmyhsjY3zKxii2UStLIVvw62C63NNAHjaQgiDARiEcYC21gwJEBERYBDCoJUuan5uRfz83Qhti/t66tydZXOWNvmC9tJoc2H2LZf2E6KiVnluM8rCefjv0jWf62CA2f9ZRLX22R/YbtGX9iu0he2q/SF7Sp9YbtKX9iu0he2q/SF7Sp9YbtKX9iu0he2q/SF7Sp9YbtKX9iu0he2q/SF7Sp9YbtKX9iu0lej+DVC/KAHizKHffZJPb0SuF3DUT/W6rHZbjXE/LPP6tkl1oO015SPXhQYdiSHKu+sFv4yIzquVJpZxFnX4drADnIwyQq3dWX8y4wfuk6o4oSErS9GjkzTRApb01oWIZ99Ys+tsBOSmGtfrBfYXCv5Ktw+VLQ2pWV2+9bWfGE7o2h0lLW1h9isLyf9UGZsW8QcD5xUZun5j/7KYqr0t5y2NlUkRQhh0qtImlRjcP6jv7SCdZwbK523Bdy2ozzL8k7C7muQ1hl5cFzBzQZuVpvNarWF6t8Iv3z0vFDV8Fpp2tS8eN4oipQT4IgB5jjo+FUnmqvSO0/BD65Y494HGGMWOkzv0qfFhkkEUNE2zF+PY3L4arRupzN3KlvvWBq9vWbWh+++XagvVThgQZU7ao+fNmdjPRTAS0HOaQLwwAF2lGEhbXd6MwSg0MB4J/URhwTTG5jeUJVQaQPF6H6FNqoUNuwXuJbmM2MTaR4xywa1R1XZmxtmXhUoqjIKjL7ijAMg9ShtQitlelUeC5FnOSplZbGiC+ust3Fe3c/slLUx5FmOqtd7z4yNMRKwPAKc0lYWFfApcnlBhYULIyyEYtUqW2KVY9ks53wMPQ/L0s1NEnhNkCGjQlv/RJl4pTS2JEVpAvwaPzE2gK1owpbSwqhjDrjVcbrKQzHmsjWAmRnqTUHMCTELxmTEarIuXRuUHk/rkeSjWTj3OxtUeY3PpEf8VDw3NkVC2sAvUw+A0vJy9YO4tQkyvy4dlE0TKWQvSWX3yjTDpqhzzw2A73Fat7z2UH9PbEXLHekzlLnomZ1UYwOei3qbkjDKKbFx4VuG04ZF5BCzyfVUChQjBgpfGqIVg43j0nWxtGs3ypCQd8WG+xgnnCFs8KeOpAC7EXD6ljAfdivJ6rYqaLBuLVC3bYKqTQsDYOiz99OoHeLQH4ucul1MsIBG2nUeyu+NzUE7PTG2WTqFmDNZxvY2x9JHSbT77zvvuVqoGDA18X8F24+JJdH5N/24VLUA9WufhM5OyM1VZeERX/U5umOC+yaVMlaV7hzNXrXa9lXxq62J8oOK1j7nu0r8i9SBlf3ZJ/bcioZTaTOLv7B9qGfGZnizSsN+hG4JFVFX2+qsjIXUc2N8AmwEPljF9RlJWA3xsIZqox7xtFt1WZw9JGr/mLo2oakWTd0HKGk3rldeG/owwyDtmdphvWEs1A1ZT5CAsLEKdrKDByjqtcVVNwx2SfvFExR/v/mS76FwU+yVHXeWbcQaW3dDptXsYzNuvuR7yN7K4JHY/G6rktTy+vKN5e7i2bNg86F7gO2S8HgxtqAc28C8pWbvxMuW4mfBRiHdx2Zz/7wu5hakMLutbh9slxHgWbA1sNzHFlBJzkimF/t1kNw6ZJRmy2dPgo3JDd83HZta50S8i63NJlDedIIo9vefPgU21K+NAwbpeWyXO6mR3zj0wB/DvfN9Dmxm1oqDC3XPY6s/xMb5m7EZFXyv74+hgPPosMFJd70v8lkM98fpPgk20VXRvlfxC7Dxj7BRz/PfflsG+cmmOGznbVb01bqny5yOJW0ct9Xru/p8/8NPgi04TNvsujmLzTr06z1b8/Z+Wwur4lSzYjCu8qZJGtnBahFqsWyCIO12R1DeHjSBPAk2Dg+iou2fx9Z8hK1exgvbm5YROxFMjU1WtcMwtFXXLg4zWarX2hmbsR4OK2VPgs2H5UEgLclZbMlHPlovf2FAp0aQLDqqqtJ1LrWI7NtFZdjONLbOdMKIrkZ6lPI9CbYUHuYf3rmsjZD0A2z2Hjab157Ctu6zQ7Wwr5SyqophO+2zKlNbPRXN2Mbd2EovPD7fHTZRer4JRKRimvoRlGqrDL3S96aXo/nAO8I3j7Rg5BCbsd9yvy+/1PI+CqS2t5edhIApbAk+vLeG469irbaN15Bj5KD54RSeHswUiNA52Ty0w0ZjkmXMGzDgBAg9ClrV3wJSdTnVULtGVu9X6NKbDRZX68MK5o1VUpvu/R0cYCpsnh7nvSfkj02SqEeSSGi89IKiHbb23RPeYUv1uKfIU9kJJ0xyFYCnNIfPOWIxH4hoCFBII2CKMlDGqEO2fpqlwFQ7FPnvfs0ZobG6c7ORTfdasRGIFDZ+AttKeWo1ZNkQT9jwAttLSHgfG02FkSNqtYxbODNfOr55MtuCo/u57SEZHX+dxiJdpytHFEluh3ES84yIdZIZ0ca6FpsD8zs3G9l0z4mZitUQRs4hNuWkuyU7Ra2x4Ugw/APYYLuKWVqn1LZw9VpWKWwMMTQfqGqQunUCpJG6wPK9BJUuocCOLCNNAC9seXUbg4B3bm2zjcSSbymIzYAOCUfGprBtTDT3s3OFjdWVbLjz6qTnsKUlxsT3atAmLuqVtTnhDpuxykSG9MDPLASB9ErQGC4Frmd1w5Dm+tPEsDhAWZ38ODaGQt6sYHzYbHQztjpdVllVkeJC2B0Zm8YWzkcdvjUwVfV9PnoXY9ML+bvUL4G/aVju6yc7bMx0QKEP+KqE84h6CzFSha1UxSESlioMDWIkFESV8aPYmKjTXuWhVQ5hUd+Vm+0n7qLKqrIDqdK2k9b2ig3a2j6UCeDLra2gzRBSD6CBAGOgSTYFznoeoG1k6gDys7qNSg8Q202VkwZVKb2gqqvIdYPBr/zA+hFsqHarDsJtUQoTqbpPlwR3BGf7VmO9xVIVu3oI5WknnbFpJ2U0AXkNLi/boiRJBYj0iFhb/Uh3TvHC3ayiQDbKcX0VYtVbjDCIgC30PTpUvlLUILSQkZfMvHwKEitbRazNyxBPJTBGXgc7ej9wdumquterTGUOELqnnHQbzss1h7VyUpx4TiH0GeUXWdtPVrAaicedmdkkJtwVLMp7gbOpS9y3QOqAsD2Vtmls7U7jFEklj4rwYif9yTK2VY0AWgqjQMKVOus7YUvIosqq0rY1hOVJJ/V3VY90whYSlYklqbsunxHbJrNcjjHaFx/gKrHvYnCpyo2WaZuxgisDOYdCy5BgMPXXE7mDMTbgc2KrGovQwNkHx5AXwy61g9urDK677GkITaoq8rWIIvWYNP9XCE/P2Zu0hbWpaqkmb2lKyVSVb1UGd3rEwqdhcy2LWJ44sDcWJiMsvFu52Vylba9NILbfrlWesx3bcXqsp0c3dvoBd412trdZr9ft2LXz8jLa2lZVUeXUP1Eb/zQnnVohSVOb+waHUZTDjTRu81TbpwtsQTq3tgXHdxc1y/VufJiXtJHy1XD6Z4ZTJF2Xfk2LsXOPmng+0Unn/gC3RgfgmFGpqHeTvdllYjWv2W5gTdjSUyWVsemGLFYV+Wy1Whxmcsrb5id2fNR/89nYLKKKuENwKL2xjmp77hIbgb1PT8+/Mosu5crAItot11nAy0ZxwOght0/HNhdxC27qEkR9a9XeU2nFG8Qc0ndPBZXZmBVF23rLwh/LLE3z8dU+a7ifyz8BNg3On4s4J4y0iQQ+lDc5KV+2tulO0o9WW8Mhp160HzFZSaSUi7m/SbvXvP052Ox9bJYlLW7OyPRFG+WN1nbQ2xfDm5eewNne/OlPwIai0toeYFOhYXfBnH+frO2O2Pxue/uSYXz1mSOOcC0zvVxhtizbpt47rpHN4w9udtJ6iS3wNpvbh9k67bLJ/ydiw45tqaxzNUheW9IlMy6Xeo3+bzIhs1+x3WJttr/fSbpt73D6yXKk1k/CxsygzEe4zSwvcJgSEobnuqlvCAdFtWKYfH+70pux7fX22S7sz5/hWfFukcH8FGxRKYct3BZpECI8V+Cxjpoi3OVpYe1au/FB0/XemIDY5R62W8e2zULjYgjJo7Exh0vdiBs3tvPW4uGYInScZYbrvHR7TgWctrYfmeJy2Kta8sWT4NaxbbsrWRZuj8WGvUEVZr3lC/baIuk44T6yl+PRhGwyOh9W89yOhbyl6Nu2PB7SWyd0+eYMXt2Bu9RyKUo8PHLiUA1byw/M11ZcJ9QtW8fIzFAEdvRdI+O6Q74+nvvTurrr3JXTjlh628hk6k6fthaZXifT68PBh2+e5eMEUViRSAS6zSkQkd16QkSBeMwKQT7MOXpjJkzzGBkyxZznClu7qC3CSIWEniYLpVKZ3yRr2jap3rqN3qbzocSdnsyH2i5NSDEpbxW2m/OPZLNWadNabcdxs96MGwi7zThmd5yMv5DCpipOum3eVJ55Etlb0R/NHhrYOpIelEb2dsaWzIzIDC95w5aSiWQyYxsX1XKpsN1sFNLVY1JV8Jp385YZj8OmcgvXF8Zhu9oUFqK9nDZ6SdtOYPNhQd+saYfNSt5IptaMbSYJF32POYTDzdiIe+poFD8Gm6ewTTWn8rB5SHniK69gbsydO1/sIDiBjULp6bjgulOosPRMQKpI6QmBzXRo3qaJR6nnwkVPd3HTnMidyNGKXlricdjmVlxK1E/0amZvjd46e/j3nz//mrDpbIF7Vl778OA0KdxuRrhZwZV6bLar7XbcvjyD40Y9G6fduNYaF+O6cQYPf9kVIuvqhOIHYaMwT6YqlDc1SHrhIbLv//7z+5+/ffv2+4St9tIiGwbCj6wNubp0z4t82rw93v47v17MYyStxeUoa7s9/wioR7dWqoLTFKGsroWVSm3qx0wppTtrs+hLQ+4rMuWZ//7vr7//+G2SwmZHbhZnkpb+CSfVS3Fcol1P6NIpgzy5i02wtXg5CRbR4JErU+7Kth02XV+3X8qvf//6c4fsFZuUnhGGcyS93a9edaflF/E6eC2cbR/d8wwPpUpy69VJlbmlemq+8sy/fv/j229LTU4aBO9G0ifQDptOo3DgPRSbB2WzZ20K2lSY/Xag318j6RNjizS2xsDYtGzxWGx5c+Ck9u9HzE5h633vzrp1OPtkbVjIAoU5N63soU66K9tmJ7VSje0EtWNsXRZX6l+2vxuG/V12tKt2u8NPZvDWJosZm8+NPhdhIU4nwPfRiZBwITZXVbyQ46jN8c75aOcc7Uy9c1p+47XMTupGoAyjPFLVrbsQOqlbsB2NDrpNd8JGKQA1CfFDsb3mbT/spO7xWLSbdA9sUySVpdc4GD3Y2shxSLgIW3NfbHexNo0NY0k1vUdb25VOemdsd7A2VUtgr81G6J3K/X10fSR9Nic1A2OVE/kq0lb1w9rFPVhca23Ho7pvonYjNjbC6U5q7RDH8bDaZpvNsHlYTi7aXUxI/+NOasOuiJu8mya7YVphKxdt0j1qJbIIrqfq1X8dG6myPrb68RUbKUQb9A+rAhpwRa7D9lR5W2/1VUyKdoctQ1YvOrssHrSEG2M+3LxhuzAk2OUPdi+fV7C+BRtqPYXNKhbWlketbbQPaN1leLKYBMZnrW3XuqvbjXQPs+3DVdt2b4+uWz47OnDJyzcNcQtbXilr69cv2JBVKGvjJ5f6vEUMO7tpEg6BA/kokn779tvf/0zYXnrllZNaprkYz/3yOPHs0pfDWxorndavtLV1e05qeHd1Um1mi8IYSdjRd530j7//+pfrqVZTr7w9G1z5ZO1trE902dav9pw0qO51lmwfmYbmhLyFxD22tm/f/vjzr//9a9i6GDO4PZVtk8E9XzOliqRFbOXz/UmZwtYUIqbjvRIQfJClOmFpVSOE5NBJv/325+///Pt9QmYb+n4vfOej3L4MW60XhHhZpx7j6KE3bIrgGI99u3JLz/N82frFQLv2+lnuh2L7+RaqIFzlnuDkzUm/ac/8n0I2eaRt+DRtLJJMyIyLsXlrOZbInQsXnjrJY5dzzVdrPQZnOwtu1WWN6xPrqlwttvBSFMCuRNpzjYbsrO2vv3//53uwmzgaCd8i03BUd1o4zH7Bdq6ijGMMBAnjAAhfgLRACGDbwMwR/N7R7UUHd0i/ezGCXy0ORTBO6lC3tEQJmTv8+PcJ2XcjEKGJGOL6BSIbO4hU2BXa3iJ+/qTy0lGgNtTo6RC5XS1Zk/eJU0hyxUoHF13VAbbFHxbpWVoY6e9Fr1/uqPit/4I/sKrxSxHnBJtY+58e/hGmRDvpVO4rM3sZgISBU6u3ePbueahXVcjP9wuhPpbIqVAkgPR9EkondlhsFGH4wfo4t+gDbHTVxiuaCD1X68Vxw77tRgJqlJxebw+fvN/17KlIwDXRBdc0AdIn6TQaPBBvw9ycUJXloUCLKbl6Yll/bl1hhgCjmSiwQ4bW961QcgmA9Ahy7nmbpoU+wMZAQhnLDWVqWJdI2uKiSq+ojSohqbY3fVC/wvQEVb0Rp1dmnYs4zaCyXIuUigwyEiOK3sa5maGeCRseDODCyF3Bs7ceF3rwVVbnWCY4KTU2kQFQ+RKZ97zf0EIfYAMgKQEr+owy10nzTBcTCpvCKWBiVX0PHNkT5FeSyqJC2KpyVL53jTqoOmbZwi6fIqWD0ZuZORpZFJ4akYr1+hbJmYKdFbmfVGFv5ylfeX4VFLilXhb2yHzQWL2PsXmAVTRsw9wsqBkL/XfN88JAmd1Ip4q8FNEy7VFSOdLgLvKTIHv3CnURh8xkC0eV7pI0ehmNagoVScNTA1J34JwexmeiO2sG6QBPhgUxDCS9moWyN7GP0R3vQLd3Meew5RHIhAxJAPQdAcSgUlKE85B4gPiyl1niUkATQP1myHsZZO99EZjAOTiQG5jpIo6G8+C24MgzD7lhuoG3Nv7fWWexFcGETdpgUNiiaSwiKkLpqZhlUV6LhII0AWlNVLIViA+nmGhPRQ6v4Ka3Guka0ZR2nBfm6+ExznatLsOWv2ATgx0EAquQoLBxL8GUa2wuSEsusU9F9nFiosA5WJVWcNW7pTg17vmEQiH69thNsQ6w+HX42t4yhewkZfNuSdyH2KgPGBGgCC3TDUCuF7aLV6tND9yc1MCyURFnDvX0/Vapz2Q8CDac6zFE0QBXXZUGh6Oe30EWBbraFZ/A5ukZBnScpzl6IW8Wr9mnFg3H90viPsT2ADGn3sZ1uFiZ513p0eMqWvA6JTHsj4v2slNRu2hNEAQM5zUngfq7Ir3ypIh4rpfWxLY6gg0bMzNC2I7ul438bGzI8bdZ7ZyFZiozC6LAoJZeamttnch4y8LFqCocmlUJjot6JTOBZNGLsMu9VZ5xbOUtB6SoGpTFRtr3J9hfqQ+x2UfzfBle7pDxUpJN+0tOCqF6WxE3+oibY0ZTq5vfZHrKaUWdk7cupA0JS6KCt+MMYRLxgknPJ4xLUeGoc4LczrEoTBeLWGRhWCDjfs3WH2BT5XB3OKw6cqcLCIje8TZu57Y5XOg1BStwVsx0ar3IDDlc8GPPM1UVv6T9FsK2SI13Y4yX+JxE0lPFmPQVNlfVasq2yIhBgK0qV0Pjq/qMaefVOsxxnfycsk2vWhZsEHC0fzgC6fq8KqIBC0Ng6zwEr21QV0hVIhmulGE6sYpVZ/JS7Dj+Zq3z3b11K5aFmW5zk9lWWVnKP5z9parLeYVyv9Crs6ZixuYKVc+V6gQBzihVdXye2cagsBmNYvgTsEW6SyFAURF7TFRVjlMbEZuypG/rKGd64Tv1LpvVWdbgtqpqNABeZGeG/TMUxXAsVLp76Kg6ZkYR94j2TJjzEJ1JFzzLaRtUhevaWOGG1w1wKW8RbYIcRDCghXLO1PIznK5Ej1Ac0Z/hpHzyR9b7KA5SjgkPepkGOc4ds+IamztVP3HhhAMaa1XhynAfoepckzpDSQtXsmlk+ZK36TqpoTzTJ9O6gZJedCsluwZehD0UVuo7jcGoQc2BF0sUeiC08p4BnuUmaDKaRCUGQUbo3Rp9z2DDToGAMvZSrmqQbEGQszBRlqUbzqeFPjFASQ7V3xzktDc3Rd6dHxbLAmsFB9kQKmZkOs0oEz2xucvpjzfIzjfFfbmgvVfA4pV7Nli+j01oJ024Kg9SajU8rxmByJZm6/Gq1tZWKydlll15/qDXk5W0MAefl5eUH0hVsLZ9Y7mBsIPIrtNpYYsh5eET3NPtEr2PDRPC/Nbpa5zxXjgD51ZiBdIoQB1P2NimxIm018CGaORmZWfKnXF+Ub8XQ2UHN4XlRwaVenrxOq+dh3Y33Vd4+24CYlZdbIOoipWPxoX0SQCkl+JqaKx5MeJgWPcmILHMwzyLfUSAkcUXd0boIq61el2YkcNVhZ5eTOZLFft3ItKbqYqM8OtttRl665Gc3jB55XT0B5f9F4leapca/8W7Fuv2bjbfMHJ6/MzvZqZ4yF2l/9P6P/tPnK40WtRZAAAAAElFTkSuQmCC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4" name="AutoShape 4" descr="data:image/png;base64,iVBORw0KGgoAAAANSUhEUgAAATYAAACjCAMAAAA3vsLfAAAAmVBMVEX////BwcHh4eEDAwPs7Ox8fHyJdbDExMTk5OSDg4Pz8/Ojo6N4eHisrKzHyMeXl5fd3d34+PjPz89BQUGKioqRkZFLS0tmZma7u7vV1dUeHh5gYGCnp6dTU1OxsbGAgIA3NzcuLi5ubm5YWFhDQ0MsLCydkrMUFBQjIyMQEBCFb6+OfLKTg7O+vcClnLebjbauqLq2s7uup7xNLp34AAAZ0UlEQVR4nO2diWKjuLKGBRIDCIEQq2R2gce4Z3qW8/4PdyVwErwkdnvpeG7nbwfa2I7hS5WqtALA/z+FHwt/9vk9p9AWfij+2Sf4nEKrD6mtvrCdlHMJtrqQMq/3Pximiyfmr+bLF1lbkPR9Grx+humNWb79EizFTz7tz9ZF1gaA7wFMmwjYtDR816iTEHFc09QEoetG4ZgC362BKNNfxOwuxOZ5ILGMIZSVTap6TJIk6M1NKSnLPK9FnV9Xfhz4sPxFsF0YEjwPt9zMvVwAy0aV48igCCscESaQsWZ52BuASwX3F9GF1lZ6eEWaxC4EIAHqTZPYhZnjoMFJT0amEEYgrGj58Zf9/9HFToozAbxAW9srtgIHiZGxUGEzVaAtSfnLWNvFTgq8jFRChczGRoUTKmyhsjY3zKxii2UStLIVvw62C63NNAHjaQgiDARiEcYC21gwJEBERYBDCoJUuan5uRfz83Qhti/t66tydZXOWNvmC9tJoc2H2LZf2E6KiVnluM8rCefjv0jWf62CA2f9ZRLX22R/YbtGX9iu0he2q/SF7Sp9YbtKX9iu0he2q/SF7Sp9YbtKX9iu0he2q/SF7Sp9YbtKX9iu0he2q/SF7Sp9YbtKX9iu0lej+DVC/KAHizKHffZJPb0SuF3DUT/W6rHZbjXE/LPP6tkl1oO015SPXhQYdiSHKu+sFv4yIzquVJpZxFnX4drADnIwyQq3dWX8y4wfuk6o4oSErS9GjkzTRApb01oWIZ99Ys+tsBOSmGtfrBfYXCv5Ktw+VLQ2pWV2+9bWfGE7o2h0lLW1h9isLyf9UGZsW8QcD5xUZun5j/7KYqr0t5y2NlUkRQhh0qtImlRjcP6jv7SCdZwbK523Bdy2ozzL8k7C7muQ1hl5cFzBzQZuVpvNarWF6t8Iv3z0vFDV8Fpp2tS8eN4oipQT4IgB5jjo+FUnmqvSO0/BD65Y494HGGMWOkzv0qfFhkkEUNE2zF+PY3L4arRupzN3KlvvWBq9vWbWh+++XagvVThgQZU7ao+fNmdjPRTAS0HOaQLwwAF2lGEhbXd6MwSg0MB4J/URhwTTG5jeUJVQaQPF6H6FNqoUNuwXuJbmM2MTaR4xywa1R1XZmxtmXhUoqjIKjL7ijAMg9ShtQitlelUeC5FnOSplZbGiC+ust3Fe3c/slLUx5FmOqtd7z4yNMRKwPAKc0lYWFfApcnlBhYULIyyEYtUqW2KVY9ks53wMPQ/L0s1NEnhNkCGjQlv/RJl4pTS2JEVpAvwaPzE2gK1owpbSwqhjDrjVcbrKQzHmsjWAmRnqTUHMCTELxmTEarIuXRuUHk/rkeSjWTj3OxtUeY3PpEf8VDw3NkVC2sAvUw+A0vJy9YO4tQkyvy4dlE0TKWQvSWX3yjTDpqhzzw2A73Fat7z2UH9PbEXLHekzlLnomZ1UYwOei3qbkjDKKbFx4VuG04ZF5BCzyfVUChQjBgpfGqIVg43j0nWxtGs3ypCQd8WG+xgnnCFs8KeOpAC7EXD6ljAfdivJ6rYqaLBuLVC3bYKqTQsDYOiz99OoHeLQH4ucul1MsIBG2nUeyu+NzUE7PTG2WTqFmDNZxvY2x9JHSbT77zvvuVqoGDA18X8F24+JJdH5N/24VLUA9WufhM5OyM1VZeERX/U5umOC+yaVMlaV7hzNXrXa9lXxq62J8oOK1j7nu0r8i9SBlf3ZJ/bcioZTaTOLv7B9qGfGZnizSsN+hG4JFVFX2+qsjIXUc2N8AmwEPljF9RlJWA3xsIZqox7xtFt1WZw9JGr/mLo2oakWTd0HKGk3rldeG/owwyDtmdphvWEs1A1ZT5CAsLEKdrKDByjqtcVVNwx2SfvFExR/v/mS76FwU+yVHXeWbcQaW3dDptXsYzNuvuR7yN7K4JHY/G6rktTy+vKN5e7i2bNg86F7gO2S8HgxtqAc28C8pWbvxMuW4mfBRiHdx2Zz/7wu5hakMLutbh9slxHgWbA1sNzHFlBJzkimF/t1kNw6ZJRmy2dPgo3JDd83HZta50S8i63NJlDedIIo9vefPgU21K+NAwbpeWyXO6mR3zj0wB/DvfN9Dmxm1oqDC3XPY6s/xMb5m7EZFXyv74+hgPPosMFJd70v8lkM98fpPgk20VXRvlfxC7Dxj7BRz/PfflsG+cmmOGznbVb01bqny5yOJW0ct9Xru/p8/8NPgi04TNvsujmLzTr06z1b8/Z+Wwur4lSzYjCu8qZJGtnBahFqsWyCIO12R1DeHjSBPAk2Dg+iou2fx9Z8hK1exgvbm5YROxFMjU1WtcMwtFXXLg4zWarX2hmbsR4OK2VPgs2H5UEgLclZbMlHPlovf2FAp0aQLDqqqtJ1LrWI7NtFZdjONLbOdMKIrkZ6lPI9CbYUHuYf3rmsjZD0A2z2Hjab157Ctu6zQ7Wwr5SyqophO+2zKlNbPRXN2Mbd2EovPD7fHTZRer4JRKRimvoRlGqrDL3S96aXo/nAO8I3j7Rg5BCbsd9yvy+/1PI+CqS2t5edhIApbAk+vLeG469irbaN15Bj5KD54RSeHswUiNA52Ty0w0ZjkmXMGzDgBAg9ClrV3wJSdTnVULtGVu9X6NKbDRZX68MK5o1VUpvu/R0cYCpsnh7nvSfkj02SqEeSSGi89IKiHbb23RPeYUv1uKfIU9kJJ0xyFYCnNIfPOWIxH4hoCFBII2CKMlDGqEO2fpqlwFQ7FPnvfs0ZobG6c7ORTfdasRGIFDZ+AttKeWo1ZNkQT9jwAttLSHgfG02FkSNqtYxbODNfOr55MtuCo/u57SEZHX+dxiJdpytHFEluh3ES84yIdZIZ0ca6FpsD8zs3G9l0z4mZitUQRs4hNuWkuyU7Ra2x4Ugw/APYYLuKWVqn1LZw9VpWKWwMMTQfqGqQunUCpJG6wPK9BJUuocCOLCNNAC9seXUbg4B3bm2zjcSSbymIzYAOCUfGprBtTDT3s3OFjdWVbLjz6qTnsKUlxsT3atAmLuqVtTnhDpuxykSG9MDPLASB9ErQGC4Frmd1w5Dm+tPEsDhAWZ38ODaGQt6sYHzYbHQztjpdVllVkeJC2B0Zm8YWzkcdvjUwVfV9PnoXY9ML+bvUL4G/aVju6yc7bMx0QKEP+KqE84h6CzFSha1UxSESlioMDWIkFESV8aPYmKjTXuWhVQ5hUd+Vm+0n7qLKqrIDqdK2k9b2ig3a2j6UCeDLra2gzRBSD6CBAGOgSTYFznoeoG1k6gDys7qNSg8Q202VkwZVKb2gqqvIdYPBr/zA+hFsqHarDsJtUQoTqbpPlwR3BGf7VmO9xVIVu3oI5WknnbFpJ2U0AXkNLi/boiRJBYj0iFhb/Uh3TvHC3ayiQDbKcX0VYtVbjDCIgC30PTpUvlLUILSQkZfMvHwKEitbRazNyxBPJTBGXgc7ej9wdumquterTGUOELqnnHQbzss1h7VyUpx4TiH0GeUXWdtPVrAaicedmdkkJtwVLMp7gbOpS9y3QOqAsD2Vtmls7U7jFEklj4rwYif9yTK2VY0AWgqjQMKVOus7YUvIosqq0rY1hOVJJ/V3VY90whYSlYklqbsunxHbJrNcjjHaFx/gKrHvYnCpyo2WaZuxgisDOYdCy5BgMPXXE7mDMTbgc2KrGovQwNkHx5AXwy61g9urDK677GkITaoq8rWIIvWYNP9XCE/P2Zu0hbWpaqkmb2lKyVSVb1UGd3rEwqdhcy2LWJ44sDcWJiMsvFu52Vylba9NILbfrlWesx3bcXqsp0c3dvoBd412trdZr9ft2LXz8jLa2lZVUeXUP1Eb/zQnnVohSVOb+waHUZTDjTRu81TbpwtsQTq3tgXHdxc1y/VufJiXtJHy1XD6Z4ZTJF2Xfk2LsXOPmng+0Unn/gC3RgfgmFGpqHeTvdllYjWv2W5gTdjSUyWVsemGLFYV+Wy1Whxmcsrb5id2fNR/89nYLKKKuENwKL2xjmp77hIbgb1PT8+/Mosu5crAItot11nAy0ZxwOght0/HNhdxC27qEkR9a9XeU2nFG8Qc0ndPBZXZmBVF23rLwh/LLE3z8dU+a7ifyz8BNg3On4s4J4y0iQQ+lDc5KV+2tulO0o9WW8Mhp160HzFZSaSUi7m/SbvXvP052Ox9bJYlLW7OyPRFG+WN1nbQ2xfDm5eewNne/OlPwIai0toeYFOhYXfBnH+frO2O2Pxue/uSYXz1mSOOcC0zvVxhtizbpt47rpHN4w9udtJ6iS3wNpvbh9k67bLJ/ydiw45tqaxzNUheW9IlMy6Xeo3+bzIhs1+x3WJttr/fSbpt73D6yXKk1k/CxsygzEe4zSwvcJgSEobnuqlvCAdFtWKYfH+70pux7fX22S7sz5/hWfFukcH8FGxRKYct3BZpECI8V+Cxjpoi3OVpYe1au/FB0/XemIDY5R62W8e2zULjYgjJo7Exh0vdiBs3tvPW4uGYInScZYbrvHR7TgWctrYfmeJy2Kta8sWT4NaxbbsrWRZuj8WGvUEVZr3lC/baIuk44T6yl+PRhGwyOh9W89yOhbyl6Nu2PB7SWyd0+eYMXt2Bu9RyKUo8PHLiUA1byw/M11ZcJ9QtW8fIzFAEdvRdI+O6Q74+nvvTurrr3JXTjlh628hk6k6fthaZXifT68PBh2+e5eMEUViRSAS6zSkQkd16QkSBeMwKQT7MOXpjJkzzGBkyxZznClu7qC3CSIWEniYLpVKZ3yRr2jap3rqN3qbzocSdnsyH2i5NSDEpbxW2m/OPZLNWadNabcdxs96MGwi7zThmd5yMv5DCpipOum3eVJ55Etlb0R/NHhrYOpIelEb2dsaWzIzIDC95w5aSiWQyYxsX1XKpsN1sFNLVY1JV8Jp385YZj8OmcgvXF8Zhu9oUFqK9nDZ6SdtOYPNhQd+saYfNSt5IptaMbSYJF32POYTDzdiIe+poFD8Gm6ewTTWn8rB5SHniK69gbsydO1/sIDiBjULp6bjgulOosPRMQKpI6QmBzXRo3qaJR6nnwkVPd3HTnMidyNGKXlricdjmVlxK1E/0amZvjd46e/j3nz//mrDpbIF7Vl778OA0KdxuRrhZwZV6bLar7XbcvjyD40Y9G6fduNYaF+O6cQYPf9kVIuvqhOIHYaMwT6YqlDc1SHrhIbLv//7z+5+/ffv2+4St9tIiGwbCj6wNubp0z4t82rw93v47v17MYyStxeUoa7s9/wioR7dWqoLTFKGsroWVSm3qx0wppTtrs+hLQ+4rMuWZ//7vr7//+G2SwmZHbhZnkpb+CSfVS3Fcol1P6NIpgzy5i02wtXg5CRbR4JErU+7Kth02XV+3X8qvf//6c4fsFZuUnhGGcyS93a9edaflF/E6eC2cbR/d8wwPpUpy69VJlbmlemq+8sy/fv/j229LTU4aBO9G0ifQDptOo3DgPRSbB2WzZ20K2lSY/Xag318j6RNjizS2xsDYtGzxWGx5c+Ck9u9HzE5h633vzrp1OPtkbVjIAoU5N63soU66K9tmJ7VSje0EtWNsXRZX6l+2vxuG/V12tKt2u8NPZvDWJosZm8+NPhdhIU4nwPfRiZBwITZXVbyQ46jN8c75aOcc7Uy9c1p+47XMTupGoAyjPFLVrbsQOqlbsB2NDrpNd8JGKQA1CfFDsb3mbT/spO7xWLSbdA9sUySVpdc4GD3Y2shxSLgIW3NfbHexNo0NY0k1vUdb25VOemdsd7A2VUtgr81G6J3K/X10fSR9Nic1A2OVE/kq0lb1w9rFPVhca23Ho7pvonYjNjbC6U5q7RDH8bDaZpvNsHlYTi7aXUxI/+NOasOuiJu8mya7YVphKxdt0j1qJbIIrqfq1X8dG6myPrb68RUbKUQb9A+rAhpwRa7D9lR5W2/1VUyKdoctQ1YvOrssHrSEG2M+3LxhuzAk2OUPdi+fV7C+BRtqPYXNKhbWlketbbQPaN1leLKYBMZnrW3XuqvbjXQPs+3DVdt2b4+uWz47OnDJyzcNcQtbXilr69cv2JBVKGvjJ5f6vEUMO7tpEg6BA/kokn779tvf/0zYXnrllZNaprkYz/3yOPHs0pfDWxorndavtLV1e05qeHd1Um1mi8IYSdjRd530j7//+pfrqVZTr7w9G1z5ZO1trE902dav9pw0qO51lmwfmYbmhLyFxD22tm/f/vjzr//9a9i6GDO4PZVtk8E9XzOliqRFbOXz/UmZwtYUIqbjvRIQfJClOmFpVSOE5NBJv/325+///Pt9QmYb+n4vfOej3L4MW60XhHhZpx7j6KE3bIrgGI99u3JLz/N82frFQLv2+lnuh2L7+RaqIFzlnuDkzUm/ac/8n0I2eaRt+DRtLJJMyIyLsXlrOZbInQsXnjrJY5dzzVdrPQZnOwtu1WWN6xPrqlwttvBSFMCuRNpzjYbsrO2vv3//53uwmzgaCd8i03BUd1o4zH7Bdq6ijGMMBAnjAAhfgLRACGDbwMwR/N7R7UUHd0i/ezGCXy0ORTBO6lC3tEQJmTv8+PcJ2XcjEKGJGOL6BSIbO4hU2BXa3iJ+/qTy0lGgNtTo6RC5XS1Zk/eJU0hyxUoHF13VAbbFHxbpWVoY6e9Fr1/uqPit/4I/sKrxSxHnBJtY+58e/hGmRDvpVO4rM3sZgISBU6u3ePbueahXVcjP9wuhPpbIqVAkgPR9EkondlhsFGH4wfo4t+gDbHTVxiuaCD1X68Vxw77tRgJqlJxebw+fvN/17KlIwDXRBdc0AdIn6TQaPBBvw9ycUJXloUCLKbl6Yll/bl1hhgCjmSiwQ4bW961QcgmA9Ahy7nmbpoU+wMZAQhnLDWVqWJdI2uKiSq+ojSohqbY3fVC/wvQEVb0Rp1dmnYs4zaCyXIuUigwyEiOK3sa5maGeCRseDODCyF3Bs7ceF3rwVVbnWCY4KTU2kQFQ+RKZ97zf0EIfYAMgKQEr+owy10nzTBcTCpvCKWBiVX0PHNkT5FeSyqJC2KpyVL53jTqoOmbZwi6fIqWD0ZuZORpZFJ4akYr1+hbJmYKdFbmfVGFv5ylfeX4VFLilXhb2yHzQWL2PsXmAVTRsw9wsqBkL/XfN88JAmd1Ip4q8FNEy7VFSOdLgLvKTIHv3CnURh8xkC0eV7pI0ehmNagoVScNTA1J34JwexmeiO2sG6QBPhgUxDCS9moWyN7GP0R3vQLd3Meew5RHIhAxJAPQdAcSgUlKE85B4gPiyl1niUkATQP1myHsZZO99EZjAOTiQG5jpIo6G8+C24MgzD7lhuoG3Nv7fWWexFcGETdpgUNiiaSwiKkLpqZhlUV6LhII0AWlNVLIViA+nmGhPRQ6v4Ka3Guka0ZR2nBfm6+ExznatLsOWv2ATgx0EAquQoLBxL8GUa2wuSEsusU9F9nFiosA5WJVWcNW7pTg17vmEQiH69thNsQ6w+HX42t4yhewkZfNuSdyH2KgPGBGgCC3TDUCuF7aLV6tND9yc1MCyURFnDvX0/Vapz2Q8CDac6zFE0QBXXZUGh6Oe30EWBbraFZ/A5ukZBnScpzl6IW8Wr9mnFg3H90viPsT2ADGn3sZ1uFiZ513p0eMqWvA6JTHsj4v2slNRu2hNEAQM5zUngfq7Ir3ypIh4rpfWxLY6gg0bMzNC2I7ul438bGzI8bdZ7ZyFZiozC6LAoJZeamttnch4y8LFqCocmlUJjot6JTOBZNGLsMu9VZ5xbOUtB6SoGpTFRtr3J9hfqQ+x2UfzfBle7pDxUpJN+0tOCqF6WxE3+oibY0ZTq5vfZHrKaUWdk7cupA0JS6KCt+MMYRLxgknPJ4xLUeGoc4LczrEoTBeLWGRhWCDjfs3WH2BT5XB3OKw6cqcLCIje8TZu57Y5XOg1BStwVsx0ar3IDDlc8GPPM1UVv6T9FsK2SI13Y4yX+JxE0lPFmPQVNlfVasq2yIhBgK0qV0Pjq/qMaefVOsxxnfycsk2vWhZsEHC0fzgC6fq8KqIBC0Ng6zwEr21QV0hVIhmulGE6sYpVZ/JS7Dj+Zq3z3b11K5aFmW5zk9lWWVnKP5z9parLeYVyv9Crs6ZixuYKVc+V6gQBzihVdXye2cagsBmNYvgTsEW6SyFAURF7TFRVjlMbEZuypG/rKGd64Tv1LpvVWdbgtqpqNABeZGeG/TMUxXAsVLp76Kg6ZkYR94j2TJjzEJ1JFzzLaRtUhevaWOGG1w1wKW8RbYIcRDCghXLO1PIznK5Ej1Ac0Z/hpHzyR9b7KA5SjgkPepkGOc4ds+IamztVP3HhhAMaa1XhynAfoepckzpDSQtXsmlk+ZK36TqpoTzTJ9O6gZJedCsluwZehD0UVuo7jcGoQc2BF0sUeiC08p4BnuUmaDKaRCUGQUbo3Rp9z2DDToGAMvZSrmqQbEGQszBRlqUbzqeFPjFASQ7V3xzktDc3Rd6dHxbLAmsFB9kQKmZkOs0oEz2xucvpjzfIzjfFfbmgvVfA4pV7Nli+j01oJ024Kg9SajU8rxmByJZm6/Gq1tZWKydlll15/qDXk5W0MAefl5eUH0hVsLZ9Y7mBsIPIrtNpYYsh5eET3NPtEr2PDRPC/Nbpa5zxXjgD51ZiBdIoQB1P2NimxIm018CGaORmZWfKnXF+Ub8XQ2UHN4XlRwaVenrxOq+dh3Y33Vd4+24CYlZdbIOoipWPxoX0SQCkl+JqaKx5MeJgWPcmILHMwzyLfUSAkcUXd0boIq61el2YkcNVhZ5eTOZLFft3ItKbqYqM8OtttRl665Gc3jB55XT0B5f9F4leapca/8W7Fuv2bjbfMHJ6/MzvZqZ4yF2l/9P6P/tPnK40WtRZAAAAAElFTkSuQmCC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2" descr="data:image/png;base64,iVBORw0KGgoAAAANSUhEUgAAASkAAACqCAMAAADGFElyAAABSlBMVEX/zJmZzP8AuP8AAAAA3P8A4v//0p2IbVL/zpoA3///0JxDaW3/0JkAcImc0P//0pvntoNeirMAvP/2xZQAe7NDXm05Z31fZG0A5P8MCQdVRDOlhGPjtYgA6P/+x5DMn3AAqO1yotAAZ5sAr8s4anGyhVie0//xuof/2KIAyu1sZlgAj6wAt9QAh50AcZ0ArskAod8AXWwAbH5hTjqPYz0AnbZBV2zJoXkqOEZwlbsATlsAwd9ce5pzXEW6lXAAeItGOCoAZXVKY3zSqH6QwPEAO0QzKR8hGxQVHCMAKC6CaE6yjms6LiMAP0kAU2Ck2v85TF+HteKbfF0AVncASGQAFxsOExgAw/8AOlEAHywgKjUAkMgAeKap4f9ggKAAfrgAM2U1Zo4AHD4AXnpXT0IyVVkqP0B+aFEALT5AQkFLUVkA8v9RZ3I1VGQ7wGmpAAAT+0lEQVR4nO2d/XvaSJKA5WlJqHVZcjFzO7JBN+NllpHWKAp4ZYwFGIwxwRjb4HGSSbK+j92ZnZu5+/9/vepuSQgscBtBQmzV89joo7vU/aqquiRQS2imEuESIWXIifCIkJKFRLgkIcUrCSleSUjxSkKKVxJSvJKQ4pWEFK8kpHglIcUrCSlemSQlP19QFGEZaibPmrpoY9RVqJkkJf/jXxaTn9thVJlfFlTzS7gxauPnxbR8/89wH9V/fr+Ymp8bk6gmSD3/XpcWEa34bVjrD7uLqdH/8CzcxT+b2mJq/jJx9v+yYJ/MP88lJYmLCM5PkVpMjTRNCi+mZorUYo0ReUhhci5FaCaWNFjUSINhSZPIAtkW9ABLrEIkKQnqYqKG1g2pYTuZOq9zdDGaFGlMWI3XhrGaQInXsEhSXp+w3ydpuk+BGtjITcq+KJct0RGx3SqVyuUSLEnlUqnUKmK2zfH76LSOKNEIUli0SuWWLVpYsqBquXzhYmy2iBrSSLLNDVBZVGMUKSxetMotV4QCLaKmVYLukjaULNLWFlPHlJRKVGMUKewelstHYt7FRdYnS6TtKrVs6BPZZjFUWDwslfhIYdzpObom3iA4ptlDupZHPRPrDhqItB1mx/X464cDXezlcRQpyUStoqYVUUcXQUNJ18voQsN6CR3p9MzlO6IHShsgRNsZQUpzkCVqukUKgAZHFzvIkUi78vTM60dMHSwhIhd6JCn9AqpquIPgbIkDJOougkVoXc+kHMVOkRmSZB3uHiHEZ1ODjkRNogcWBEeAjpJ2YhMdMWVaWfOs3bqBnUeHUTYFxS3iC1KxY8J/VNKAKzROclCRAZI8dUTcWaS0XUZEc0rkKMjBWEIdWC8hVhvn8566XQuDHnQkRZDCJUZEO3QkaDEyRclGZWAPJ2+yT6alSXB2oLn3koIT7LAI4IAW7RCRU9Z7oxFSzJSksm9SaKCJsN3Ed0mZCLEoo1+A32ByaFwEDUDK6xouB5EBzyIF/ekxk5Ggd9gGUnB+QAOQ8pzF9tSJpHVSMZKUVPbOMi72NDhFoEsUDxFYrE8q6JPJOlbmIKXf3HhDjt6SGCno4k0EKdhMwoJODG6alGaiC5/CrkcKuvhQUsT3vINaAamLaFLEVKGR5QhS1JqZ7UCfKCkM/htFihayebwPIkJH9zsgUlIkRLUiSEHPi5TUoXaHlD4A5xurIaQwtNfBDyMlIt9XqRYgBWrQjRtFio5hJoqIU7qNUKhPhBQJUQMpmpSWP6Rtv59Ubxw/CCnXLXfKWIwgtTuH1KFvDKx96NB1Ox0HDGtRUpQKsly71wH7iCDFTIbomUdKpKTyrtUhNh9FSip3yLlYgJTjOK4mxiU1ADUi6UU8UmVQo2NxBins9kjkuJ/UruMU9RmkRA1C2BtA9QDvEz3vw55hz/K+AY/36ZhlhQ8lFeRc2PM+lo1GktJRZD51lxRkukxNZJwio3T+XlIaNM72a5n+2DdBSgu0eqTcu2MfhAHkpUvY9SK6OElK4xn7LDTwji/BUWhEFydJ5e2AlHR0xALRFCkNh86b6Y99E6S0CVKskfeNfdC4DqbZGLamSbGR1g2ae9OigScqSxBLLJ+CDNQKk8LQCC8JGWfoM0lh88bLMDXHnibFrOIo6J9mlXVJs827Yx9U9DJMMoROkDpk3TP9WIGJWsnpiRyZJ4x0HchndRuuUzBknr97jYNcxSKeqFv+cUiaIIkdABhBCmq2XFBjwdnEGmrpnhr9CCpB/iiGEk/JZef8LikymFuirosW8AVDdQKX7vSgeTCEOb4xgGJnd5f08W7mCTVvSJ+KRxDHoKB/dUCyCton/7Rh14LW0QSVI0eXnA5cFvRamNRDqOTHVCk/OMrbdml8hY8tKz+4mHHdJx29ATUDOFm4eAGXK341yerZtu0chSM1pCG2GXk1g80SuUgpkYiQhwU7oFsaQGOOAlC4TK9miOFHXM1o9iHsewPXjKLpQKv84Ca5h628nQ+uQMG6Ud62qFaOK2RJLBaLdLxz88ViPhh9sJgHCY2Momba9Hop8l6C5oIaYvQYPot5c1wJtLghNRCVi8UZpESsk9rUCGxYsMfHdu28LY7DS75IBfoceYVM+kTbapKCwTCANWiMPb6rIbnFvE09leteArFr7H/iUL4yucY2iLNIjUtPabmjxt8ffddllpoIpWxT9P2pB6hhS8mdPF65L59a7E7qk7s7LP/yh8Xkx0lS7xZU89/Pw6T6f19QzT8mv0VZUMvfs3NICfKzmSI0ns/eOfWNz+ySz3/4dp6aCS3qHDXf/jBHzdSXYXOO1xDm7Jz3LdYcUdsoo9xf7F41o2Z8JSDNkXp/oftEyaA2vxpeUvI2Oov/dbMiI1SJ30e1gpAc/7zJZ2ibv0+cpEjbUC5246BtCBlxtQgGaIl/3pQcesh54yRlnILWetw+0rahflyjUvtoGefNqIOWU+4+8ZGiJoW24jZOThE150o8NYpyTtTE/e2JkttCDzEqruMpwja9qKrHa5yS61I1jXhGpTaolm7M8ybXqZptgVMNFykY+JjEG/7kEfIaF0/YaUOjWOcNBj4mvMMfH6k9T2sqljUonpZ4wx+LBERinTY15WnZWyKpwKTAqGK0zTeph4TRCKGDS3yjygR94jQqHlLjtqG9GH0cty1OpPKiVNzzZuwFWjjPGwepsbnHGptpLuVJd3FrkLtjNYvnVCxfeVAw4CDFBmXfqBZt3ETbFs+pWC4V+7zJeyEt51xaeLxPNgyD5B7b8Lm4MSighjpgH9TE8D6oTWlloDGLx3TSJzKGbnH3iTdHp6TiXkAwu8rGztGz8eKAJzIjxVs8IcVbPCHFWzwhxVs8IcVbPCHFWzwhxVs8IcVbPCHFWzwhxVv8QaRiz2zCSMVVYzBScRtjrI7UaexpZOgN2e3YauhNz3psNacrI/UYJSHFKwkpXklI8cqKxj4hE1PY2BdbzXJEWON8SmWk1mTigSeQeS5JElK8sgJSqqp6OTosxWnboyeVGo1GNEeHz1i/hXvspJRmaFSN9XOXx05qSd8hC4+f1LJ+l/AESC3pty5PgNSyfj/1FEj5RhXzPuPjJ7Wk33k+AVLL+u3wEyDFhr94A5/wNEgt5xmHp0BqOc/NPAlSS3kW6xGRkp8/YzM0PvP/B+vPGlMbpgtEbiDr/hFU1f++T1WX8ABcPCH3Rxgp3vsjk8+MdhZ8vnKueF6b6zca9CvNeqPRaH9mVCq0oUF+6btVaTT6XFWW8xzy3MeC/0oPoYwviVDcJzniixy+P8L3sMT9z7ZjyZtOQAqmFZCkqSfn5z5qzkiFfyuP0Oe+la6Gz1ufqzX3ksLOLpsZUbe8eTQwLLmuOS5hI/NOtbuklMxD27ZKCZ237gLPOETPl1Cis8yYHTNPp/HDxYFpOig0aYkYTJQyj5SgBg85dD9/RA89SMD5vNP9pNhEYYBKMykpaUAmMCybkmiKdEZSjBGdiQ+LkcACUmOjiv3U6DKk7jVmm/NOEj8p7FLvw/aNTlZEp2P1XN06PLQ0dHQ0wFKxZ0XNmqH5pPxnD1Ez3l2u5UgQqRqckYCflNSis0QBKTahrZXHHSff0yWLTCEJZoVsB2l36wc2BY1j39mvx1ejBrs/cs5bnp+UqNtk2i5cpFNswnhXsgaODSsaeB8l5RbduTblh9Gldnhh8YyKOxLcT0ovW2QWXE2X6ByQon7hauBqAOr3kpNHru5ohBQ2UfF3J4LU2KbW7GrGoDnVYlczkVmCPbhwnEPiXD3PZMh8jI7mXDio5VjoRiwiO4/ymh2a/y+a1LLmS1iOxJkvIZKUS0UUIYXyJnAyi25Rgh2mCWRgq0mWTCy5kdMghUmR4W8tBj4qSh01+Utz5Oje1FahGa28iSvZ5mBpRq4eJgXD3+k6DHxM1NxDHvNdynXfXNH/aoReI5FrhNceIlHJqrLwKzqoGClhzt65b7z4nz+uQH77ZhnyW8TtB0U4+LdY8r9z9v3f3DdefHOZXr4UliI730Y4yr//6e3mquS7ubO/fVPYWFNJzyC1+dWqJCGVkEpIMUlI8UpCile+TFJk6J+/YfmyMClvzB+vfEpSL6rVarhgGtZfrIhQcIwFSW1+/fHDhw8fP5Bym2+//vjx41ecsJZBalhFqDo2osItrA5XxojJwqRevULo3avviD1dX78CefnuOy5US/G+yyt0MF49eY32C2vsfR/RKyi1+eHdS5bQv0If334iUhuFg/2xURVu94HU6hgxWTyib74kpDY/oB89PoDuJYdVLYnUzvuxUb0ffgGkvvoRjZ3uJ3Q/qGWRqlZ9o0pXry4ZqfTGyckGGQTTG/6fv0R3eotegRPvz/+/WlLgcmM6b39FH++vtyxSl+/RJV2+RCdpSqqwU6vVUO0kfXJ7cLwBUR4NC9UDhG6JzkK1VjuGDcDl9mp/5wAd16BADXbsoxpPjItL6mUIDmD78d5qSyNVOEYvqMXU3jBS6R20UShU0evL4yu0X6tuDF+j6vHGxjGQBFBXabLzqpCGvWg/vX98eUsZpqs7fKNITFK/hmLThIGtntQQvac9OK4VKKnCQe0ynQZTg1QL7YODFagNpU/QcQEo7gDWQg0N01D6agP+kyHzkpAacg2bXy6pNICASAUgLjcIqfTw9X6NuB+qFQicDUKK9PAENqSv3pNglK5SN6V7aRo2JDz5DvkFk4IeH3hLlNQOqvqdCkideKQ2vMFx+AaNSaVPXu/Dphd8mVhcUteTcerXT0kqXQNHGxIX9EkFo9w0KeJwrF6IFHXP9DHXAZcx9t2Mt3z4lGMfUBmi13+7uk17pEi4pjurUTZF49TG5QQpgLu/ccuZ3MfOp96FsoSf6JZPRwpQHLP4w+IUTQIK+zt3SQFGNs5Ru/NJbaQPUG3nE5GazNE/fLocnXra0EuW2Nh3DIYzHFYPCulwRN+gNrWxhchoWKNOOCZVRW8u+UDFtynCh6La/O6n6/s5LYnUEB3QdHIfFbwOD+Fjn/wg4j1JsdBrsCYwslsazcDu0jsH76HcAXHVW/Tav/FwiXidL86dvF/RNb3n8uHdNQV3w+F6yyF1cgzZwDHtI/GdHbJag8hcGMInXM7Q1eGQbi7QssM0bD0+Jt7J9u4wTYVjXudb/K7LSyLXxN02N9++vL6+/urtp7s/xb7wjFhlH94q+wh2+jXCdQu8I9+Xes9zWQJXMty3tb7M++hLEfIlfI3rNgIr/mRJpY/RQbXKbVJPmdTJm6vhA472dEkR73tQ8adL6oGSkOKV9SO1gl+aLUXW7Jdm8m8v1lb+K5LUf/7H16uSP80jJfzrGkvkY9ArPeDkoaae2FbWWCJArbS9U4eK+xa8pyMJKV5JSPHKCkkpdCYChc5NoN7ZE8iMSmsnqyOl5hqNiqHmFLXSqFTCA4ncrlQasJP9F+SoSqtq1eKyMlJq+7Tdrmxn6rLSbpO5QIM95GmxervdPkdn8L+7HXrTp5rrwiZSaabez8ZwVaSU3GlGVdQcasqCIvfDb14kjyMbdF9WVhSjj84z05VOZ7Yq89lm71gVKZnNViVXSKfV/ulp3Sel5M7PkUpNiz49aqSCZ8cMZnpqZeabENVszBffLi6rI7XNukQcSc3WR8HsVerZqB4mJWSCCY0N1CSFFGGm9yndR0gK1cn7DGViS2p2Tx1PsofkvQlSRogUWKJXSVFlme6m/1WFDIqKsY0q9PWGdF0hQ6WskpKwkfxfJcVVkSIvTt1rG9ABgZIysp5RGXtZY4KUnAqe4Q5VUrNdGAYqqlqBLWome5bqNuqZsz20d5ZVFbKO6jlVyfW72cwIoW7GaHRRM9brg++RlY19GfKQ/XaOqiekGixwAZ/GmJRMH8bfCiJ6hsyo0MxRugJqZlTydnVZVRtZQ86AVRoVBDmEkNlqGHJuC2WEvXM0qrczDXTaOMtkmt0VPrq7MlIwhKXodAQKJSUbW3T4AzBG4H0jISMA0Jw6VSlLsk+wNWIi6pksyF3wOTUHzBpkm5ptgq8ZIzSSjTY6A3RGE+WgRHuVj4OvMkc3+mTGRnA6QgrciEQqA3gFpPZGqdSobyiTlc5ZJdgPjVPP4KJePiXwZPBFSkrYa2ZHo2wTMhACR6bTSRl02sMvkRTzIAg8pLtASlC3of9qA4bEcUQ3pi5nxpVoXCdT840EUnQPbfXBFxkp8EP/pRWeGX3JpBQ2xRR5hZXhkaqgM1neaodJTfVLZRtIouq5p5yjmxRjtIVOM4pnU+BxrPxjIKV68yJA9PZICcI2ylSagjCblOxXogmXkGkitU6ZAN1MFlD5NsVmG5Ib6iMgJXuTWhrbTc/7SEe294hJzCRlBJlEk/phH+3ReYVUYkNgnm2Z2VQTghMkVP3U4yBVV9hQRwarPrUpo8tmWgOTkWeQ2iOhCi78aGKkqGy8BBAVGAAhIwNSfdAAgayRyWW6QZwyGKn2Q+bUeKiszPu2G6mKLFeaYBSq3OySxIr5jiLnupBTyXC915y6OyWTSobc3vamZlSz7OJZPkdtQ+22IdPcQqNUzkjRCZEguwDo27JC5gltywpZWd30OiuL6A3AVD+rq2AMo7NU6qwukMAik4s6skoEPianplehUhsqKX7O3maXQGrDgK1tAjtzdgZuLQtnqTMCn7zEr55pEFVZb2U1/VltlkCuxMgiewWjtxFsKiTTgx+r5CdYat+7rFaFoCxTJHilmGaVqlKCw6xE1vs++uhzNyAka0tKIUYU870RS5V1JQWxu1tZJ5NaX1LCHurHn2d8ibKupMD7jDVyPWGNSa2dJKR4JSHFKwkpXklI8UpCilP+H6uBNGYvIpHvAAAAAElFTkSuQmCC"/>
          <p:cNvSpPr>
            <a:spLocks noChangeAspect="1" noChangeArrowheads="1"/>
          </p:cNvSpPr>
          <p:nvPr/>
        </p:nvSpPr>
        <p:spPr bwMode="auto">
          <a:xfrm>
            <a:off x="495300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4" descr="data:image/png;base64,iVBORw0KGgoAAAANSUhEUgAAASkAAACqCAMAAADGFElyAAABSlBMVEX/zJmZzP8AuP8AAAAA3P8A4v//0p2IbVL/zpoA3///0JxDaW3/0JkAcImc0P//0pvntoNeirMAvP/2xZQAe7NDXm05Z31fZG0A5P8MCQdVRDOlhGPjtYgA6P/+x5DMn3AAqO1yotAAZ5sAr8s4anGyhVie0//xuof/2KIAyu1sZlgAj6wAt9QAh50AcZ0ArskAod8AXWwAbH5hTjqPYz0AnbZBV2zJoXkqOEZwlbsATlsAwd9ce5pzXEW6lXAAeItGOCoAZXVKY3zSqH6QwPEAO0QzKR8hGxQVHCMAKC6CaE6yjms6LiMAP0kAU2Ck2v85TF+HteKbfF0AVncASGQAFxsOExgAw/8AOlEAHywgKjUAkMgAeKap4f9ggKAAfrgAM2U1Zo4AHD4AXnpXT0IyVVkqP0B+aFEALT5AQkFLUVkA8v9RZ3I1VGQ7wGmpAAAT+0lEQVR4nO2d/XvaSJKA5WlJqHVZcjFzO7JBN+NllpHWKAp4ZYwFGIwxwRjb4HGSSbK+j92ZnZu5+/9/vepuSQgscBtBQmzV89joo7vU/aqquiRQS2imEuESIWXIifCIkJKFRLgkIcUrCSleSUjxSkKKVxJSvJKQ4pWEFK8kpHglIcUrCSlemSQlP19QFGEZaibPmrpoY9RVqJkkJf/jXxaTn9thVJlfFlTzS7gxauPnxbR8/89wH9V/fr+Ymp8bk6gmSD3/XpcWEa34bVjrD7uLqdH/8CzcxT+b2mJq/jJx9v+yYJ/MP88lJYmLCM5PkVpMjTRNCi+mZorUYo0ReUhhci5FaCaWNFjUSINhSZPIAtkW9ABLrEIkKQnqYqKG1g2pYTuZOq9zdDGaFGlMWI3XhrGaQInXsEhSXp+w3ydpuk+BGtjITcq+KJct0RGx3SqVyuUSLEnlUqnUKmK2zfH76LSOKNEIUli0SuWWLVpYsqBquXzhYmy2iBrSSLLNDVBZVGMUKSxetMotV4QCLaKmVYLukjaULNLWFlPHlJRKVGMUKewelstHYt7FRdYnS6TtKrVs6BPZZjFUWDwslfhIYdzpObom3iA4ptlDupZHPRPrDhqItB1mx/X464cDXezlcRQpyUStoqYVUUcXQUNJ18voQsN6CR3p9MzlO6IHShsgRNsZQUpzkCVqukUKgAZHFzvIkUi78vTM60dMHSwhIhd6JCn9AqpquIPgbIkDJOougkVoXc+kHMVOkRmSZB3uHiHEZ1ODjkRNogcWBEeAjpJ2YhMdMWVaWfOs3bqBnUeHUTYFxS3iC1KxY8J/VNKAKzROclCRAZI8dUTcWaS0XUZEc0rkKMjBWEIdWC8hVhvn8566XQuDHnQkRZDCJUZEO3QkaDEyRclGZWAPJ2+yT6alSXB2oLn3koIT7LAI4IAW7RCRU9Z7oxFSzJSksm9SaKCJsN3Ed0mZCLEoo1+A32ByaFwEDUDK6xouB5EBzyIF/ekxk5Ggd9gGUnB+QAOQ8pzF9tSJpHVSMZKUVPbOMi72NDhFoEsUDxFYrE8q6JPJOlbmIKXf3HhDjt6SGCno4k0EKdhMwoJODG6alGaiC5/CrkcKuvhQUsT3vINaAamLaFLEVKGR5QhS1JqZ7UCfKCkM/htFihayebwPIkJH9zsgUlIkRLUiSEHPi5TUoXaHlD4A5xurIaQwtNfBDyMlIt9XqRYgBWrQjRtFio5hJoqIU7qNUKhPhBQJUQMpmpSWP6Rtv59Ubxw/CCnXLXfKWIwgtTuH1KFvDKx96NB1Ox0HDGtRUpQKsly71wH7iCDFTIbomUdKpKTyrtUhNh9FSip3yLlYgJTjOK4mxiU1ADUi6UU8UmVQo2NxBins9kjkuJ/UruMU9RmkRA1C2BtA9QDvEz3vw55hz/K+AY/36ZhlhQ8lFeRc2PM+lo1GktJRZD51lxRkukxNZJwio3T+XlIaNM72a5n+2DdBSgu0eqTcu2MfhAHkpUvY9SK6OElK4xn7LDTwji/BUWhEFydJ5e2AlHR0xALRFCkNh86b6Y99E6S0CVKskfeNfdC4DqbZGLamSbGR1g2ae9OigScqSxBLLJ+CDNQKk8LQCC8JGWfoM0lh88bLMDXHnibFrOIo6J9mlXVJs827Yx9U9DJMMoROkDpk3TP9WIGJWsnpiRyZJ4x0HchndRuuUzBknr97jYNcxSKeqFv+cUiaIIkdABhBCmq2XFBjwdnEGmrpnhr9CCpB/iiGEk/JZef8LikymFuirosW8AVDdQKX7vSgeTCEOb4xgGJnd5f08W7mCTVvSJ+KRxDHoKB/dUCyCton/7Rh14LW0QSVI0eXnA5cFvRamNRDqOTHVCk/OMrbdml8hY8tKz+4mHHdJx29ATUDOFm4eAGXK341yerZtu0chSM1pCG2GXk1g80SuUgpkYiQhwU7oFsaQGOOAlC4TK9miOFHXM1o9iHsewPXjKLpQKv84Ca5h628nQ+uQMG6Ud62qFaOK2RJLBaLdLxz88ViPhh9sJgHCY2Momba9Hop8l6C5oIaYvQYPot5c1wJtLghNRCVi8UZpESsk9rUCGxYsMfHdu28LY7DS75IBfoceYVM+kTbapKCwTCANWiMPb6rIbnFvE09leteArFr7H/iUL4yucY2iLNIjUtPabmjxt8ffddllpoIpWxT9P2pB6hhS8mdPF65L59a7E7qk7s7LP/yh8Xkx0lS7xZU89/Pw6T6f19QzT8mv0VZUMvfs3NICfKzmSI0ns/eOfWNz+ySz3/4dp6aCS3qHDXf/jBHzdSXYXOO1xDm7Jz3LdYcUdsoo9xf7F41o2Z8JSDNkXp/oftEyaA2vxpeUvI2Oov/dbMiI1SJ30e1gpAc/7zJZ2ibv0+cpEjbUC5246BtCBlxtQgGaIl/3pQcesh54yRlnILWetw+0rahflyjUvtoGefNqIOWU+4+8ZGiJoW24jZOThE150o8NYpyTtTE/e2JkttCDzEqruMpwja9qKrHa5yS61I1jXhGpTaolm7M8ybXqZptgVMNFykY+JjEG/7kEfIaF0/YaUOjWOcNBj4mvMMfH6k9T2sqljUonpZ4wx+LBERinTY15WnZWyKpwKTAqGK0zTeph4TRCKGDS3yjygR94jQqHlLjtqG9GH0cty1OpPKiVNzzZuwFWjjPGwepsbnHGptpLuVJd3FrkLtjNYvnVCxfeVAw4CDFBmXfqBZt3ETbFs+pWC4V+7zJeyEt51xaeLxPNgyD5B7b8Lm4MSighjpgH9TE8D6oTWlloDGLx3TSJzKGbnH3iTdHp6TiXkAwu8rGztGz8eKAJzIjxVs8IcVbPCHFWzwhxVs8IcVbPCHFWzwhxVs8IcVbPCHFWzwhxVv8QaRiz2zCSMVVYzBScRtjrI7UaexpZOgN2e3YauhNz3psNacrI/UYJSHFKwkpXklI8cqKxj4hE1PY2BdbzXJEWON8SmWk1mTigSeQeS5JElK8sgJSqqp6OTosxWnboyeVGo1GNEeHz1i/hXvspJRmaFSN9XOXx05qSd8hC4+f1LJ+l/AESC3pty5PgNSyfj/1FEj5RhXzPuPjJ7Wk33k+AVLL+u3wEyDFhr94A5/wNEgt5xmHp0BqOc/NPAlSS3kW6xGRkp8/YzM0PvP/B+vPGlMbpgtEbiDr/hFU1f++T1WX8ABcPCH3Rxgp3vsjk8+MdhZ8vnKueF6b6zca9CvNeqPRaH9mVCq0oUF+6btVaTT6XFWW8xzy3MeC/0oPoYwviVDcJzniixy+P8L3sMT9z7ZjyZtOQAqmFZCkqSfn5z5qzkiFfyuP0Oe+la6Gz1ufqzX3ksLOLpsZUbe8eTQwLLmuOS5hI/NOtbuklMxD27ZKCZ237gLPOETPl1Cis8yYHTNPp/HDxYFpOig0aYkYTJQyj5SgBg85dD9/RA89SMD5vNP9pNhEYYBKMykpaUAmMCybkmiKdEZSjBGdiQ+LkcACUmOjiv3U6DKk7jVmm/NOEj8p7FLvw/aNTlZEp2P1XN06PLQ0dHQ0wFKxZ0XNmqH5pPxnD1Ez3l2u5UgQqRqckYCflNSis0QBKTahrZXHHSff0yWLTCEJZoVsB2l36wc2BY1j39mvx1ejBrs/cs5bnp+UqNtk2i5cpFNswnhXsgaODSsaeB8l5RbduTblh9Gldnhh8YyKOxLcT0ovW2QWXE2X6ByQon7hauBqAOr3kpNHru5ohBQ2UfF3J4LU2KbW7GrGoDnVYlczkVmCPbhwnEPiXD3PZMh8jI7mXDio5VjoRiwiO4/ymh2a/y+a1LLmS1iOxJkvIZKUS0UUIYXyJnAyi25Rgh2mCWRgq0mWTCy5kdMghUmR4W8tBj4qSh01+Utz5Oje1FahGa28iSvZ5mBpRq4eJgXD3+k6DHxM1NxDHvNdynXfXNH/aoReI5FrhNceIlHJqrLwKzqoGClhzt65b7z4nz+uQH77ZhnyW8TtB0U4+LdY8r9z9v3f3DdefHOZXr4UliI730Y4yr//6e3mquS7ubO/fVPYWFNJzyC1+dWqJCGVkEpIMUlI8UpCile+TFJk6J+/YfmyMClvzB+vfEpSL6rVarhgGtZfrIhQcIwFSW1+/fHDhw8fP5Bym2+//vjx41ecsJZBalhFqDo2osItrA5XxojJwqRevULo3avviD1dX78CefnuOy5US/G+yyt0MF49eY32C2vsfR/RKyi1+eHdS5bQv0If334iUhuFg/2xURVu94HU6hgxWTyib74kpDY/oB89PoDuJYdVLYnUzvuxUb0ffgGkvvoRjZ3uJ3Q/qGWRqlZ9o0pXry4ZqfTGyckGGQTTG/6fv0R3eotegRPvz/+/WlLgcmM6b39FH++vtyxSl+/RJV2+RCdpSqqwU6vVUO0kfXJ7cLwBUR4NC9UDhG6JzkK1VjuGDcDl9mp/5wAd16BADXbsoxpPjItL6mUIDmD78d5qSyNVOEYvqMXU3jBS6R20UShU0evL4yu0X6tuDF+j6vHGxjGQBFBXabLzqpCGvWg/vX98eUsZpqs7fKNITFK/hmLThIGtntQQvac9OK4VKKnCQe0ynQZTg1QL7YODFagNpU/QcQEo7gDWQg0N01D6agP+kyHzkpAacg2bXy6pNICASAUgLjcIqfTw9X6NuB+qFQicDUKK9PAENqSv3pNglK5SN6V7aRo2JDz5DvkFk4IeH3hLlNQOqvqdCkideKQ2vMFx+AaNSaVPXu/Dphd8mVhcUteTcerXT0kqXQNHGxIX9EkFo9w0KeJwrF6IFHXP9DHXAZcx9t2Mt3z4lGMfUBmi13+7uk17pEi4pjurUTZF49TG5QQpgLu/ccuZ3MfOp96FsoSf6JZPRwpQHLP4w+IUTQIK+zt3SQFGNs5Ru/NJbaQPUG3nE5GazNE/fLocnXra0EuW2Nh3DIYzHFYPCulwRN+gNrWxhchoWKNOOCZVRW8u+UDFtynCh6La/O6n6/s5LYnUEB3QdHIfFbwOD+Fjn/wg4j1JsdBrsCYwslsazcDu0jsH76HcAXHVW/Tav/FwiXidL86dvF/RNb3n8uHdNQV3w+F6yyF1cgzZwDHtI/GdHbJag8hcGMInXM7Q1eGQbi7QssM0bD0+Jt7J9u4wTYVjXudb/K7LSyLXxN02N9++vL6+/urtp7s/xb7wjFhlH94q+wh2+jXCdQu8I9+Xes9zWQJXMty3tb7M++hLEfIlfI3rNgIr/mRJpY/RQbXKbVJPmdTJm6vhA472dEkR73tQ8adL6oGSkOKV9SO1gl+aLUXW7Jdm8m8v1lb+K5LUf/7H16uSP80jJfzrGkvkY9ArPeDkoaae2FbWWCJArbS9U4eK+xa8pyMJKV5JSPHKCkkpdCYChc5NoN7ZE8iMSmsnqyOl5hqNiqHmFLXSqFTCA4ncrlQasJP9F+SoSqtq1eKyMlJq+7Tdrmxn6rLSbpO5QIM95GmxervdPkdn8L+7HXrTp5rrwiZSaabez8ZwVaSU3GlGVdQcasqCIvfDb14kjyMbdF9WVhSjj84z05VOZ7Yq89lm71gVKZnNViVXSKfV/ulp3Sel5M7PkUpNiz49aqSCZ8cMZnpqZeabENVszBffLi6rI7XNukQcSc3WR8HsVerZqB4mJWSCCY0N1CSFFGGm9yndR0gK1cn7DGViS2p2Tx1PsofkvQlSRogUWKJXSVFlme6m/1WFDIqKsY0q9PWGdF0hQ6WskpKwkfxfJcVVkSIvTt1rG9ABgZIysp5RGXtZY4KUnAqe4Q5VUrNdGAYqqlqBLWome5bqNuqZsz20d5ZVFbKO6jlVyfW72cwIoW7GaHRRM9brg++RlY19GfKQ/XaOqiekGixwAZ/GmJRMH8bfCiJ6hsyo0MxRugJqZlTydnVZVRtZQ86AVRoVBDmEkNlqGHJuC2WEvXM0qrczDXTaOMtkmt0VPrq7MlIwhKXodAQKJSUbW3T4AzBG4H0jISMA0Jw6VSlLsk+wNWIi6pksyF3wOTUHzBpkm5ptgq8ZIzSSjTY6A3RGE+WgRHuVj4OvMkc3+mTGRnA6QgrciEQqA3gFpPZGqdSobyiTlc5ZJdgPjVPP4KJePiXwZPBFSkrYa2ZHo2wTMhACR6bTSRl02sMvkRTzIAg8pLtASlC3of9qA4bEcUQ3pi5nxpVoXCdT840EUnQPbfXBFxkp8EP/pRWeGX3JpBQ2xRR5hZXhkaqgM1neaodJTfVLZRtIouq5p5yjmxRjtIVOM4pnU+BxrPxjIKV68yJA9PZICcI2ylSagjCblOxXogmXkGkitU6ZAN1MFlD5NsVmG5Ib6iMgJXuTWhrbTc/7SEe294hJzCRlBJlEk/phH+3ReYVUYkNgnm2Z2VQTghMkVP3U4yBVV9hQRwarPrUpo8tmWgOTkWeQ2iOhCi78aGKkqGy8BBAVGAAhIwNSfdAAgayRyWW6QZwyGKn2Q+bUeKiszPu2G6mKLFeaYBSq3OySxIr5jiLnupBTyXC915y6OyWTSobc3vamZlSz7OJZPkdtQ+22IdPcQqNUzkjRCZEguwDo27JC5gltywpZWd30OiuL6A3AVD+rq2AMo7NU6qwukMAik4s6skoEPianplehUhsqKX7O3maXQGrDgK1tAjtzdgZuLQtnqTMCn7zEr55pEFVZb2U1/VltlkCuxMgiewWjtxFsKiTTgx+r5CdYat+7rFaFoCxTJHilmGaVqlKCw6xE1vs++uhzNyAka0tKIUYU870RS5V1JQWxu1tZJ5NaX1LCHurHn2d8ibKupMD7jDVyPWGNSa2dJKR4JSHFKwkpXklI8UpCilP+H6uBNGYvIpHvAAAAAElFTkSuQmCC"/>
          <p:cNvSpPr>
            <a:spLocks noChangeAspect="1" noChangeArrowheads="1"/>
          </p:cNvSpPr>
          <p:nvPr/>
        </p:nvSpPr>
        <p:spPr bwMode="auto">
          <a:xfrm>
            <a:off x="647700" y="244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953000"/>
            <a:ext cx="2743200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981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14338"/>
            <a:ext cx="83820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rPr>
              <a:t>Ethernet</a:t>
            </a:r>
            <a:endParaRPr lang="th-TH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382000" cy="487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th-TH" sz="2200" b="1" dirty="0" smtClean="0">
                <a:latin typeface="TH SarabunPSK" pitchFamily="34" charset="-34"/>
                <a:cs typeface="TH SarabunPSK" pitchFamily="34" charset="-34"/>
              </a:rPr>
              <a:t>         </a:t>
            </a:r>
            <a:r>
              <a:rPr lang="en-US" sz="2200" dirty="0">
                <a:latin typeface="TH SarabunPSK" pitchFamily="34" charset="-34"/>
                <a:cs typeface="TH SarabunPSK" pitchFamily="34" charset="-34"/>
              </a:rPr>
              <a:t>Ethernet </a:t>
            </a:r>
            <a:r>
              <a:rPr lang="th-TH" sz="2200" dirty="0">
                <a:latin typeface="TH SarabunPSK" pitchFamily="34" charset="-34"/>
                <a:cs typeface="TH SarabunPSK" pitchFamily="34" charset="-34"/>
              </a:rPr>
              <a:t>นับเป็นต้นกำเนิดของเทคโนโลยี </a:t>
            </a:r>
            <a:r>
              <a:rPr lang="en-US" sz="2200" dirty="0">
                <a:latin typeface="TH SarabunPSK" pitchFamily="34" charset="-34"/>
                <a:cs typeface="TH SarabunPSK" pitchFamily="34" charset="-34"/>
              </a:rPr>
              <a:t>LAN </a:t>
            </a:r>
            <a:r>
              <a:rPr lang="th-TH" sz="2200" dirty="0">
                <a:latin typeface="TH SarabunPSK" pitchFamily="34" charset="-34"/>
                <a:cs typeface="TH SarabunPSK" pitchFamily="34" charset="-34"/>
              </a:rPr>
              <a:t>เนื่องจาก </a:t>
            </a:r>
            <a:r>
              <a:rPr lang="en-US" sz="2200" dirty="0">
                <a:latin typeface="TH SarabunPSK" pitchFamily="34" charset="-34"/>
                <a:cs typeface="TH SarabunPSK" pitchFamily="34" charset="-34"/>
              </a:rPr>
              <a:t>LAN </a:t>
            </a:r>
            <a:r>
              <a:rPr lang="th-TH" sz="2200" dirty="0">
                <a:latin typeface="TH SarabunPSK" pitchFamily="34" charset="-34"/>
                <a:cs typeface="TH SarabunPSK" pitchFamily="34" charset="-34"/>
              </a:rPr>
              <a:t>ส่วนมากหรือเกือบทั้งหมดในปัจจุบันใช้ พื้นฐานของเทคโนโลยีนี้ คุณลักษณะเฉพาะในการทำงานของ </a:t>
            </a:r>
            <a:r>
              <a:rPr lang="en-US" sz="2200" dirty="0">
                <a:latin typeface="TH SarabunPSK" pitchFamily="34" charset="-34"/>
                <a:cs typeface="TH SarabunPSK" pitchFamily="34" charset="-34"/>
              </a:rPr>
              <a:t>Ethernet </a:t>
            </a:r>
            <a:r>
              <a:rPr lang="th-TH" sz="2200" dirty="0">
                <a:latin typeface="TH SarabunPSK" pitchFamily="34" charset="-34"/>
                <a:cs typeface="TH SarabunPSK" pitchFamily="34" charset="-34"/>
              </a:rPr>
              <a:t>คือการทำงานแบบที่เรียกว่า การเข้าใช้ระบบเครือข่ายโดยวิธีช่วงชิง หรือ </a:t>
            </a:r>
            <a:r>
              <a:rPr lang="en-US" sz="2200" dirty="0">
                <a:latin typeface="TH SarabunPSK" pitchFamily="34" charset="-34"/>
                <a:cs typeface="TH SarabunPSK" pitchFamily="34" charset="-34"/>
              </a:rPr>
              <a:t>CSMA/CD (Carrier Sense Multiple Access with Collision Detection) </a:t>
            </a:r>
            <a:r>
              <a:rPr lang="th-TH" sz="2200" dirty="0">
                <a:latin typeface="TH SarabunPSK" pitchFamily="34" charset="-34"/>
                <a:cs typeface="TH SarabunPSK" pitchFamily="34" charset="-34"/>
              </a:rPr>
              <a:t>โดยมีหลักการทำงานดังนี้</a:t>
            </a:r>
          </a:p>
          <a:p>
            <a:pPr marL="0" indent="0">
              <a:buNone/>
            </a:pPr>
            <a:r>
              <a:rPr lang="th-TH" sz="2200" dirty="0" smtClean="0">
                <a:latin typeface="TH SarabunPSK" pitchFamily="34" charset="-34"/>
                <a:cs typeface="TH SarabunPSK" pitchFamily="34" charset="-34"/>
              </a:rPr>
              <a:t>1. ก่อนที่</a:t>
            </a:r>
            <a:r>
              <a:rPr lang="th-TH" sz="2200" dirty="0">
                <a:latin typeface="TH SarabunPSK" pitchFamily="34" charset="-34"/>
                <a:cs typeface="TH SarabunPSK" pitchFamily="34" charset="-34"/>
              </a:rPr>
              <a:t>สถานีงานของผู้ใช้จะส่งข้อมูลออกไปยังเครือข่าย จะต้องมีการแจ้งออกไปก่อนเพื่อตรวจสอบดูว่ามีสัญญาณพาหะของผู้ใช้รายอื่นอยู่ในสายหรือไม่</a:t>
            </a:r>
          </a:p>
          <a:p>
            <a:pPr marL="0" indent="0">
              <a:buNone/>
            </a:pPr>
            <a:r>
              <a:rPr lang="th-TH" sz="2200" dirty="0" smtClean="0">
                <a:latin typeface="TH SarabunPSK" pitchFamily="34" charset="-34"/>
                <a:cs typeface="TH SarabunPSK" pitchFamily="34" charset="-34"/>
              </a:rPr>
              <a:t>2. เมื่อ</a:t>
            </a:r>
            <a:r>
              <a:rPr lang="th-TH" sz="2200" dirty="0">
                <a:latin typeface="TH SarabunPSK" pitchFamily="34" charset="-34"/>
                <a:cs typeface="TH SarabunPSK" pitchFamily="34" charset="-34"/>
              </a:rPr>
              <a:t>ไม่พบสัญญาณของผู้ใช้อื่น จึงจะเริ่มส่งข้อมูลออกไปได้</a:t>
            </a:r>
          </a:p>
          <a:p>
            <a:pPr marL="0" indent="0">
              <a:buNone/>
            </a:pPr>
            <a:r>
              <a:rPr lang="th-TH" sz="2200" dirty="0" smtClean="0">
                <a:latin typeface="TH SarabunPSK" pitchFamily="34" charset="-34"/>
                <a:cs typeface="TH SarabunPSK" pitchFamily="34" charset="-34"/>
              </a:rPr>
              <a:t>3. หาก</a:t>
            </a:r>
            <a:r>
              <a:rPr lang="th-TH" sz="2200" dirty="0">
                <a:latin typeface="TH SarabunPSK" pitchFamily="34" charset="-34"/>
                <a:cs typeface="TH SarabunPSK" pitchFamily="34" charset="-34"/>
              </a:rPr>
              <a:t>ตรวจพบสัญญาณพาหะของผู้ใช้รายอื่นอยู่ จะต้องรอจนกว่าสายจะว่างถึงจะส่งข้อมูลได้</a:t>
            </a:r>
          </a:p>
          <a:p>
            <a:pPr marL="0" indent="0">
              <a:buNone/>
            </a:pPr>
            <a:r>
              <a:rPr lang="th-TH" sz="2200" dirty="0" smtClean="0">
                <a:latin typeface="TH SarabunPSK" pitchFamily="34" charset="-34"/>
                <a:cs typeface="TH SarabunPSK" pitchFamily="34" charset="-34"/>
              </a:rPr>
              <a:t>4. ใน</a:t>
            </a:r>
            <a:r>
              <a:rPr lang="th-TH" sz="2200" dirty="0">
                <a:latin typeface="TH SarabunPSK" pitchFamily="34" charset="-34"/>
                <a:cs typeface="TH SarabunPSK" pitchFamily="34" charset="-34"/>
              </a:rPr>
              <a:t>กรณีที่เกิดปัญหาในการตรวจสอบสัญญาณพาหะ ซึ่งอาจเนื่องมาจากระยะทางของสถานีงานอยู่ห่างกันมาก อาจจะเกิดการชนกันของข้อมูลขึ้นได้ ในกรณีนี้ให้ทั้งทุกๆ สถานีหยุดการส่งข้อมูลขณะนั้น</a:t>
            </a:r>
          </a:p>
          <a:p>
            <a:pPr marL="0" indent="0">
              <a:buNone/>
            </a:pPr>
            <a:r>
              <a:rPr lang="th-TH" sz="2200" dirty="0" smtClean="0">
                <a:latin typeface="TH SarabunPSK" pitchFamily="34" charset="-34"/>
                <a:cs typeface="TH SarabunPSK" pitchFamily="34" charset="-34"/>
              </a:rPr>
              <a:t>5. แต่</a:t>
            </a:r>
            <a:r>
              <a:rPr lang="th-TH" sz="2200" dirty="0">
                <a:latin typeface="TH SarabunPSK" pitchFamily="34" charset="-34"/>
                <a:cs typeface="TH SarabunPSK" pitchFamily="34" charset="-34"/>
              </a:rPr>
              <a:t>ละสถานีจะทำการสุ่มช่วงระยะเวลาในการรอ เพื่อทำการส่งข้อมูลออกไปใหม่เพื่อไม่ให้มีการชนกันเกิดขึ้นอีก</a:t>
            </a:r>
          </a:p>
          <a:p>
            <a:pPr marL="0" indent="0">
              <a:buNone/>
            </a:pPr>
            <a:r>
              <a:rPr lang="th-TH" sz="2200" dirty="0" smtClean="0">
                <a:latin typeface="TH SarabunPSK" pitchFamily="34" charset="-34"/>
                <a:cs typeface="TH SarabunPSK" pitchFamily="34" charset="-34"/>
              </a:rPr>
              <a:t>6. หาก</a:t>
            </a:r>
            <a:r>
              <a:rPr lang="th-TH" sz="2200" dirty="0">
                <a:latin typeface="TH SarabunPSK" pitchFamily="34" charset="-34"/>
                <a:cs typeface="TH SarabunPSK" pitchFamily="34" charset="-34"/>
              </a:rPr>
              <a:t>ยังมีเหตุการณ์ชนกันเกิดขึ้นอีก ก็จะต้องหยุดรอโดยเพิ่มช่วงระยะเวลาในการสุ่มเป็นสองเท่าเพื่อให้ลดโอกาสการชนกันลงและส่งข้อมูลออกไปใหม่ และทำซ้ำเช่นนี้ จนกว่าข้อมูลจะถูกส่งออกไปได้อย่างสมบูรณ์</a:t>
            </a:r>
            <a:endParaRPr lang="th-TH" sz="2200" dirty="0">
              <a:effectLst/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567759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748712" cy="436403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altLang="th-TH" sz="32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Linux</a:t>
            </a:r>
            <a:endParaRPr lang="th-TH" altLang="th-TH" sz="2700" b="1" dirty="0" smtClean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rPr>
              <a:t>ตัวอย่างระบบปฏิบัติการเครือข่าย </a:t>
            </a:r>
          </a:p>
        </p:txBody>
      </p:sp>
      <p:pic>
        <p:nvPicPr>
          <p:cNvPr id="7" name="Picture 4" descr="newsSRC-65b2c1abf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438400"/>
            <a:ext cx="5867400" cy="3844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52545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4338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rPr>
              <a:t>ระบบแลนไร้สาย (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rPr>
              <a:t>Wireless LAN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rPr>
              <a:t>)</a:t>
            </a:r>
            <a:endParaRPr lang="th-TH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</a:endParaRPr>
          </a:p>
        </p:txBody>
      </p:sp>
      <p:sp>
        <p:nvSpPr>
          <p:cNvPr id="3" name="AutoShape 2" descr="data:image/png;base64,iVBORw0KGgoAAAANSUhEUgAAATYAAACjCAMAAAA3vsLfAAAAmVBMVEX////BwcHh4eEDAwPs7Ox8fHyJdbDExMTk5OSDg4Pz8/Ojo6N4eHisrKzHyMeXl5fd3d34+PjPz89BQUGKioqRkZFLS0tmZma7u7vV1dUeHh5gYGCnp6dTU1OxsbGAgIA3NzcuLi5ubm5YWFhDQ0MsLCydkrMUFBQjIyMQEBCFb6+OfLKTg7O+vcClnLebjbauqLq2s7uup7xNLp34AAAZ0UlEQVR4nO2diWKjuLKGBRIDCIEQq2R2gce4Z3qW8/4PdyVwErwkdnvpeG7nbwfa2I7hS5WqtALA/z+FHwt/9vk9p9AWfij+2Sf4nEKrD6mtvrCdlHMJtrqQMq/3Pximiyfmr+bLF1lbkPR9Grx+humNWb79EizFTz7tz9ZF1gaA7wFMmwjYtDR816iTEHFc09QEoetG4ZgC362BKNNfxOwuxOZ5ILGMIZSVTap6TJIk6M1NKSnLPK9FnV9Xfhz4sPxFsF0YEjwPt9zMvVwAy0aV48igCCscESaQsWZ52BuASwX3F9GF1lZ6eEWaxC4EIAHqTZPYhZnjoMFJT0amEEYgrGj58Zf9/9HFToozAbxAW9srtgIHiZGxUGEzVaAtSfnLWNvFTgq8jFRChczGRoUTKmyhsjY3zKxii2UStLIVvw62C63NNAHjaQgiDARiEcYC21gwJEBERYBDCoJUuan5uRfz83Qhti/t66tydZXOWNvmC9tJoc2H2LZf2E6KiVnluM8rCefjv0jWf62CA2f9ZRLX22R/YbtGX9iu0he2q/SF7Sp9YbtKX9iu0he2q/SF7Sp9YbtKX9iu0he2q/SF7Sp9YbtKX9iu0he2q/SF7Sp9YbtKX9iu0lej+DVC/KAHizKHffZJPb0SuF3DUT/W6rHZbjXE/LPP6tkl1oO015SPXhQYdiSHKu+sFv4yIzquVJpZxFnX4drADnIwyQq3dWX8y4wfuk6o4oSErS9GjkzTRApb01oWIZ99Ys+tsBOSmGtfrBfYXCv5Ktw+VLQ2pWV2+9bWfGE7o2h0lLW1h9isLyf9UGZsW8QcD5xUZun5j/7KYqr0t5y2NlUkRQhh0qtImlRjcP6jv7SCdZwbK523Bdy2ozzL8k7C7muQ1hl5cFzBzQZuVpvNarWF6t8Iv3z0vFDV8Fpp2tS8eN4oipQT4IgB5jjo+FUnmqvSO0/BD65Y494HGGMWOkzv0qfFhkkEUNE2zF+PY3L4arRupzN3KlvvWBq9vWbWh+++XagvVThgQZU7ao+fNmdjPRTAS0HOaQLwwAF2lGEhbXd6MwSg0MB4J/URhwTTG5jeUJVQaQPF6H6FNqoUNuwXuJbmM2MTaR4xywa1R1XZmxtmXhUoqjIKjL7ijAMg9ShtQitlelUeC5FnOSplZbGiC+ust3Fe3c/slLUx5FmOqtd7z4yNMRKwPAKc0lYWFfApcnlBhYULIyyEYtUqW2KVY9ks53wMPQ/L0s1NEnhNkCGjQlv/RJl4pTS2JEVpAvwaPzE2gK1owpbSwqhjDrjVcbrKQzHmsjWAmRnqTUHMCTELxmTEarIuXRuUHk/rkeSjWTj3OxtUeY3PpEf8VDw3NkVC2sAvUw+A0vJy9YO4tQkyvy4dlE0TKWQvSWX3yjTDpqhzzw2A73Fat7z2UH9PbEXLHekzlLnomZ1UYwOei3qbkjDKKbFx4VuG04ZF5BCzyfVUChQjBgpfGqIVg43j0nWxtGs3ypCQd8WG+xgnnCFs8KeOpAC7EXD6ljAfdivJ6rYqaLBuLVC3bYKqTQsDYOiz99OoHeLQH4ucul1MsIBG2nUeyu+NzUE7PTG2WTqFmDNZxvY2x9JHSbT77zvvuVqoGDA18X8F24+JJdH5N/24VLUA9WufhM5OyM1VZeERX/U5umOC+yaVMlaV7hzNXrXa9lXxq62J8oOK1j7nu0r8i9SBlf3ZJ/bcioZTaTOLv7B9qGfGZnizSsN+hG4JFVFX2+qsjIXUc2N8AmwEPljF9RlJWA3xsIZqox7xtFt1WZw9JGr/mLo2oakWTd0HKGk3rldeG/owwyDtmdphvWEs1A1ZT5CAsLEKdrKDByjqtcVVNwx2SfvFExR/v/mS76FwU+yVHXeWbcQaW3dDptXsYzNuvuR7yN7K4JHY/G6rktTy+vKN5e7i2bNg86F7gO2S8HgxtqAc28C8pWbvxMuW4mfBRiHdx2Zz/7wu5hakMLutbh9slxHgWbA1sNzHFlBJzkimF/t1kNw6ZJRmy2dPgo3JDd83HZta50S8i63NJlDedIIo9vefPgU21K+NAwbpeWyXO6mR3zj0wB/DvfN9Dmxm1oqDC3XPY6s/xMb5m7EZFXyv74+hgPPosMFJd70v8lkM98fpPgk20VXRvlfxC7Dxj7BRz/PfflsG+cmmOGznbVb01bqny5yOJW0ct9Xru/p8/8NPgi04TNvsujmLzTr06z1b8/Z+Wwur4lSzYjCu8qZJGtnBahFqsWyCIO12R1DeHjSBPAk2Dg+iou2fx9Z8hK1exgvbm5YROxFMjU1WtcMwtFXXLg4zWarX2hmbsR4OK2VPgs2H5UEgLclZbMlHPlovf2FAp0aQLDqqqtJ1LrWI7NtFZdjONLbOdMKIrkZ6lPI9CbYUHuYf3rmsjZD0A2z2Hjab157Ctu6zQ7Wwr5SyqophO+2zKlNbPRXN2Mbd2EovPD7fHTZRer4JRKRimvoRlGqrDL3S96aXo/nAO8I3j7Rg5BCbsd9yvy+/1PI+CqS2t5edhIApbAk+vLeG469irbaN15Bj5KD54RSeHswUiNA52Ty0w0ZjkmXMGzDgBAg9ClrV3wJSdTnVULtGVu9X6NKbDRZX68MK5o1VUpvu/R0cYCpsnh7nvSfkj02SqEeSSGi89IKiHbb23RPeYUv1uKfIU9kJJ0xyFYCnNIfPOWIxH4hoCFBII2CKMlDGqEO2fpqlwFQ7FPnvfs0ZobG6c7ORTfdasRGIFDZ+AttKeWo1ZNkQT9jwAttLSHgfG02FkSNqtYxbODNfOr55MtuCo/u57SEZHX+dxiJdpytHFEluh3ES84yIdZIZ0ca6FpsD8zs3G9l0z4mZitUQRs4hNuWkuyU7Ra2x4Ugw/APYYLuKWVqn1LZw9VpWKWwMMTQfqGqQunUCpJG6wPK9BJUuocCOLCNNAC9seXUbg4B3bm2zjcSSbymIzYAOCUfGprBtTDT3s3OFjdWVbLjz6qTnsKUlxsT3atAmLuqVtTnhDpuxykSG9MDPLASB9ErQGC4Frmd1w5Dm+tPEsDhAWZ38ODaGQt6sYHzYbHQztjpdVllVkeJC2B0Zm8YWzkcdvjUwVfV9PnoXY9ML+bvUL4G/aVju6yc7bMx0QKEP+KqE84h6CzFSha1UxSESlioMDWIkFESV8aPYmKjTXuWhVQ5hUd+Vm+0n7qLKqrIDqdK2k9b2ig3a2j6UCeDLra2gzRBSD6CBAGOgSTYFznoeoG1k6gDys7qNSg8Q202VkwZVKb2gqqvIdYPBr/zA+hFsqHarDsJtUQoTqbpPlwR3BGf7VmO9xVIVu3oI5WknnbFpJ2U0AXkNLi/boiRJBYj0iFhb/Uh3TvHC3ayiQDbKcX0VYtVbjDCIgC30PTpUvlLUILSQkZfMvHwKEitbRazNyxBPJTBGXgc7ej9wdumquterTGUOELqnnHQbzss1h7VyUpx4TiH0GeUXWdtPVrAaicedmdkkJtwVLMp7gbOpS9y3QOqAsD2Vtmls7U7jFEklj4rwYif9yTK2VY0AWgqjQMKVOus7YUvIosqq0rY1hOVJJ/V3VY90whYSlYklqbsunxHbJrNcjjHaFx/gKrHvYnCpyo2WaZuxgisDOYdCy5BgMPXXE7mDMTbgc2KrGovQwNkHx5AXwy61g9urDK677GkITaoq8rWIIvWYNP9XCE/P2Zu0hbWpaqkmb2lKyVSVb1UGd3rEwqdhcy2LWJ44sDcWJiMsvFu52Vylba9NILbfrlWesx3bcXqsp0c3dvoBd412trdZr9ft2LXz8jLa2lZVUeXUP1Eb/zQnnVohSVOb+waHUZTDjTRu81TbpwtsQTq3tgXHdxc1y/VufJiXtJHy1XD6Z4ZTJF2Xfk2LsXOPmng+0Unn/gC3RgfgmFGpqHeTvdllYjWv2W5gTdjSUyWVsemGLFYV+Wy1Whxmcsrb5id2fNR/89nYLKKKuENwKL2xjmp77hIbgb1PT8+/Mosu5crAItot11nAy0ZxwOght0/HNhdxC27qEkR9a9XeU2nFG8Qc0ndPBZXZmBVF23rLwh/LLE3z8dU+a7ifyz8BNg3On4s4J4y0iQQ+lDc5KV+2tulO0o9WW8Mhp160HzFZSaSUi7m/SbvXvP052Ox9bJYlLW7OyPRFG+WN1nbQ2xfDm5eewNne/OlPwIai0toeYFOhYXfBnH+frO2O2Pxue/uSYXz1mSOOcC0zvVxhtizbpt47rpHN4w9udtJ6iS3wNpvbh9k67bLJ/ydiw45tqaxzNUheW9IlMy6Xeo3+bzIhs1+x3WJttr/fSbpt73D6yXKk1k/CxsygzEe4zSwvcJgSEobnuqlvCAdFtWKYfH+70pux7fX22S7sz5/hWfFukcH8FGxRKYct3BZpECI8V+Cxjpoi3OVpYe1au/FB0/XemIDY5R62W8e2zULjYgjJo7Exh0vdiBs3tvPW4uGYInScZYbrvHR7TgWctrYfmeJy2Kta8sWT4NaxbbsrWRZuj8WGvUEVZr3lC/baIuk44T6yl+PRhGwyOh9W89yOhbyl6Nu2PB7SWyd0+eYMXt2Bu9RyKUo8PHLiUA1byw/M11ZcJ9QtW8fIzFAEdvRdI+O6Q74+nvvTurrr3JXTjlh628hk6k6fthaZXifT68PBh2+e5eMEUViRSAS6zSkQkd16QkSBeMwKQT7MOXpjJkzzGBkyxZznClu7qC3CSIWEniYLpVKZ3yRr2jap3rqN3qbzocSdnsyH2i5NSDEpbxW2m/OPZLNWadNabcdxs96MGwi7zThmd5yMv5DCpipOum3eVJ55Etlb0R/NHhrYOpIelEb2dsaWzIzIDC95w5aSiWQyYxsX1XKpsN1sFNLVY1JV8Jp385YZj8OmcgvXF8Zhu9oUFqK9nDZ6SdtOYPNhQd+saYfNSt5IptaMbSYJF32POYTDzdiIe+poFD8Gm6ewTTWn8rB5SHniK69gbsydO1/sIDiBjULp6bjgulOosPRMQKpI6QmBzXRo3qaJR6nnwkVPd3HTnMidyNGKXlricdjmVlxK1E/0amZvjd46e/j3nz//mrDpbIF7Vl778OA0KdxuRrhZwZV6bLar7XbcvjyD40Y9G6fduNYaF+O6cQYPf9kVIuvqhOIHYaMwT6YqlDc1SHrhIbLv//7z+5+/ffv2+4St9tIiGwbCj6wNubp0z4t82rw93v47v17MYyStxeUoa7s9/wioR7dWqoLTFKGsroWVSm3qx0wppTtrs+hLQ+4rMuWZ//7vr7//+G2SwmZHbhZnkpb+CSfVS3Fcol1P6NIpgzy5i02wtXg5CRbR4JErU+7Kth02XV+3X8qvf//6c4fsFZuUnhGGcyS93a9edaflF/E6eC2cbR/d8wwPpUpy69VJlbmlemq+8sy/fv/j229LTU4aBO9G0ifQDptOo3DgPRSbB2WzZ20K2lSY/Xag318j6RNjizS2xsDYtGzxWGx5c+Ck9u9HzE5h633vzrp1OPtkbVjIAoU5N63soU66K9tmJ7VSje0EtWNsXRZX6l+2vxuG/V12tKt2u8NPZvDWJosZm8+NPhdhIU4nwPfRiZBwITZXVbyQ46jN8c75aOcc7Uy9c1p+47XMTupGoAyjPFLVrbsQOqlbsB2NDrpNd8JGKQA1CfFDsb3mbT/spO7xWLSbdA9sUySVpdc4GD3Y2shxSLgIW3NfbHexNo0NY0k1vUdb25VOemdsd7A2VUtgr81G6J3K/X10fSR9Nic1A2OVE/kq0lb1w9rFPVhca23Ho7pvonYjNjbC6U5q7RDH8bDaZpvNsHlYTi7aXUxI/+NOasOuiJu8mya7YVphKxdt0j1qJbIIrqfq1X8dG6myPrb68RUbKUQb9A+rAhpwRa7D9lR5W2/1VUyKdoctQ1YvOrssHrSEG2M+3LxhuzAk2OUPdi+fV7C+BRtqPYXNKhbWlketbbQPaN1leLKYBMZnrW3XuqvbjXQPs+3DVdt2b4+uWz47OnDJyzcNcQtbXilr69cv2JBVKGvjJ5f6vEUMO7tpEg6BA/kokn779tvf/0zYXnrllZNaprkYz/3yOPHs0pfDWxorndavtLV1e05qeHd1Um1mi8IYSdjRd530j7//+pfrqVZTr7w9G1z5ZO1trE902dav9pw0qO51lmwfmYbmhLyFxD22tm/f/vjzr//9a9i6GDO4PZVtk8E9XzOliqRFbOXz/UmZwtYUIqbjvRIQfJClOmFpVSOE5NBJv/325+///Pt9QmYb+n4vfOej3L4MW60XhHhZpx7j6KE3bIrgGI99u3JLz/N82frFQLv2+lnuh2L7+RaqIFzlnuDkzUm/ac/8n0I2eaRt+DRtLJJMyIyLsXlrOZbInQsXnjrJY5dzzVdrPQZnOwtu1WWN6xPrqlwttvBSFMCuRNpzjYbsrO2vv3//53uwmzgaCd8i03BUd1o4zH7Bdq6ijGMMBAnjAAhfgLRACGDbwMwR/N7R7UUHd0i/ezGCXy0ORTBO6lC3tEQJmTv8+PcJ2XcjEKGJGOL6BSIbO4hU2BXa3iJ+/qTy0lGgNtTo6RC5XS1Zk/eJU0hyxUoHF13VAbbFHxbpWVoY6e9Fr1/uqPit/4I/sKrxSxHnBJtY+58e/hGmRDvpVO4rM3sZgISBU6u3ePbueahXVcjP9wuhPpbIqVAkgPR9EkondlhsFGH4wfo4t+gDbHTVxiuaCD1X68Vxw77tRgJqlJxebw+fvN/17KlIwDXRBdc0AdIn6TQaPBBvw9ycUJXloUCLKbl6Yll/bl1hhgCjmSiwQ4bW961QcgmA9Ahy7nmbpoU+wMZAQhnLDWVqWJdI2uKiSq+ojSohqbY3fVC/wvQEVb0Rp1dmnYs4zaCyXIuUigwyEiOK3sa5maGeCRseDODCyF3Bs7ceF3rwVVbnWCY4KTU2kQFQ+RKZ97zf0EIfYAMgKQEr+owy10nzTBcTCpvCKWBiVX0PHNkT5FeSyqJC2KpyVL53jTqoOmbZwi6fIqWD0ZuZORpZFJ4akYr1+hbJmYKdFbmfVGFv5ylfeX4VFLilXhb2yHzQWL2PsXmAVTRsw9wsqBkL/XfN88JAmd1Ip4q8FNEy7VFSOdLgLvKTIHv3CnURh8xkC0eV7pI0ehmNagoVScNTA1J34JwexmeiO2sG6QBPhgUxDCS9moWyN7GP0R3vQLd3Meew5RHIhAxJAPQdAcSgUlKE85B4gPiyl1niUkATQP1myHsZZO99EZjAOTiQG5jpIo6G8+C24MgzD7lhuoG3Nv7fWWexFcGETdpgUNiiaSwiKkLpqZhlUV6LhII0AWlNVLIViA+nmGhPRQ6v4Ka3Guka0ZR2nBfm6+ExznatLsOWv2ATgx0EAquQoLBxL8GUa2wuSEsusU9F9nFiosA5WJVWcNW7pTg17vmEQiH69thNsQ6w+HX42t4yhewkZfNuSdyH2KgPGBGgCC3TDUCuF7aLV6tND9yc1MCyURFnDvX0/Vapz2Q8CDac6zFE0QBXXZUGh6Oe30EWBbraFZ/A5ukZBnScpzl6IW8Wr9mnFg3H90viPsT2ADGn3sZ1uFiZ513p0eMqWvA6JTHsj4v2slNRu2hNEAQM5zUngfq7Ir3ypIh4rpfWxLY6gg0bMzNC2I7ul438bGzI8bdZ7ZyFZiozC6LAoJZeamttnch4y8LFqCocmlUJjot6JTOBZNGLsMu9VZ5xbOUtB6SoGpTFRtr3J9hfqQ+x2UfzfBle7pDxUpJN+0tOCqF6WxE3+oibY0ZTq5vfZHrKaUWdk7cupA0JS6KCt+MMYRLxgknPJ4xLUeGoc4LczrEoTBeLWGRhWCDjfs3WH2BT5XB3OKw6cqcLCIje8TZu57Y5XOg1BStwVsx0ar3IDDlc8GPPM1UVv6T9FsK2SI13Y4yX+JxE0lPFmPQVNlfVasq2yIhBgK0qV0Pjq/qMaefVOsxxnfycsk2vWhZsEHC0fzgC6fq8KqIBC0Ng6zwEr21QV0hVIhmulGE6sYpVZ/JS7Dj+Zq3z3b11K5aFmW5zk9lWWVnKP5z9parLeYVyv9Crs6ZixuYKVc+V6gQBzihVdXye2cagsBmNYvgTsEW6SyFAURF7TFRVjlMbEZuypG/rKGd64Tv1LpvVWdbgtqpqNABeZGeG/TMUxXAsVLp76Kg6ZkYR94j2TJjzEJ1JFzzLaRtUhevaWOGG1w1wKW8RbYIcRDCghXLO1PIznK5Ej1Ac0Z/hpHzyR9b7KA5SjgkPepkGOc4ds+IamztVP3HhhAMaa1XhynAfoepckzpDSQtXsmlk+ZK36TqpoTzTJ9O6gZJedCsluwZehD0UVuo7jcGoQc2BF0sUeiC08p4BnuUmaDKaRCUGQUbo3Rp9z2DDToGAMvZSrmqQbEGQszBRlqUbzqeFPjFASQ7V3xzktDc3Rd6dHxbLAmsFB9kQKmZkOs0oEz2xucvpjzfIzjfFfbmgvVfA4pV7Nli+j01oJ024Kg9SajU8rxmByJZm6/Gq1tZWKydlll15/qDXk5W0MAefl5eUH0hVsLZ9Y7mBsIPIrtNpYYsh5eET3NPtEr2PDRPC/Nbpa5zxXjgD51ZiBdIoQB1P2NimxIm018CGaORmZWfKnXF+Ub8XQ2UHN4XlRwaVenrxOq+dh3Y33Vd4+24CYlZdbIOoipWPxoX0SQCkl+JqaKx5MeJgWPcmILHMwzyLfUSAkcUXd0boIq61el2YkcNVhZ5eTOZLFft3ItKbqYqM8OtttRl665Gc3jB55XT0B5f9F4leapca/8W7Fuv2bjbfMHJ6/MzvZqZ4yF2l/9P6P/tPnK40WtRZAAAAAElFTkSuQmCC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4" name="AutoShape 4" descr="data:image/png;base64,iVBORw0KGgoAAAANSUhEUgAAATYAAACjCAMAAAA3vsLfAAAAmVBMVEX////BwcHh4eEDAwPs7Ox8fHyJdbDExMTk5OSDg4Pz8/Ojo6N4eHisrKzHyMeXl5fd3d34+PjPz89BQUGKioqRkZFLS0tmZma7u7vV1dUeHh5gYGCnp6dTU1OxsbGAgIA3NzcuLi5ubm5YWFhDQ0MsLCydkrMUFBQjIyMQEBCFb6+OfLKTg7O+vcClnLebjbauqLq2s7uup7xNLp34AAAZ0UlEQVR4nO2diWKjuLKGBRIDCIEQq2R2gce4Z3qW8/4PdyVwErwkdnvpeG7nbwfa2I7hS5WqtALA/z+FHwt/9vk9p9AWfij+2Sf4nEKrD6mtvrCdlHMJtrqQMq/3Pximiyfmr+bLF1lbkPR9Grx+humNWb79EizFTz7tz9ZF1gaA7wFMmwjYtDR816iTEHFc09QEoetG4ZgC362BKNNfxOwuxOZ5ILGMIZSVTap6TJIk6M1NKSnLPK9FnV9Xfhz4sPxFsF0YEjwPt9zMvVwAy0aV48igCCscESaQsWZ52BuASwX3F9GF1lZ6eEWaxC4EIAHqTZPYhZnjoMFJT0amEEYgrGj58Zf9/9HFToozAbxAW9srtgIHiZGxUGEzVaAtSfnLWNvFTgq8jFRChczGRoUTKmyhsjY3zKxii2UStLIVvw62C63NNAHjaQgiDARiEcYC21gwJEBERYBDCoJUuan5uRfz83Qhti/t66tydZXOWNvmC9tJoc2H2LZf2E6KiVnluM8rCefjv0jWf62CA2f9ZRLX22R/YbtGX9iu0he2q/SF7Sp9YbtKX9iu0he2q/SF7Sp9YbtKX9iu0he2q/SF7Sp9YbtKX9iu0he2q/SF7Sp9YbtKX9iu0lej+DVC/KAHizKHffZJPb0SuF3DUT/W6rHZbjXE/LPP6tkl1oO015SPXhQYdiSHKu+sFv4yIzquVJpZxFnX4drADnIwyQq3dWX8y4wfuk6o4oSErS9GjkzTRApb01oWIZ99Ys+tsBOSmGtfrBfYXCv5Ktw+VLQ2pWV2+9bWfGE7o2h0lLW1h9isLyf9UGZsW8QcD5xUZun5j/7KYqr0t5y2NlUkRQhh0qtImlRjcP6jv7SCdZwbK523Bdy2ozzL8k7C7muQ1hl5cFzBzQZuVpvNarWF6t8Iv3z0vFDV8Fpp2tS8eN4oipQT4IgB5jjo+FUnmqvSO0/BD65Y494HGGMWOkzv0qfFhkkEUNE2zF+PY3L4arRupzN3KlvvWBq9vWbWh+++XagvVThgQZU7ao+fNmdjPRTAS0HOaQLwwAF2lGEhbXd6MwSg0MB4J/URhwTTG5jeUJVQaQPF6H6FNqoUNuwXuJbmM2MTaR4xywa1R1XZmxtmXhUoqjIKjL7ijAMg9ShtQitlelUeC5FnOSplZbGiC+ust3Fe3c/slLUx5FmOqtd7z4yNMRKwPAKc0lYWFfApcnlBhYULIyyEYtUqW2KVY9ks53wMPQ/L0s1NEnhNkCGjQlv/RJl4pTS2JEVpAvwaPzE2gK1owpbSwqhjDrjVcbrKQzHmsjWAmRnqTUHMCTELxmTEarIuXRuUHk/rkeSjWTj3OxtUeY3PpEf8VDw3NkVC2sAvUw+A0vJy9YO4tQkyvy4dlE0TKWQvSWX3yjTDpqhzzw2A73Fat7z2UH9PbEXLHekzlLnomZ1UYwOei3qbkjDKKbFx4VuG04ZF5BCzyfVUChQjBgpfGqIVg43j0nWxtGs3ypCQd8WG+xgnnCFs8KeOpAC7EXD6ljAfdivJ6rYqaLBuLVC3bYKqTQsDYOiz99OoHeLQH4ucul1MsIBG2nUeyu+NzUE7PTG2WTqFmDNZxvY2x9JHSbT77zvvuVqoGDA18X8F24+JJdH5N/24VLUA9WufhM5OyM1VZeERX/U5umOC+yaVMlaV7hzNXrXa9lXxq62J8oOK1j7nu0r8i9SBlf3ZJ/bcioZTaTOLv7B9qGfGZnizSsN+hG4JFVFX2+qsjIXUc2N8AmwEPljF9RlJWA3xsIZqox7xtFt1WZw9JGr/mLo2oakWTd0HKGk3rldeG/owwyDtmdphvWEs1A1ZT5CAsLEKdrKDByjqtcVVNwx2SfvFExR/v/mS76FwU+yVHXeWbcQaW3dDptXsYzNuvuR7yN7K4JHY/G6rktTy+vKN5e7i2bNg86F7gO2S8HgxtqAc28C8pWbvxMuW4mfBRiHdx2Zz/7wu5hakMLutbh9slxHgWbA1sNzHFlBJzkimF/t1kNw6ZJRmy2dPgo3JDd83HZta50S8i63NJlDedIIo9vefPgU21K+NAwbpeWyXO6mR3zj0wB/DvfN9Dmxm1oqDC3XPY6s/xMb5m7EZFXyv74+hgPPosMFJd70v8lkM98fpPgk20VXRvlfxC7Dxj7BRz/PfflsG+cmmOGznbVb01bqny5yOJW0ct9Xru/p8/8NPgi04TNvsujmLzTr06z1b8/Z+Wwur4lSzYjCu8qZJGtnBahFqsWyCIO12R1DeHjSBPAk2Dg+iou2fx9Z8hK1exgvbm5YROxFMjU1WtcMwtFXXLg4zWarX2hmbsR4OK2VPgs2H5UEgLclZbMlHPlovf2FAp0aQLDqqqtJ1LrWI7NtFZdjONLbOdMKIrkZ6lPI9CbYUHuYf3rmsjZD0A2z2Hjab157Ctu6zQ7Wwr5SyqophO+2zKlNbPRXN2Mbd2EovPD7fHTZRer4JRKRimvoRlGqrDL3S96aXo/nAO8I3j7Rg5BCbsd9yvy+/1PI+CqS2t5edhIApbAk+vLeG469irbaN15Bj5KD54RSeHswUiNA52Ty0w0ZjkmXMGzDgBAg9ClrV3wJSdTnVULtGVu9X6NKbDRZX68MK5o1VUpvu/R0cYCpsnh7nvSfkj02SqEeSSGi89IKiHbb23RPeYUv1uKfIU9kJJ0xyFYCnNIfPOWIxH4hoCFBII2CKMlDGqEO2fpqlwFQ7FPnvfs0ZobG6c7ORTfdasRGIFDZ+AttKeWo1ZNkQT9jwAttLSHgfG02FkSNqtYxbODNfOr55MtuCo/u57SEZHX+dxiJdpytHFEluh3ES84yIdZIZ0ca6FpsD8zs3G9l0z4mZitUQRs4hNuWkuyU7Ra2x4Ugw/APYYLuKWVqn1LZw9VpWKWwMMTQfqGqQunUCpJG6wPK9BJUuocCOLCNNAC9seXUbg4B3bm2zjcSSbymIzYAOCUfGprBtTDT3s3OFjdWVbLjz6qTnsKUlxsT3atAmLuqVtTnhDpuxykSG9MDPLASB9ErQGC4Frmd1w5Dm+tPEsDhAWZ38ODaGQt6sYHzYbHQztjpdVllVkeJC2B0Zm8YWzkcdvjUwVfV9PnoXY9ML+bvUL4G/aVju6yc7bMx0QKEP+KqE84h6CzFSha1UxSESlioMDWIkFESV8aPYmKjTXuWhVQ5hUd+Vm+0n7qLKqrIDqdK2k9b2ig3a2j6UCeDLra2gzRBSD6CBAGOgSTYFznoeoG1k6gDys7qNSg8Q202VkwZVKb2gqqvIdYPBr/zA+hFsqHarDsJtUQoTqbpPlwR3BGf7VmO9xVIVu3oI5WknnbFpJ2U0AXkNLi/boiRJBYj0iFhb/Uh3TvHC3ayiQDbKcX0VYtVbjDCIgC30PTpUvlLUILSQkZfMvHwKEitbRazNyxBPJTBGXgc7ej9wdumquterTGUOELqnnHQbzss1h7VyUpx4TiH0GeUXWdtPVrAaicedmdkkJtwVLMp7gbOpS9y3QOqAsD2Vtmls7U7jFEklj4rwYif9yTK2VY0AWgqjQMKVOus7YUvIosqq0rY1hOVJJ/V3VY90whYSlYklqbsunxHbJrNcjjHaFx/gKrHvYnCpyo2WaZuxgisDOYdCy5BgMPXXE7mDMTbgc2KrGovQwNkHx5AXwy61g9urDK677GkITaoq8rWIIvWYNP9XCE/P2Zu0hbWpaqkmb2lKyVSVb1UGd3rEwqdhcy2LWJ44sDcWJiMsvFu52Vylba9NILbfrlWesx3bcXqsp0c3dvoBd412trdZr9ft2LXz8jLa2lZVUeXUP1Eb/zQnnVohSVOb+waHUZTDjTRu81TbpwtsQTq3tgXHdxc1y/VufJiXtJHy1XD6Z4ZTJF2Xfk2LsXOPmng+0Unn/gC3RgfgmFGpqHeTvdllYjWv2W5gTdjSUyWVsemGLFYV+Wy1Whxmcsrb5id2fNR/89nYLKKKuENwKL2xjmp77hIbgb1PT8+/Mosu5crAItot11nAy0ZxwOght0/HNhdxC27qEkR9a9XeU2nFG8Qc0ndPBZXZmBVF23rLwh/LLE3z8dU+a7ifyz8BNg3On4s4J4y0iQQ+lDc5KV+2tulO0o9WW8Mhp160HzFZSaSUi7m/SbvXvP052Ox9bJYlLW7OyPRFG+WN1nbQ2xfDm5eewNne/OlPwIai0toeYFOhYXfBnH+frO2O2Pxue/uSYXz1mSOOcC0zvVxhtizbpt47rpHN4w9udtJ6iS3wNpvbh9k67bLJ/ydiw45tqaxzNUheW9IlMy6Xeo3+bzIhs1+x3WJttr/fSbpt73D6yXKk1k/CxsygzEe4zSwvcJgSEobnuqlvCAdFtWKYfH+70pux7fX22S7sz5/hWfFukcH8FGxRKYct3BZpECI8V+Cxjpoi3OVpYe1au/FB0/XemIDY5R62W8e2zULjYgjJo7Exh0vdiBs3tvPW4uGYInScZYbrvHR7TgWctrYfmeJy2Kta8sWT4NaxbbsrWRZuj8WGvUEVZr3lC/baIuk44T6yl+PRhGwyOh9W89yOhbyl6Nu2PB7SWyd0+eYMXt2Bu9RyKUo8PHLiUA1byw/M11ZcJ9QtW8fIzFAEdvRdI+O6Q74+nvvTurrr3JXTjlh628hk6k6fthaZXifT68PBh2+e5eMEUViRSAS6zSkQkd16QkSBeMwKQT7MOXpjJkzzGBkyxZznClu7qC3CSIWEniYLpVKZ3yRr2jap3rqN3qbzocSdnsyH2i5NSDEpbxW2m/OPZLNWadNabcdxs96MGwi7zThmd5yMv5DCpipOum3eVJ55Etlb0R/NHhrYOpIelEb2dsaWzIzIDC95w5aSiWQyYxsX1XKpsN1sFNLVY1JV8Jp385YZj8OmcgvXF8Zhu9oUFqK9nDZ6SdtOYPNhQd+saYfNSt5IptaMbSYJF32POYTDzdiIe+poFD8Gm6ewTTWn8rB5SHniK69gbsydO1/sIDiBjULp6bjgulOosPRMQKpI6QmBzXRo3qaJR6nnwkVPd3HTnMidyNGKXlricdjmVlxK1E/0amZvjd46e/j3nz//mrDpbIF7Vl778OA0KdxuRrhZwZV6bLar7XbcvjyD40Y9G6fduNYaF+O6cQYPf9kVIuvqhOIHYaMwT6YqlDc1SHrhIbLv//7z+5+/ffv2+4St9tIiGwbCj6wNubp0z4t82rw93v47v17MYyStxeUoa7s9/wioR7dWqoLTFKGsroWVSm3qx0wppTtrs+hLQ+4rMuWZ//7vr7//+G2SwmZHbhZnkpb+CSfVS3Fcol1P6NIpgzy5i02wtXg5CRbR4JErU+7Kth02XV+3X8qvf//6c4fsFZuUnhGGcyS93a9edaflF/E6eC2cbR/d8wwPpUpy69VJlbmlemq+8sy/fv/j229LTU4aBO9G0ifQDptOo3DgPRSbB2WzZ20K2lSY/Xag318j6RNjizS2xsDYtGzxWGx5c+Ck9u9HzE5h633vzrp1OPtkbVjIAoU5N63soU66K9tmJ7VSje0EtWNsXRZX6l+2vxuG/V12tKt2u8NPZvDWJosZm8+NPhdhIU4nwPfRiZBwITZXVbyQ46jN8c75aOcc7Uy9c1p+47XMTupGoAyjPFLVrbsQOqlbsB2NDrpNd8JGKQA1CfFDsb3mbT/spO7xWLSbdA9sUySVpdc4GD3Y2shxSLgIW3NfbHexNo0NY0k1vUdb25VOemdsd7A2VUtgr81G6J3K/X10fSR9Nic1A2OVE/kq0lb1w9rFPVhca23Ho7pvonYjNjbC6U5q7RDH8bDaZpvNsHlYTi7aXUxI/+NOasOuiJu8mya7YVphKxdt0j1qJbIIrqfq1X8dG6myPrb68RUbKUQb9A+rAhpwRa7D9lR5W2/1VUyKdoctQ1YvOrssHrSEG2M+3LxhuzAk2OUPdi+fV7C+BRtqPYXNKhbWlketbbQPaN1leLKYBMZnrW3XuqvbjXQPs+3DVdt2b4+uWz47OnDJyzcNcQtbXilr69cv2JBVKGvjJ5f6vEUMO7tpEg6BA/kokn779tvf/0zYXnrllZNaprkYz/3yOPHs0pfDWxorndavtLV1e05qeHd1Um1mi8IYSdjRd530j7//+pfrqVZTr7w9G1z5ZO1trE902dav9pw0qO51lmwfmYbmhLyFxD22tm/f/vjzr//9a9i6GDO4PZVtk8E9XzOliqRFbOXz/UmZwtYUIqbjvRIQfJClOmFpVSOE5NBJv/325+///Pt9QmYb+n4vfOej3L4MW60XhHhZpx7j6KE3bIrgGI99u3JLz/N82frFQLv2+lnuh2L7+RaqIFzlnuDkzUm/ac/8n0I2eaRt+DRtLJJMyIyLsXlrOZbInQsXnjrJY5dzzVdrPQZnOwtu1WWN6xPrqlwttvBSFMCuRNpzjYbsrO2vv3//53uwmzgaCd8i03BUd1o4zH7Bdq6ijGMMBAnjAAhfgLRACGDbwMwR/N7R7UUHd0i/ezGCXy0ORTBO6lC3tEQJmTv8+PcJ2XcjEKGJGOL6BSIbO4hU2BXa3iJ+/qTy0lGgNtTo6RC5XS1Zk/eJU0hyxUoHF13VAbbFHxbpWVoY6e9Fr1/uqPit/4I/sKrxSxHnBJtY+58e/hGmRDvpVO4rM3sZgISBU6u3ePbueahXVcjP9wuhPpbIqVAkgPR9EkondlhsFGH4wfo4t+gDbHTVxiuaCD1X68Vxw77tRgJqlJxebw+fvN/17KlIwDXRBdc0AdIn6TQaPBBvw9ycUJXloUCLKbl6Yll/bl1hhgCjmSiwQ4bW961QcgmA9Ahy7nmbpoU+wMZAQhnLDWVqWJdI2uKiSq+ojSohqbY3fVC/wvQEVb0Rp1dmnYs4zaCyXIuUigwyEiOK3sa5maGeCRseDODCyF3Bs7ceF3rwVVbnWCY4KTU2kQFQ+RKZ97zf0EIfYAMgKQEr+owy10nzTBcTCpvCKWBiVX0PHNkT5FeSyqJC2KpyVL53jTqoOmbZwi6fIqWD0ZuZORpZFJ4akYr1+hbJmYKdFbmfVGFv5ylfeX4VFLilXhb2yHzQWL2PsXmAVTRsw9wsqBkL/XfN88JAmd1Ip4q8FNEy7VFSOdLgLvKTIHv3CnURh8xkC0eV7pI0ehmNagoVScNTA1J34JwexmeiO2sG6QBPhgUxDCS9moWyN7GP0R3vQLd3Meew5RHIhAxJAPQdAcSgUlKE85B4gPiyl1niUkATQP1myHsZZO99EZjAOTiQG5jpIo6G8+C24MgzD7lhuoG3Nv7fWWexFcGETdpgUNiiaSwiKkLpqZhlUV6LhII0AWlNVLIViA+nmGhPRQ6v4Ka3Guka0ZR2nBfm6+ExznatLsOWv2ATgx0EAquQoLBxL8GUa2wuSEsusU9F9nFiosA5WJVWcNW7pTg17vmEQiH69thNsQ6w+HX42t4yhewkZfNuSdyH2KgPGBGgCC3TDUCuF7aLV6tND9yc1MCyURFnDvX0/Vapz2Q8CDac6zFE0QBXXZUGh6Oe30EWBbraFZ/A5ukZBnScpzl6IW8Wr9mnFg3H90viPsT2ADGn3sZ1uFiZ513p0eMqWvA6JTHsj4v2slNRu2hNEAQM5zUngfq7Ir3ypIh4rpfWxLY6gg0bMzNC2I7ul438bGzI8bdZ7ZyFZiozC6LAoJZeamttnch4y8LFqCocmlUJjot6JTOBZNGLsMu9VZ5xbOUtB6SoGpTFRtr3J9hfqQ+x2UfzfBle7pDxUpJN+0tOCqF6WxE3+oibY0ZTq5vfZHrKaUWdk7cupA0JS6KCt+MMYRLxgknPJ4xLUeGoc4LczrEoTBeLWGRhWCDjfs3WH2BT5XB3OKw6cqcLCIje8TZu57Y5XOg1BStwVsx0ar3IDDlc8GPPM1UVv6T9FsK2SI13Y4yX+JxE0lPFmPQVNlfVasq2yIhBgK0qV0Pjq/qMaefVOsxxnfycsk2vWhZsEHC0fzgC6fq8KqIBC0Ng6zwEr21QV0hVIhmulGE6sYpVZ/JS7Dj+Zq3z3b11K5aFmW5zk9lWWVnKP5z9parLeYVyv9Crs6ZixuYKVc+V6gQBzihVdXye2cagsBmNYvgTsEW6SyFAURF7TFRVjlMbEZuypG/rKGd64Tv1LpvVWdbgtqpqNABeZGeG/TMUxXAsVLp76Kg6ZkYR94j2TJjzEJ1JFzzLaRtUhevaWOGG1w1wKW8RbYIcRDCghXLO1PIznK5Ej1Ac0Z/hpHzyR9b7KA5SjgkPepkGOc4ds+IamztVP3HhhAMaa1XhynAfoepckzpDSQtXsmlk+ZK36TqpoTzTJ9O6gZJedCsluwZehD0UVuo7jcGoQc2BF0sUeiC08p4BnuUmaDKaRCUGQUbo3Rp9z2DDToGAMvZSrmqQbEGQszBRlqUbzqeFPjFASQ7V3xzktDc3Rd6dHxbLAmsFB9kQKmZkOs0oEz2xucvpjzfIzjfFfbmgvVfA4pV7Nli+j01oJ024Kg9SajU8rxmByJZm6/Gq1tZWKydlll15/qDXk5W0MAefl5eUH0hVsLZ9Y7mBsIPIrtNpYYsh5eET3NPtEr2PDRPC/Nbpa5zxXjgD51ZiBdIoQB1P2NimxIm018CGaORmZWfKnXF+Ub8XQ2UHN4XlRwaVenrxOq+dh3Y33Vd4+24CYlZdbIOoipWPxoX0SQCkl+JqaKx5MeJgWPcmILHMwzyLfUSAkcUXd0boIq61el2YkcNVhZ5eTOZLFft3ItKbqYqM8OtttRl665Gc3jB55XT0B5f9F4leapca/8W7Fuv2bjbfMHJ6/MzvZqZ4yF2l/9P6P/tPnK40WtRZAAAAAElFTkSuQmCC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95300" y="1676400"/>
            <a:ext cx="8496300" cy="220980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>
              <a:buFont typeface="Wingdings 2" pitchFamily="18" charset="2"/>
              <a:buNone/>
            </a:pPr>
            <a:r>
              <a:rPr lang="th-TH" alt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คลื่น</a:t>
            </a:r>
            <a:r>
              <a:rPr lang="th-TH" alt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ที่นำมาใช้งานระบบแลนไร้สาย คือ คลื่นวิทยุซึ่งเป็นไปตามมาตรฐาน </a:t>
            </a:r>
            <a:r>
              <a:rPr lang="en-US" alt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IEEE 802.11</a:t>
            </a:r>
          </a:p>
          <a:p>
            <a:pPr marL="0" indent="0" algn="thaiDist">
              <a:buFont typeface="Wingdings"/>
              <a:buNone/>
            </a:pPr>
            <a:r>
              <a:rPr lang="th-TH" alt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ได้กำหนดให้ใช้คลื่นวิทยุในย่านความถี่ไมโครเวฟ การนำคลื่นวิทยุมาใช้กับระบบไร้สาย ส่งผลให้เกิดความคล่องตัว ลดข้อจำกัดของสายและการเดินสัญญาณ ซึ่งจะใช้เสาอากาศเป็นตัวส่งสัญญาณระหว่างกันและแนวโน้มการใช้งานแลนไร้สายจะมีมากขึ้น เนื่องมาจากอุปกรณ์ต่าง ๆ มีแนวโน้มราคาต่ำลง รวมทั้งอัตราความเร็วของแลนไร้สายได้พัฒนามากขึ้นในย่านความถี่ทำให้ความเร็วในปัจจุบันสามารถมีอัตราการส่งข้อมูลได้มากว่า 50 </a:t>
            </a:r>
            <a:r>
              <a:rPr lang="en-US" alt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Mbps</a:t>
            </a:r>
            <a:r>
              <a:rPr lang="th-TH" alt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</a:t>
            </a:r>
            <a:endParaRPr lang="th-TH" altLang="th-TH" sz="28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238252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748712" cy="436403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rPr>
              <a:t>Wireless LAN</a:t>
            </a:r>
            <a:endParaRPr lang="th-TH" altLang="th-TH" sz="2700" b="1" dirty="0" smtClean="0">
              <a:solidFill>
                <a:srgbClr val="00B050"/>
              </a:solidFill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5" name="Picture 2" descr="http://www.sys2u.com/images_kb/multiple_ssid_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38400"/>
            <a:ext cx="67056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414338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rPr>
              <a:t>ระบบแลนไร้สาย (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rPr>
              <a:t>Wireless LAN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rPr>
              <a:t>)</a:t>
            </a:r>
            <a:endParaRPr lang="th-TH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780768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95300" y="1676400"/>
            <a:ext cx="8496300" cy="4724400"/>
          </a:xfrm>
        </p:spPr>
        <p:txBody>
          <a:bodyPr>
            <a:normAutofit/>
          </a:bodyPr>
          <a:lstStyle/>
          <a:p>
            <a:pPr algn="thaiDist">
              <a:buNone/>
            </a:pPr>
            <a:r>
              <a:rPr lang="th-TH" altLang="th-TH" sz="2800" b="1" dirty="0" smtClean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altLang="th-TH" sz="2800" b="1" dirty="0" smtClean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Bluetooth</a:t>
            </a:r>
            <a:endParaRPr lang="en-US" altLang="th-TH" sz="2800" b="1" dirty="0" smtClean="0">
              <a:solidFill>
                <a:srgbClr val="00B050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 algn="thaiDist">
              <a:buNone/>
            </a:pPr>
            <a:r>
              <a:rPr lang="en-US" altLang="th-TH" sz="2800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altLang="th-TH" sz="28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ถูกประดิษฐ์ขึ้นโดยความร่วมมือระหว่างบริษัทต่าง ๆ ซึ่งประกอบด้วย ไอบีเอ็ม</a:t>
            </a:r>
            <a:r>
              <a:rPr lang="en-US" altLang="th-TH" sz="2800" dirty="0" smtClean="0">
                <a:latin typeface="TH SarabunPSK" pitchFamily="34" charset="-34"/>
                <a:cs typeface="TH SarabunPSK" pitchFamily="34" charset="-34"/>
              </a:rPr>
              <a:t>, </a:t>
            </a: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อี</a:t>
            </a:r>
            <a:r>
              <a:rPr lang="th-TH" altLang="th-TH" sz="2800" dirty="0" err="1" smtClean="0">
                <a:latin typeface="TH SarabunPSK" pitchFamily="34" charset="-34"/>
                <a:cs typeface="TH SarabunPSK" pitchFamily="34" charset="-34"/>
              </a:rPr>
              <a:t>ริค</a:t>
            </a: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สัน</a:t>
            </a:r>
            <a:r>
              <a:rPr lang="en-US" altLang="th-TH" sz="2800" dirty="0" smtClean="0">
                <a:latin typeface="TH SarabunPSK" pitchFamily="34" charset="-34"/>
                <a:cs typeface="TH SarabunPSK" pitchFamily="34" charset="-34"/>
              </a:rPr>
              <a:t>, </a:t>
            </a: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อิน</a:t>
            </a:r>
            <a:r>
              <a:rPr lang="th-TH" altLang="th-TH" sz="2800" dirty="0" err="1" smtClean="0">
                <a:latin typeface="TH SarabunPSK" pitchFamily="34" charset="-34"/>
                <a:cs typeface="TH SarabunPSK" pitchFamily="34" charset="-34"/>
              </a:rPr>
              <a:t>เทล</a:t>
            </a:r>
            <a:r>
              <a:rPr lang="en-US" altLang="th-TH" sz="2800" dirty="0" smtClean="0">
                <a:latin typeface="TH SarabunPSK" pitchFamily="34" charset="-34"/>
                <a:cs typeface="TH SarabunPSK" pitchFamily="34" charset="-34"/>
              </a:rPr>
              <a:t>, </a:t>
            </a: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โนเกีย และโตซิบา เป็นมาตรฐานเปิดเพื่อใช้ในการส่งสัญญาณเสียงและข้อมูลดิจิตอลในระยะสั่น ๆ ระหว่างอุปกรณ์ไร้สายต่าง ๆ เช่น เครื่อง</a:t>
            </a:r>
            <a:r>
              <a:rPr lang="th-TH" altLang="th-TH" sz="2800" dirty="0" err="1" smtClean="0">
                <a:latin typeface="TH SarabunPSK" pitchFamily="34" charset="-34"/>
                <a:cs typeface="TH SarabunPSK" pitchFamily="34" charset="-34"/>
              </a:rPr>
              <a:t>โน๊ตบุ๊ค</a:t>
            </a:r>
            <a:r>
              <a:rPr lang="en-US" altLang="th-TH" sz="2800" dirty="0" smtClean="0">
                <a:latin typeface="TH SarabunPSK" pitchFamily="34" charset="-34"/>
                <a:cs typeface="TH SarabunPSK" pitchFamily="34" charset="-34"/>
              </a:rPr>
              <a:t>, </a:t>
            </a: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คอมพิวเตอร์ </a:t>
            </a:r>
            <a:r>
              <a:rPr lang="en-US" altLang="th-TH" sz="2800" dirty="0" smtClean="0">
                <a:latin typeface="TH SarabunPSK" pitchFamily="34" charset="-34"/>
                <a:cs typeface="TH SarabunPSK" pitchFamily="34" charset="-34"/>
              </a:rPr>
              <a:t>PDA </a:t>
            </a: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ทั้งหลาย รวมทั้ง</a:t>
            </a: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โ</a:t>
            </a: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ทรศัพท์เคลื่อนที่และคอมพิวเตอร์ตั้งโต๊ะให้สามารถสื่อสารกันได้ ซึ่งก็คือเป็นอุปกรณ์ต่างๆ สามารถสื่อสารกันได้ทั้งในแบบ </a:t>
            </a:r>
            <a:r>
              <a:rPr lang="en-US" altLang="th-TH" sz="2800" dirty="0" smtClean="0">
                <a:latin typeface="TH SarabunPSK" pitchFamily="34" charset="-34"/>
                <a:cs typeface="TH SarabunPSK" pitchFamily="34" charset="-34"/>
              </a:rPr>
              <a:t>P</a:t>
            </a:r>
            <a:r>
              <a:rPr lang="en-US" altLang="th-TH" sz="2800" dirty="0" smtClean="0">
                <a:latin typeface="TH SarabunPSK" pitchFamily="34" charset="-34"/>
                <a:cs typeface="TH SarabunPSK" pitchFamily="34" charset="-34"/>
              </a:rPr>
              <a:t>oint-to-Point </a:t>
            </a: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และ </a:t>
            </a:r>
            <a:r>
              <a:rPr lang="en-US" altLang="th-TH" sz="2800" dirty="0" smtClean="0">
                <a:latin typeface="TH SarabunPSK" pitchFamily="34" charset="-34"/>
                <a:cs typeface="TH SarabunPSK" pitchFamily="34" charset="-34"/>
              </a:rPr>
              <a:t>Multipoint </a:t>
            </a: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โดยสัญญาณสามารถทะลุกำแพงได้เนื่องจากใช้คลื่นความถี่สูงในช่วงความถี่ 2</a:t>
            </a:r>
            <a:r>
              <a:rPr lang="en-US" altLang="th-TH" sz="2800" dirty="0" smtClean="0">
                <a:latin typeface="TH SarabunPSK" pitchFamily="34" charset="-34"/>
                <a:cs typeface="TH SarabunPSK" pitchFamily="34" charset="-34"/>
              </a:rPr>
              <a:t> GHz </a:t>
            </a: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สามารถสื่อสารในรัศมีตั้งแต่ 10 เมตรหรือมากกว่าหากมีอุปกรณ์เสริม ในการส่งสัญญาณจะส่งเป็นคลื่นความถี่ตามรอบ ๆ ตัวเป็นวงรัศมี</a:t>
            </a:r>
            <a:endParaRPr lang="th-TH" altLang="th-TH" sz="2800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AutoShape 2" descr="data:image/png;base64,iVBORw0KGgoAAAANSUhEUgAAATYAAACjCAMAAAA3vsLfAAAAmVBMVEX////BwcHh4eEDAwPs7Ox8fHyJdbDExMTk5OSDg4Pz8/Ojo6N4eHisrKzHyMeXl5fd3d34+PjPz89BQUGKioqRkZFLS0tmZma7u7vV1dUeHh5gYGCnp6dTU1OxsbGAgIA3NzcuLi5ubm5YWFhDQ0MsLCydkrMUFBQjIyMQEBCFb6+OfLKTg7O+vcClnLebjbauqLq2s7uup7xNLp34AAAZ0UlEQVR4nO2diWKjuLKGBRIDCIEQq2R2gce4Z3qW8/4PdyVwErwkdnvpeG7nbwfa2I7hS5WqtALA/z+FHwt/9vk9p9AWfij+2Sf4nEKrD6mtvrCdlHMJtrqQMq/3Pximiyfmr+bLF1lbkPR9Grx+humNWb79EizFTz7tz9ZF1gaA7wFMmwjYtDR816iTEHFc09QEoetG4ZgC362BKNNfxOwuxOZ5ILGMIZSVTap6TJIk6M1NKSnLPK9FnV9Xfhz4sPxFsF0YEjwPt9zMvVwAy0aV48igCCscESaQsWZ52BuASwX3F9GF1lZ6eEWaxC4EIAHqTZPYhZnjoMFJT0amEEYgrGj58Zf9/9HFToozAbxAW9srtgIHiZGxUGEzVaAtSfnLWNvFTgq8jFRChczGRoUTKmyhsjY3zKxii2UStLIVvw62C63NNAHjaQgiDARiEcYC21gwJEBERYBDCoJUuan5uRfz83Qhti/t66tydZXOWNvmC9tJoc2H2LZf2E6KiVnluM8rCefjv0jWf62CA2f9ZRLX22R/YbtGX9iu0he2q/SF7Sp9YbtKX9iu0he2q/SF7Sp9YbtKX9iu0he2q/SF7Sp9YbtKX9iu0he2q/SF7Sp9YbtKX9iu0lej+DVC/KAHizKHffZJPb0SuF3DUT/W6rHZbjXE/LPP6tkl1oO015SPXhQYdiSHKu+sFv4yIzquVJpZxFnX4drADnIwyQq3dWX8y4wfuk6o4oSErS9GjkzTRApb01oWIZ99Ys+tsBOSmGtfrBfYXCv5Ktw+VLQ2pWV2+9bWfGE7o2h0lLW1h9isLyf9UGZsW8QcD5xUZun5j/7KYqr0t5y2NlUkRQhh0qtImlRjcP6jv7SCdZwbK523Bdy2ozzL8k7C7muQ1hl5cFzBzQZuVpvNarWF6t8Iv3z0vFDV8Fpp2tS8eN4oipQT4IgB5jjo+FUnmqvSO0/BD65Y494HGGMWOkzv0qfFhkkEUNE2zF+PY3L4arRupzN3KlvvWBq9vWbWh+++XagvVThgQZU7ao+fNmdjPRTAS0HOaQLwwAF2lGEhbXd6MwSg0MB4J/URhwTTG5jeUJVQaQPF6H6FNqoUNuwXuJbmM2MTaR4xywa1R1XZmxtmXhUoqjIKjL7ijAMg9ShtQitlelUeC5FnOSplZbGiC+ust3Fe3c/slLUx5FmOqtd7z4yNMRKwPAKc0lYWFfApcnlBhYULIyyEYtUqW2KVY9ks53wMPQ/L0s1NEnhNkCGjQlv/RJl4pTS2JEVpAvwaPzE2gK1owpbSwqhjDrjVcbrKQzHmsjWAmRnqTUHMCTELxmTEarIuXRuUHk/rkeSjWTj3OxtUeY3PpEf8VDw3NkVC2sAvUw+A0vJy9YO4tQkyvy4dlE0TKWQvSWX3yjTDpqhzzw2A73Fat7z2UH9PbEXLHekzlLnomZ1UYwOei3qbkjDKKbFx4VuG04ZF5BCzyfVUChQjBgpfGqIVg43j0nWxtGs3ypCQd8WG+xgnnCFs8KeOpAC7EXD6ljAfdivJ6rYqaLBuLVC3bYKqTQsDYOiz99OoHeLQH4ucul1MsIBG2nUeyu+NzUE7PTG2WTqFmDNZxvY2x9JHSbT77zvvuVqoGDA18X8F24+JJdH5N/24VLUA9WufhM5OyM1VZeERX/U5umOC+yaVMlaV7hzNXrXa9lXxq62J8oOK1j7nu0r8i9SBlf3ZJ/bcioZTaTOLv7B9qGfGZnizSsN+hG4JFVFX2+qsjIXUc2N8AmwEPljF9RlJWA3xsIZqox7xtFt1WZw9JGr/mLo2oakWTd0HKGk3rldeG/owwyDtmdphvWEs1A1ZT5CAsLEKdrKDByjqtcVVNwx2SfvFExR/v/mS76FwU+yVHXeWbcQaW3dDptXsYzNuvuR7yN7K4JHY/G6rktTy+vKN5e7i2bNg86F7gO2S8HgxtqAc28C8pWbvxMuW4mfBRiHdx2Zz/7wu5hakMLutbh9slxHgWbA1sNzHFlBJzkimF/t1kNw6ZJRmy2dPgo3JDd83HZta50S8i63NJlDedIIo9vefPgU21K+NAwbpeWyXO6mR3zj0wB/DvfN9Dmxm1oqDC3XPY6s/xMb5m7EZFXyv74+hgPPosMFJd70v8lkM98fpPgk20VXRvlfxC7Dxj7BRz/PfflsG+cmmOGznbVb01bqny5yOJW0ct9Xru/p8/8NPgi04TNvsujmLzTr06z1b8/Z+Wwur4lSzYjCu8qZJGtnBahFqsWyCIO12R1DeHjSBPAk2Dg+iou2fx9Z8hK1exgvbm5YROxFMjU1WtcMwtFXXLg4zWarX2hmbsR4OK2VPgs2H5UEgLclZbMlHPlovf2FAp0aQLDqqqtJ1LrWI7NtFZdjONLbOdMKIrkZ6lPI9CbYUHuYf3rmsjZD0A2z2Hjab157Ctu6zQ7Wwr5SyqophO+2zKlNbPRXN2Mbd2EovPD7fHTZRer4JRKRimvoRlGqrDL3S96aXo/nAO8I3j7Rg5BCbsd9yvy+/1PI+CqS2t5edhIApbAk+vLeG469irbaN15Bj5KD54RSeHswUiNA52Ty0w0ZjkmXMGzDgBAg9ClrV3wJSdTnVULtGVu9X6NKbDRZX68MK5o1VUpvu/R0cYCpsnh7nvSfkj02SqEeSSGi89IKiHbb23RPeYUv1uKfIU9kJJ0xyFYCnNIfPOWIxH4hoCFBII2CKMlDGqEO2fpqlwFQ7FPnvfs0ZobG6c7ORTfdasRGIFDZ+AttKeWo1ZNkQT9jwAttLSHgfG02FkSNqtYxbODNfOr55MtuCo/u57SEZHX+dxiJdpytHFEluh3ES84yIdZIZ0ca6FpsD8zs3G9l0z4mZitUQRs4hNuWkuyU7Ra2x4Ugw/APYYLuKWVqn1LZw9VpWKWwMMTQfqGqQunUCpJG6wPK9BJUuocCOLCNNAC9seXUbg4B3bm2zjcSSbymIzYAOCUfGprBtTDT3s3OFjdWVbLjz6qTnsKUlxsT3atAmLuqVtTnhDpuxykSG9MDPLASB9ErQGC4Frmd1w5Dm+tPEsDhAWZ38ODaGQt6sYHzYbHQztjpdVllVkeJC2B0Zm8YWzkcdvjUwVfV9PnoXY9ML+bvUL4G/aVju6yc7bMx0QKEP+KqE84h6CzFSha1UxSESlioMDWIkFESV8aPYmKjTXuWhVQ5hUd+Vm+0n7qLKqrIDqdK2k9b2ig3a2j6UCeDLra2gzRBSD6CBAGOgSTYFznoeoG1k6gDys7qNSg8Q202VkwZVKb2gqqvIdYPBr/zA+hFsqHarDsJtUQoTqbpPlwR3BGf7VmO9xVIVu3oI5WknnbFpJ2U0AXkNLi/boiRJBYj0iFhb/Uh3TvHC3ayiQDbKcX0VYtVbjDCIgC30PTpUvlLUILSQkZfMvHwKEitbRazNyxBPJTBGXgc7ej9wdumquterTGUOELqnnHQbzss1h7VyUpx4TiH0GeUXWdtPVrAaicedmdkkJtwVLMp7gbOpS9y3QOqAsD2Vtmls7U7jFEklj4rwYif9yTK2VY0AWgqjQMKVOus7YUvIosqq0rY1hOVJJ/V3VY90whYSlYklqbsunxHbJrNcjjHaFx/gKrHvYnCpyo2WaZuxgisDOYdCy5BgMPXXE7mDMTbgc2KrGovQwNkHx5AXwy61g9urDK677GkITaoq8rWIIvWYNP9XCE/P2Zu0hbWpaqkmb2lKyVSVb1UGd3rEwqdhcy2LWJ44sDcWJiMsvFu52Vylba9NILbfrlWesx3bcXqsp0c3dvoBd412trdZr9ft2LXz8jLa2lZVUeXUP1Eb/zQnnVohSVOb+waHUZTDjTRu81TbpwtsQTq3tgXHdxc1y/VufJiXtJHy1XD6Z4ZTJF2Xfk2LsXOPmng+0Unn/gC3RgfgmFGpqHeTvdllYjWv2W5gTdjSUyWVsemGLFYV+Wy1Whxmcsrb5id2fNR/89nYLKKKuENwKL2xjmp77hIbgb1PT8+/Mosu5crAItot11nAy0ZxwOght0/HNhdxC27qEkR9a9XeU2nFG8Qc0ndPBZXZmBVF23rLwh/LLE3z8dU+a7ifyz8BNg3On4s4J4y0iQQ+lDc5KV+2tulO0o9WW8Mhp160HzFZSaSUi7m/SbvXvP052Ox9bJYlLW7OyPRFG+WN1nbQ2xfDm5eewNne/OlPwIai0toeYFOhYXfBnH+frO2O2Pxue/uSYXz1mSOOcC0zvVxhtizbpt47rpHN4w9udtJ6iS3wNpvbh9k67bLJ/ydiw45tqaxzNUheW9IlMy6Xeo3+bzIhs1+x3WJttr/fSbpt73D6yXKk1k/CxsygzEe4zSwvcJgSEobnuqlvCAdFtWKYfH+70pux7fX22S7sz5/hWfFukcH8FGxRKYct3BZpECI8V+Cxjpoi3OVpYe1au/FB0/XemIDY5R62W8e2zULjYgjJo7Exh0vdiBs3tvPW4uGYInScZYbrvHR7TgWctrYfmeJy2Kta8sWT4NaxbbsrWRZuj8WGvUEVZr3lC/baIuk44T6yl+PRhGwyOh9W89yOhbyl6Nu2PB7SWyd0+eYMXt2Bu9RyKUo8PHLiUA1byw/M11ZcJ9QtW8fIzFAEdvRdI+O6Q74+nvvTurrr3JXTjlh628hk6k6fthaZXifT68PBh2+e5eMEUViRSAS6zSkQkd16QkSBeMwKQT7MOXpjJkzzGBkyxZznClu7qC3CSIWEniYLpVKZ3yRr2jap3rqN3qbzocSdnsyH2i5NSDEpbxW2m/OPZLNWadNabcdxs96MGwi7zThmd5yMv5DCpipOum3eVJ55Etlb0R/NHhrYOpIelEb2dsaWzIzIDC95w5aSiWQyYxsX1XKpsN1sFNLVY1JV8Jp385YZj8OmcgvXF8Zhu9oUFqK9nDZ6SdtOYPNhQd+saYfNSt5IptaMbSYJF32POYTDzdiIe+poFD8Gm6ewTTWn8rB5SHniK69gbsydO1/sIDiBjULp6bjgulOosPRMQKpI6QmBzXRo3qaJR6nnwkVPd3HTnMidyNGKXlricdjmVlxK1E/0amZvjd46e/j3nz//mrDpbIF7Vl778OA0KdxuRrhZwZV6bLar7XbcvjyD40Y9G6fduNYaF+O6cQYPf9kVIuvqhOIHYaMwT6YqlDc1SHrhIbLv//7z+5+/ffv2+4St9tIiGwbCj6wNubp0z4t82rw93v47v17MYyStxeUoa7s9/wioR7dWqoLTFKGsroWVSm3qx0wppTtrs+hLQ+4rMuWZ//7vr7//+G2SwmZHbhZnkpb+CSfVS3Fcol1P6NIpgzy5i02wtXg5CRbR4JErU+7Kth02XV+3X8qvf//6c4fsFZuUnhGGcyS93a9edaflF/E6eC2cbR/d8wwPpUpy69VJlbmlemq+8sy/fv/j229LTU4aBO9G0ifQDptOo3DgPRSbB2WzZ20K2lSY/Xag318j6RNjizS2xsDYtGzxWGx5c+Ck9u9HzE5h633vzrp1OPtkbVjIAoU5N63soU66K9tmJ7VSje0EtWNsXRZX6l+2vxuG/V12tKt2u8NPZvDWJosZm8+NPhdhIU4nwPfRiZBwITZXVbyQ46jN8c75aOcc7Uy9c1p+47XMTupGoAyjPFLVrbsQOqlbsB2NDrpNd8JGKQA1CfFDsb3mbT/spO7xWLSbdA9sUySVpdc4GD3Y2shxSLgIW3NfbHexNo0NY0k1vUdb25VOemdsd7A2VUtgr81G6J3K/X10fSR9Nic1A2OVE/kq0lb1w9rFPVhca23Ho7pvonYjNjbC6U5q7RDH8bDaZpvNsHlYTi7aXUxI/+NOasOuiJu8mya7YVphKxdt0j1qJbIIrqfq1X8dG6myPrb68RUbKUQb9A+rAhpwRa7D9lR5W2/1VUyKdoctQ1YvOrssHrSEG2M+3LxhuzAk2OUPdi+fV7C+BRtqPYXNKhbWlketbbQPaN1leLKYBMZnrW3XuqvbjXQPs+3DVdt2b4+uWz47OnDJyzcNcQtbXilr69cv2JBVKGvjJ5f6vEUMO7tpEg6BA/kokn779tvf/0zYXnrllZNaprkYz/3yOPHs0pfDWxorndavtLV1e05qeHd1Um1mi8IYSdjRd530j7//+pfrqVZTr7w9G1z5ZO1trE902dav9pw0qO51lmwfmYbmhLyFxD22tm/f/vjzr//9a9i6GDO4PZVtk8E9XzOliqRFbOXz/UmZwtYUIqbjvRIQfJClOmFpVSOE5NBJv/325+///Pt9QmYb+n4vfOej3L4MW60XhHhZpx7j6KE3bIrgGI99u3JLz/N82frFQLv2+lnuh2L7+RaqIFzlnuDkzUm/ac/8n0I2eaRt+DRtLJJMyIyLsXlrOZbInQsXnjrJY5dzzVdrPQZnOwtu1WWN6xPrqlwttvBSFMCuRNpzjYbsrO2vv3//53uwmzgaCd8i03BUd1o4zH7Bdq6ijGMMBAnjAAhfgLRACGDbwMwR/N7R7UUHd0i/ezGCXy0ORTBO6lC3tEQJmTv8+PcJ2XcjEKGJGOL6BSIbO4hU2BXa3iJ+/qTy0lGgNtTo6RC5XS1Zk/eJU0hyxUoHF13VAbbFHxbpWVoY6e9Fr1/uqPit/4I/sKrxSxHnBJtY+58e/hGmRDvpVO4rM3sZgISBU6u3ePbueahXVcjP9wuhPpbIqVAkgPR9EkondlhsFGH4wfo4t+gDbHTVxiuaCD1X68Vxw77tRgJqlJxebw+fvN/17KlIwDXRBdc0AdIn6TQaPBBvw9ycUJXloUCLKbl6Yll/bl1hhgCjmSiwQ4bW961QcgmA9Ahy7nmbpoU+wMZAQhnLDWVqWJdI2uKiSq+ojSohqbY3fVC/wvQEVb0Rp1dmnYs4zaCyXIuUigwyEiOK3sa5maGeCRseDODCyF3Bs7ceF3rwVVbnWCY4KTU2kQFQ+RKZ97zf0EIfYAMgKQEr+owy10nzTBcTCpvCKWBiVX0PHNkT5FeSyqJC2KpyVL53jTqoOmbZwi6fIqWD0ZuZORpZFJ4akYr1+hbJmYKdFbmfVGFv5ylfeX4VFLilXhb2yHzQWL2PsXmAVTRsw9wsqBkL/XfN88JAmd1Ip4q8FNEy7VFSOdLgLvKTIHv3CnURh8xkC0eV7pI0ehmNagoVScNTA1J34JwexmeiO2sG6QBPhgUxDCS9moWyN7GP0R3vQLd3Meew5RHIhAxJAPQdAcSgUlKE85B4gPiyl1niUkATQP1myHsZZO99EZjAOTiQG5jpIo6G8+C24MgzD7lhuoG3Nv7fWWexFcGETdpgUNiiaSwiKkLpqZhlUV6LhII0AWlNVLIViA+nmGhPRQ6v4Ka3Guka0ZR2nBfm6+ExznatLsOWv2ATgx0EAquQoLBxL8GUa2wuSEsusU9F9nFiosA5WJVWcNW7pTg17vmEQiH69thNsQ6w+HX42t4yhewkZfNuSdyH2KgPGBGgCC3TDUCuF7aLV6tND9yc1MCyURFnDvX0/Vapz2Q8CDac6zFE0QBXXZUGh6Oe30EWBbraFZ/A5ukZBnScpzl6IW8Wr9mnFg3H90viPsT2ADGn3sZ1uFiZ513p0eMqWvA6JTHsj4v2slNRu2hNEAQM5zUngfq7Ir3ypIh4rpfWxLY6gg0bMzNC2I7ul438bGzI8bdZ7ZyFZiozC6LAoJZeamttnch4y8LFqCocmlUJjot6JTOBZNGLsMu9VZ5xbOUtB6SoGpTFRtr3J9hfqQ+x2UfzfBle7pDxUpJN+0tOCqF6WxE3+oibY0ZTq5vfZHrKaUWdk7cupA0JS6KCt+MMYRLxgknPJ4xLUeGoc4LczrEoTBeLWGRhWCDjfs3WH2BT5XB3OKw6cqcLCIje8TZu57Y5XOg1BStwVsx0ar3IDDlc8GPPM1UVv6T9FsK2SI13Y4yX+JxE0lPFmPQVNlfVasq2yIhBgK0qV0Pjq/qMaefVOsxxnfycsk2vWhZsEHC0fzgC6fq8KqIBC0Ng6zwEr21QV0hVIhmulGE6sYpVZ/JS7Dj+Zq3z3b11K5aFmW5zk9lWWVnKP5z9parLeYVyv9Crs6ZixuYKVc+V6gQBzihVdXye2cagsBmNYvgTsEW6SyFAURF7TFRVjlMbEZuypG/rKGd64Tv1LpvVWdbgtqpqNABeZGeG/TMUxXAsVLp76Kg6ZkYR94j2TJjzEJ1JFzzLaRtUhevaWOGG1w1wKW8RbYIcRDCghXLO1PIznK5Ej1Ac0Z/hpHzyR9b7KA5SjgkPepkGOc4ds+IamztVP3HhhAMaa1XhynAfoepckzpDSQtXsmlk+ZK36TqpoTzTJ9O6gZJedCsluwZehD0UVuo7jcGoQc2BF0sUeiC08p4BnuUmaDKaRCUGQUbo3Rp9z2DDToGAMvZSrmqQbEGQszBRlqUbzqeFPjFASQ7V3xzktDc3Rd6dHxbLAmsFB9kQKmZkOs0oEz2xucvpjzfIzjfFfbmgvVfA4pV7Nli+j01oJ024Kg9SajU8rxmByJZm6/Gq1tZWKydlll15/qDXk5W0MAefl5eUH0hVsLZ9Y7mBsIPIrtNpYYsh5eET3NPtEr2PDRPC/Nbpa5zxXjgD51ZiBdIoQB1P2NimxIm018CGaORmZWfKnXF+Ub8XQ2UHN4XlRwaVenrxOq+dh3Y33Vd4+24CYlZdbIOoipWPxoX0SQCkl+JqaKx5MeJgWPcmILHMwzyLfUSAkcUXd0boIq61el2YkcNVhZ5eTOZLFft3ItKbqYqM8OtttRl665Gc3jB55XT0B5f9F4leapca/8W7Fuv2bjbfMHJ6/MzvZqZ4yF2l/9P6P/tPnK40WtRZAAAAAElFTkSuQmCC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4" name="AutoShape 4" descr="data:image/png;base64,iVBORw0KGgoAAAANSUhEUgAAATYAAACjCAMAAAA3vsLfAAAAmVBMVEX////BwcHh4eEDAwPs7Ox8fHyJdbDExMTk5OSDg4Pz8/Ojo6N4eHisrKzHyMeXl5fd3d34+PjPz89BQUGKioqRkZFLS0tmZma7u7vV1dUeHh5gYGCnp6dTU1OxsbGAgIA3NzcuLi5ubm5YWFhDQ0MsLCydkrMUFBQjIyMQEBCFb6+OfLKTg7O+vcClnLebjbauqLq2s7uup7xNLp34AAAZ0UlEQVR4nO2diWKjuLKGBRIDCIEQq2R2gce4Z3qW8/4PdyVwErwkdnvpeG7nbwfa2I7hS5WqtALA/z+FHwt/9vk9p9AWfij+2Sf4nEKrD6mtvrCdlHMJtrqQMq/3Pximiyfmr+bLF1lbkPR9Grx+humNWb79EizFTz7tz9ZF1gaA7wFMmwjYtDR816iTEHFc09QEoetG4ZgC362BKNNfxOwuxOZ5ILGMIZSVTap6TJIk6M1NKSnLPK9FnV9Xfhz4sPxFsF0YEjwPt9zMvVwAy0aV48igCCscESaQsWZ52BuASwX3F9GF1lZ6eEWaxC4EIAHqTZPYhZnjoMFJT0amEEYgrGj58Zf9/9HFToozAbxAW9srtgIHiZGxUGEzVaAtSfnLWNvFTgq8jFRChczGRoUTKmyhsjY3zKxii2UStLIVvw62C63NNAHjaQgiDARiEcYC21gwJEBERYBDCoJUuan5uRfz83Qhti/t66tydZXOWNvmC9tJoc2H2LZf2E6KiVnluM8rCefjv0jWf62CA2f9ZRLX22R/YbtGX9iu0he2q/SF7Sp9YbtKX9iu0he2q/SF7Sp9YbtKX9iu0he2q/SF7Sp9YbtKX9iu0he2q/SF7Sp9YbtKX9iu0lej+DVC/KAHizKHffZJPb0SuF3DUT/W6rHZbjXE/LPP6tkl1oO015SPXhQYdiSHKu+sFv4yIzquVJpZxFnX4drADnIwyQq3dWX8y4wfuk6o4oSErS9GjkzTRApb01oWIZ99Ys+tsBOSmGtfrBfYXCv5Ktw+VLQ2pWV2+9bWfGE7o2h0lLW1h9isLyf9UGZsW8QcD5xUZun5j/7KYqr0t5y2NlUkRQhh0qtImlRjcP6jv7SCdZwbK523Bdy2ozzL8k7C7muQ1hl5cFzBzQZuVpvNarWF6t8Iv3z0vFDV8Fpp2tS8eN4oipQT4IgB5jjo+FUnmqvSO0/BD65Y494HGGMWOkzv0qfFhkkEUNE2zF+PY3L4arRupzN3KlvvWBq9vWbWh+++XagvVThgQZU7ao+fNmdjPRTAS0HOaQLwwAF2lGEhbXd6MwSg0MB4J/URhwTTG5jeUJVQaQPF6H6FNqoUNuwXuJbmM2MTaR4xywa1R1XZmxtmXhUoqjIKjL7ijAMg9ShtQitlelUeC5FnOSplZbGiC+ust3Fe3c/slLUx5FmOqtd7z4yNMRKwPAKc0lYWFfApcnlBhYULIyyEYtUqW2KVY9ks53wMPQ/L0s1NEnhNkCGjQlv/RJl4pTS2JEVpAvwaPzE2gK1owpbSwqhjDrjVcbrKQzHmsjWAmRnqTUHMCTELxmTEarIuXRuUHk/rkeSjWTj3OxtUeY3PpEf8VDw3NkVC2sAvUw+A0vJy9YO4tQkyvy4dlE0TKWQvSWX3yjTDpqhzzw2A73Fat7z2UH9PbEXLHekzlLnomZ1UYwOei3qbkjDKKbFx4VuG04ZF5BCzyfVUChQjBgpfGqIVg43j0nWxtGs3ypCQd8WG+xgnnCFs8KeOpAC7EXD6ljAfdivJ6rYqaLBuLVC3bYKqTQsDYOiz99OoHeLQH4ucul1MsIBG2nUeyu+NzUE7PTG2WTqFmDNZxvY2x9JHSbT77zvvuVqoGDA18X8F24+JJdH5N/24VLUA9WufhM5OyM1VZeERX/U5umOC+yaVMlaV7hzNXrXa9lXxq62J8oOK1j7nu0r8i9SBlf3ZJ/bcioZTaTOLv7B9qGfGZnizSsN+hG4JFVFX2+qsjIXUc2N8AmwEPljF9RlJWA3xsIZqox7xtFt1WZw9JGr/mLo2oakWTd0HKGk3rldeG/owwyDtmdphvWEs1A1ZT5CAsLEKdrKDByjqtcVVNwx2SfvFExR/v/mS76FwU+yVHXeWbcQaW3dDptXsYzNuvuR7yN7K4JHY/G6rktTy+vKN5e7i2bNg86F7gO2S8HgxtqAc28C8pWbvxMuW4mfBRiHdx2Zz/7wu5hakMLutbh9slxHgWbA1sNzHFlBJzkimF/t1kNw6ZJRmy2dPgo3JDd83HZta50S8i63NJlDedIIo9vefPgU21K+NAwbpeWyXO6mR3zj0wB/DvfN9Dmxm1oqDC3XPY6s/xMb5m7EZFXyv74+hgPPosMFJd70v8lkM98fpPgk20VXRvlfxC7Dxj7BRz/PfflsG+cmmOGznbVb01bqny5yOJW0ct9Xru/p8/8NPgi04TNvsujmLzTr06z1b8/Z+Wwur4lSzYjCu8qZJGtnBahFqsWyCIO12R1DeHjSBPAk2Dg+iou2fx9Z8hK1exgvbm5YROxFMjU1WtcMwtFXXLg4zWarX2hmbsR4OK2VPgs2H5UEgLclZbMlHPlovf2FAp0aQLDqqqtJ1LrWI7NtFZdjONLbOdMKIrkZ6lPI9CbYUHuYf3rmsjZD0A2z2Hjab157Ctu6zQ7Wwr5SyqophO+2zKlNbPRXN2Mbd2EovPD7fHTZRer4JRKRimvoRlGqrDL3S96aXo/nAO8I3j7Rg5BCbsd9yvy+/1PI+CqS2t5edhIApbAk+vLeG469irbaN15Bj5KD54RSeHswUiNA52Ty0w0ZjkmXMGzDgBAg9ClrV3wJSdTnVULtGVu9X6NKbDRZX68MK5o1VUpvu/R0cYCpsnh7nvSfkj02SqEeSSGi89IKiHbb23RPeYUv1uKfIU9kJJ0xyFYCnNIfPOWIxH4hoCFBII2CKMlDGqEO2fpqlwFQ7FPnvfs0ZobG6c7ORTfdasRGIFDZ+AttKeWo1ZNkQT9jwAttLSHgfG02FkSNqtYxbODNfOr55MtuCo/u57SEZHX+dxiJdpytHFEluh3ES84yIdZIZ0ca6FpsD8zs3G9l0z4mZitUQRs4hNuWkuyU7Ra2x4Ugw/APYYLuKWVqn1LZw9VpWKWwMMTQfqGqQunUCpJG6wPK9BJUuocCOLCNNAC9seXUbg4B3bm2zjcSSbymIzYAOCUfGprBtTDT3s3OFjdWVbLjz6qTnsKUlxsT3atAmLuqVtTnhDpuxykSG9MDPLASB9ErQGC4Frmd1w5Dm+tPEsDhAWZ38ODaGQt6sYHzYbHQztjpdVllVkeJC2B0Zm8YWzkcdvjUwVfV9PnoXY9ML+bvUL4G/aVju6yc7bMx0QKEP+KqE84h6CzFSha1UxSESlioMDWIkFESV8aPYmKjTXuWhVQ5hUd+Vm+0n7qLKqrIDqdK2k9b2ig3a2j6UCeDLra2gzRBSD6CBAGOgSTYFznoeoG1k6gDys7qNSg8Q202VkwZVKb2gqqvIdYPBr/zA+hFsqHarDsJtUQoTqbpPlwR3BGf7VmO9xVIVu3oI5WknnbFpJ2U0AXkNLi/boiRJBYj0iFhb/Uh3TvHC3ayiQDbKcX0VYtVbjDCIgC30PTpUvlLUILSQkZfMvHwKEitbRazNyxBPJTBGXgc7ej9wdumquterTGUOELqnnHQbzss1h7VyUpx4TiH0GeUXWdtPVrAaicedmdkkJtwVLMp7gbOpS9y3QOqAsD2Vtmls7U7jFEklj4rwYif9yTK2VY0AWgqjQMKVOus7YUvIosqq0rY1hOVJJ/V3VY90whYSlYklqbsunxHbJrNcjjHaFx/gKrHvYnCpyo2WaZuxgisDOYdCy5BgMPXXE7mDMTbgc2KrGovQwNkHx5AXwy61g9urDK677GkITaoq8rWIIvWYNP9XCE/P2Zu0hbWpaqkmb2lKyVSVb1UGd3rEwqdhcy2LWJ44sDcWJiMsvFu52Vylba9NILbfrlWesx3bcXqsp0c3dvoBd412trdZr9ft2LXz8jLa2lZVUeXUP1Eb/zQnnVohSVOb+waHUZTDjTRu81TbpwtsQTq3tgXHdxc1y/VufJiXtJHy1XD6Z4ZTJF2Xfk2LsXOPmng+0Unn/gC3RgfgmFGpqHeTvdllYjWv2W5gTdjSUyWVsemGLFYV+Wy1Whxmcsrb5id2fNR/89nYLKKKuENwKL2xjmp77hIbgb1PT8+/Mosu5crAItot11nAy0ZxwOght0/HNhdxC27qEkR9a9XeU2nFG8Qc0ndPBZXZmBVF23rLwh/LLE3z8dU+a7ifyz8BNg3On4s4J4y0iQQ+lDc5KV+2tulO0o9WW8Mhp160HzFZSaSUi7m/SbvXvP052Ox9bJYlLW7OyPRFG+WN1nbQ2xfDm5eewNne/OlPwIai0toeYFOhYXfBnH+frO2O2Pxue/uSYXz1mSOOcC0zvVxhtizbpt47rpHN4w9udtJ6iS3wNpvbh9k67bLJ/ydiw45tqaxzNUheW9IlMy6Xeo3+bzIhs1+x3WJttr/fSbpt73D6yXKk1k/CxsygzEe4zSwvcJgSEobnuqlvCAdFtWKYfH+70pux7fX22S7sz5/hWfFukcH8FGxRKYct3BZpECI8V+Cxjpoi3OVpYe1au/FB0/XemIDY5R62W8e2zULjYgjJo7Exh0vdiBs3tvPW4uGYInScZYbrvHR7TgWctrYfmeJy2Kta8sWT4NaxbbsrWRZuj8WGvUEVZr3lC/baIuk44T6yl+PRhGwyOh9W89yOhbyl6Nu2PB7SWyd0+eYMXt2Bu9RyKUo8PHLiUA1byw/M11ZcJ9QtW8fIzFAEdvRdI+O6Q74+nvvTurrr3JXTjlh628hk6k6fthaZXifT68PBh2+e5eMEUViRSAS6zSkQkd16QkSBeMwKQT7MOXpjJkzzGBkyxZznClu7qC3CSIWEniYLpVKZ3yRr2jap3rqN3qbzocSdnsyH2i5NSDEpbxW2m/OPZLNWadNabcdxs96MGwi7zThmd5yMv5DCpipOum3eVJ55Etlb0R/NHhrYOpIelEb2dsaWzIzIDC95w5aSiWQyYxsX1XKpsN1sFNLVY1JV8Jp385YZj8OmcgvXF8Zhu9oUFqK9nDZ6SdtOYPNhQd+saYfNSt5IptaMbSYJF32POYTDzdiIe+poFD8Gm6ewTTWn8rB5SHniK69gbsydO1/sIDiBjULp6bjgulOosPRMQKpI6QmBzXRo3qaJR6nnwkVPd3HTnMidyNGKXlricdjmVlxK1E/0amZvjd46e/j3nz//mrDpbIF7Vl778OA0KdxuRrhZwZV6bLar7XbcvjyD40Y9G6fduNYaF+O6cQYPf9kVIuvqhOIHYaMwT6YqlDc1SHrhIbLv//7z+5+/ffv2+4St9tIiGwbCj6wNubp0z4t82rw93v47v17MYyStxeUoa7s9/wioR7dWqoLTFKGsroWVSm3qx0wppTtrs+hLQ+4rMuWZ//7vr7//+G2SwmZHbhZnkpb+CSfVS3Fcol1P6NIpgzy5i02wtXg5CRbR4JErU+7Kth02XV+3X8qvf//6c4fsFZuUnhGGcyS93a9edaflF/E6eC2cbR/d8wwPpUpy69VJlbmlemq+8sy/fv/j229LTU4aBO9G0ifQDptOo3DgPRSbB2WzZ20K2lSY/Xag318j6RNjizS2xsDYtGzxWGx5c+Ck9u9HzE5h633vzrp1OPtkbVjIAoU5N63soU66K9tmJ7VSje0EtWNsXRZX6l+2vxuG/V12tKt2u8NPZvDWJosZm8+NPhdhIU4nwPfRiZBwITZXVbyQ46jN8c75aOcc7Uy9c1p+47XMTupGoAyjPFLVrbsQOqlbsB2NDrpNd8JGKQA1CfFDsb3mbT/spO7xWLSbdA9sUySVpdc4GD3Y2shxSLgIW3NfbHexNo0NY0k1vUdb25VOemdsd7A2VUtgr81G6J3K/X10fSR9Nic1A2OVE/kq0lb1w9rFPVhca23Ho7pvonYjNjbC6U5q7RDH8bDaZpvNsHlYTi7aXUxI/+NOasOuiJu8mya7YVphKxdt0j1qJbIIrqfq1X8dG6myPrb68RUbKUQb9A+rAhpwRa7D9lR5W2/1VUyKdoctQ1YvOrssHrSEG2M+3LxhuzAk2OUPdi+fV7C+BRtqPYXNKhbWlketbbQPaN1leLKYBMZnrW3XuqvbjXQPs+3DVdt2b4+uWz47OnDJyzcNcQtbXilr69cv2JBVKGvjJ5f6vEUMO7tpEg6BA/kokn779tvf/0zYXnrllZNaprkYz/3yOPHs0pfDWxorndavtLV1e05qeHd1Um1mi8IYSdjRd530j7//+pfrqVZTr7w9G1z5ZO1trE902dav9pw0qO51lmwfmYbmhLyFxD22tm/f/vjzr//9a9i6GDO4PZVtk8E9XzOliqRFbOXz/UmZwtYUIqbjvRIQfJClOmFpVSOE5NBJv/325+///Pt9QmYb+n4vfOej3L4MW60XhHhZpx7j6KE3bIrgGI99u3JLz/N82frFQLv2+lnuh2L7+RaqIFzlnuDkzUm/ac/8n0I2eaRt+DRtLJJMyIyLsXlrOZbInQsXnjrJY5dzzVdrPQZnOwtu1WWN6xPrqlwttvBSFMCuRNpzjYbsrO2vv3//53uwmzgaCd8i03BUd1o4zH7Bdq6ijGMMBAnjAAhfgLRACGDbwMwR/N7R7UUHd0i/ezGCXy0ORTBO6lC3tEQJmTv8+PcJ2XcjEKGJGOL6BSIbO4hU2BXa3iJ+/qTy0lGgNtTo6RC5XS1Zk/eJU0hyxUoHF13VAbbFHxbpWVoY6e9Fr1/uqPit/4I/sKrxSxHnBJtY+58e/hGmRDvpVO4rM3sZgISBU6u3ePbueahXVcjP9wuhPpbIqVAkgPR9EkondlhsFGH4wfo4t+gDbHTVxiuaCD1X68Vxw77tRgJqlJxebw+fvN/17KlIwDXRBdc0AdIn6TQaPBBvw9ycUJXloUCLKbl6Yll/bl1hhgCjmSiwQ4bW961QcgmA9Ahy7nmbpoU+wMZAQhnLDWVqWJdI2uKiSq+ojSohqbY3fVC/wvQEVb0Rp1dmnYs4zaCyXIuUigwyEiOK3sa5maGeCRseDODCyF3Bs7ceF3rwVVbnWCY4KTU2kQFQ+RKZ97zf0EIfYAMgKQEr+owy10nzTBcTCpvCKWBiVX0PHNkT5FeSyqJC2KpyVL53jTqoOmbZwi6fIqWD0ZuZORpZFJ4akYr1+hbJmYKdFbmfVGFv5ylfeX4VFLilXhb2yHzQWL2PsXmAVTRsw9wsqBkL/XfN88JAmd1Ip4q8FNEy7VFSOdLgLvKTIHv3CnURh8xkC0eV7pI0ehmNagoVScNTA1J34JwexmeiO2sG6QBPhgUxDCS9moWyN7GP0R3vQLd3Meew5RHIhAxJAPQdAcSgUlKE85B4gPiyl1niUkATQP1myHsZZO99EZjAOTiQG5jpIo6G8+C24MgzD7lhuoG3Nv7fWWexFcGETdpgUNiiaSwiKkLpqZhlUV6LhII0AWlNVLIViA+nmGhPRQ6v4Ka3Guka0ZR2nBfm6+ExznatLsOWv2ATgx0EAquQoLBxL8GUa2wuSEsusU9F9nFiosA5WJVWcNW7pTg17vmEQiH69thNsQ6w+HX42t4yhewkZfNuSdyH2KgPGBGgCC3TDUCuF7aLV6tND9yc1MCyURFnDvX0/Vapz2Q8CDac6zFE0QBXXZUGh6Oe30EWBbraFZ/A5ukZBnScpzl6IW8Wr9mnFg3H90viPsT2ADGn3sZ1uFiZ513p0eMqWvA6JTHsj4v2slNRu2hNEAQM5zUngfq7Ir3ypIh4rpfWxLY6gg0bMzNC2I7ul438bGzI8bdZ7ZyFZiozC6LAoJZeamttnch4y8LFqCocmlUJjot6JTOBZNGLsMu9VZ5xbOUtB6SoGpTFRtr3J9hfqQ+x2UfzfBle7pDxUpJN+0tOCqF6WxE3+oibY0ZTq5vfZHrKaUWdk7cupA0JS6KCt+MMYRLxgknPJ4xLUeGoc4LczrEoTBeLWGRhWCDjfs3WH2BT5XB3OKw6cqcLCIje8TZu57Y5XOg1BStwVsx0ar3IDDlc8GPPM1UVv6T9FsK2SI13Y4yX+JxE0lPFmPQVNlfVasq2yIhBgK0qV0Pjq/qMaefVOsxxnfycsk2vWhZsEHC0fzgC6fq8KqIBC0Ng6zwEr21QV0hVIhmulGE6sYpVZ/JS7Dj+Zq3z3b11K5aFmW5zk9lWWVnKP5z9parLeYVyv9Crs6ZixuYKVc+V6gQBzihVdXye2cagsBmNYvgTsEW6SyFAURF7TFRVjlMbEZuypG/rKGd64Tv1LpvVWdbgtqpqNABeZGeG/TMUxXAsVLp76Kg6ZkYR94j2TJjzEJ1JFzzLaRtUhevaWOGG1w1wKW8RbYIcRDCghXLO1PIznK5Ej1Ac0Z/hpHzyR9b7KA5SjgkPepkGOc4ds+IamztVP3HhhAMaa1XhynAfoepckzpDSQtXsmlk+ZK36TqpoTzTJ9O6gZJedCsluwZehD0UVuo7jcGoQc2BF0sUeiC08p4BnuUmaDKaRCUGQUbo3Rp9z2DDToGAMvZSrmqQbEGQszBRlqUbzqeFPjFASQ7V3xzktDc3Rd6dHxbLAmsFB9kQKmZkOs0oEz2xucvpjzfIzjfFfbmgvVfA4pV7Nli+j01oJ024Kg9SajU8rxmByJZm6/Gq1tZWKydlll15/qDXk5W0MAefl5eUH0hVsLZ9Y7mBsIPIrtNpYYsh5eET3NPtEr2PDRPC/Nbpa5zxXjgD51ZiBdIoQB1P2NimxIm018CGaORmZWfKnXF+Ub8XQ2UHN4XlRwaVenrxOq+dh3Y33Vd4+24CYlZdbIOoipWPxoX0SQCkl+JqaKx5MeJgWPcmILHMwzyLfUSAkcUXd0boIq61el2YkcNVhZ5eTOZLFft3ItKbqYqM8OtttRl665Gc3jB55XT0B5f9F4leapca/8W7Fuv2bjbfMHJ6/MzvZqZ4yF2l/9P6P/tPnK40WtRZAAAAAElFTkSuQmCC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14338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h-TH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rPr>
              <a:t>บลูธูท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rPr>
              <a:t> (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rPr>
              <a:t>Bluetooth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rPr>
              <a:t>)</a:t>
            </a:r>
            <a:endParaRPr lang="th-TH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440857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95300" y="1676400"/>
            <a:ext cx="8496300" cy="4724400"/>
          </a:xfrm>
        </p:spPr>
        <p:txBody>
          <a:bodyPr>
            <a:normAutofit/>
          </a:bodyPr>
          <a:lstStyle/>
          <a:p>
            <a:pPr algn="thaiDist">
              <a:buNone/>
            </a:pPr>
            <a:r>
              <a:rPr lang="th-TH" altLang="th-TH" sz="2800" b="1" dirty="0" smtClean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altLang="th-TH" sz="2800" b="1" dirty="0" smtClean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Bluetooth</a:t>
            </a:r>
            <a:endParaRPr lang="en-US" altLang="th-TH" sz="2800" b="1" dirty="0" smtClean="0">
              <a:solidFill>
                <a:srgbClr val="00B050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 algn="thaiDist">
              <a:buNone/>
            </a:pPr>
            <a:r>
              <a:rPr lang="en-US" altLang="th-TH" sz="2800" dirty="0" smtClean="0">
                <a:latin typeface="TH SarabunPSK" pitchFamily="34" charset="-34"/>
                <a:cs typeface="TH SarabunPSK" pitchFamily="34" charset="-34"/>
              </a:rPr>
              <a:t>	</a:t>
            </a:r>
            <a:endParaRPr lang="th-TH" altLang="th-TH" sz="2800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AutoShape 2" descr="data:image/png;base64,iVBORw0KGgoAAAANSUhEUgAAATYAAACjCAMAAAA3vsLfAAAAmVBMVEX////BwcHh4eEDAwPs7Ox8fHyJdbDExMTk5OSDg4Pz8/Ojo6N4eHisrKzHyMeXl5fd3d34+PjPz89BQUGKioqRkZFLS0tmZma7u7vV1dUeHh5gYGCnp6dTU1OxsbGAgIA3NzcuLi5ubm5YWFhDQ0MsLCydkrMUFBQjIyMQEBCFb6+OfLKTg7O+vcClnLebjbauqLq2s7uup7xNLp34AAAZ0UlEQVR4nO2diWKjuLKGBRIDCIEQq2R2gce4Z3qW8/4PdyVwErwkdnvpeG7nbwfa2I7hS5WqtALA/z+FHwt/9vk9p9AWfij+2Sf4nEKrD6mtvrCdlHMJtrqQMq/3Pximiyfmr+bLF1lbkPR9Grx+humNWb79EizFTz7tz9ZF1gaA7wFMmwjYtDR816iTEHFc09QEoetG4ZgC362BKNNfxOwuxOZ5ILGMIZSVTap6TJIk6M1NKSnLPK9FnV9Xfhz4sPxFsF0YEjwPt9zMvVwAy0aV48igCCscESaQsWZ52BuASwX3F9GF1lZ6eEWaxC4EIAHqTZPYhZnjoMFJT0amEEYgrGj58Zf9/9HFToozAbxAW9srtgIHiZGxUGEzVaAtSfnLWNvFTgq8jFRChczGRoUTKmyhsjY3zKxii2UStLIVvw62C63NNAHjaQgiDARiEcYC21gwJEBERYBDCoJUuan5uRfz83Qhti/t66tydZXOWNvmC9tJoc2H2LZf2E6KiVnluM8rCefjv0jWf62CA2f9ZRLX22R/YbtGX9iu0he2q/SF7Sp9YbtKX9iu0he2q/SF7Sp9YbtKX9iu0he2q/SF7Sp9YbtKX9iu0he2q/SF7Sp9YbtKX9iu0lej+DVC/KAHizKHffZJPb0SuF3DUT/W6rHZbjXE/LPP6tkl1oO015SPXhQYdiSHKu+sFv4yIzquVJpZxFnX4drADnIwyQq3dWX8y4wfuk6o4oSErS9GjkzTRApb01oWIZ99Ys+tsBOSmGtfrBfYXCv5Ktw+VLQ2pWV2+9bWfGE7o2h0lLW1h9isLyf9UGZsW8QcD5xUZun5j/7KYqr0t5y2NlUkRQhh0qtImlRjcP6jv7SCdZwbK523Bdy2ozzL8k7C7muQ1hl5cFzBzQZuVpvNarWF6t8Iv3z0vFDV8Fpp2tS8eN4oipQT4IgB5jjo+FUnmqvSO0/BD65Y494HGGMWOkzv0qfFhkkEUNE2zF+PY3L4arRupzN3KlvvWBq9vWbWh+++XagvVThgQZU7ao+fNmdjPRTAS0HOaQLwwAF2lGEhbXd6MwSg0MB4J/URhwTTG5jeUJVQaQPF6H6FNqoUNuwXuJbmM2MTaR4xywa1R1XZmxtmXhUoqjIKjL7ijAMg9ShtQitlelUeC5FnOSplZbGiC+ust3Fe3c/slLUx5FmOqtd7z4yNMRKwPAKc0lYWFfApcnlBhYULIyyEYtUqW2KVY9ks53wMPQ/L0s1NEnhNkCGjQlv/RJl4pTS2JEVpAvwaPzE2gK1owpbSwqhjDrjVcbrKQzHmsjWAmRnqTUHMCTELxmTEarIuXRuUHk/rkeSjWTj3OxtUeY3PpEf8VDw3NkVC2sAvUw+A0vJy9YO4tQkyvy4dlE0TKWQvSWX3yjTDpqhzzw2A73Fat7z2UH9PbEXLHekzlLnomZ1UYwOei3qbkjDKKbFx4VuG04ZF5BCzyfVUChQjBgpfGqIVg43j0nWxtGs3ypCQd8WG+xgnnCFs8KeOpAC7EXD6ljAfdivJ6rYqaLBuLVC3bYKqTQsDYOiz99OoHeLQH4ucul1MsIBG2nUeyu+NzUE7PTG2WTqFmDNZxvY2x9JHSbT77zvvuVqoGDA18X8F24+JJdH5N/24VLUA9WufhM5OyM1VZeERX/U5umOC+yaVMlaV7hzNXrXa9lXxq62J8oOK1j7nu0r8i9SBlf3ZJ/bcioZTaTOLv7B9qGfGZnizSsN+hG4JFVFX2+qsjIXUc2N8AmwEPljF9RlJWA3xsIZqox7xtFt1WZw9JGr/mLo2oakWTd0HKGk3rldeG/owwyDtmdphvWEs1A1ZT5CAsLEKdrKDByjqtcVVNwx2SfvFExR/v/mS76FwU+yVHXeWbcQaW3dDptXsYzNuvuR7yN7K4JHY/G6rktTy+vKN5e7i2bNg86F7gO2S8HgxtqAc28C8pWbvxMuW4mfBRiHdx2Zz/7wu5hakMLutbh9slxHgWbA1sNzHFlBJzkimF/t1kNw6ZJRmy2dPgo3JDd83HZta50S8i63NJlDedIIo9vefPgU21K+NAwbpeWyXO6mR3zj0wB/DvfN9Dmxm1oqDC3XPY6s/xMb5m7EZFXyv74+hgPPosMFJd70v8lkM98fpPgk20VXRvlfxC7Dxj7BRz/PfflsG+cmmOGznbVb01bqny5yOJW0ct9Xru/p8/8NPgi04TNvsujmLzTr06z1b8/Z+Wwur4lSzYjCu8qZJGtnBahFqsWyCIO12R1DeHjSBPAk2Dg+iou2fx9Z8hK1exgvbm5YROxFMjU1WtcMwtFXXLg4zWarX2hmbsR4OK2VPgs2H5UEgLclZbMlHPlovf2FAp0aQLDqqqtJ1LrWI7NtFZdjONLbOdMKIrkZ6lPI9CbYUHuYf3rmsjZD0A2z2Hjab157Ctu6zQ7Wwr5SyqophO+2zKlNbPRXN2Mbd2EovPD7fHTZRer4JRKRimvoRlGqrDL3S96aXo/nAO8I3j7Rg5BCbsd9yvy+/1PI+CqS2t5edhIApbAk+vLeG469irbaN15Bj5KD54RSeHswUiNA52Ty0w0ZjkmXMGzDgBAg9ClrV3wJSdTnVULtGVu9X6NKbDRZX68MK5o1VUpvu/R0cYCpsnh7nvSfkj02SqEeSSGi89IKiHbb23RPeYUv1uKfIU9kJJ0xyFYCnNIfPOWIxH4hoCFBII2CKMlDGqEO2fpqlwFQ7FPnvfs0ZobG6c7ORTfdasRGIFDZ+AttKeWo1ZNkQT9jwAttLSHgfG02FkSNqtYxbODNfOr55MtuCo/u57SEZHX+dxiJdpytHFEluh3ES84yIdZIZ0ca6FpsD8zs3G9l0z4mZitUQRs4hNuWkuyU7Ra2x4Ugw/APYYLuKWVqn1LZw9VpWKWwMMTQfqGqQunUCpJG6wPK9BJUuocCOLCNNAC9seXUbg4B3bm2zjcSSbymIzYAOCUfGprBtTDT3s3OFjdWVbLjz6qTnsKUlxsT3atAmLuqVtTnhDpuxykSG9MDPLASB9ErQGC4Frmd1w5Dm+tPEsDhAWZ38ODaGQt6sYHzYbHQztjpdVllVkeJC2B0Zm8YWzkcdvjUwVfV9PnoXY9ML+bvUL4G/aVju6yc7bMx0QKEP+KqE84h6CzFSha1UxSESlioMDWIkFESV8aPYmKjTXuWhVQ5hUd+Vm+0n7qLKqrIDqdK2k9b2ig3a2j6UCeDLra2gzRBSD6CBAGOgSTYFznoeoG1k6gDys7qNSg8Q202VkwZVKb2gqqvIdYPBr/zA+hFsqHarDsJtUQoTqbpPlwR3BGf7VmO9xVIVu3oI5WknnbFpJ2U0AXkNLi/boiRJBYj0iFhb/Uh3TvHC3ayiQDbKcX0VYtVbjDCIgC30PTpUvlLUILSQkZfMvHwKEitbRazNyxBPJTBGXgc7ej9wdumquterTGUOELqnnHQbzss1h7VyUpx4TiH0GeUXWdtPVrAaicedmdkkJtwVLMp7gbOpS9y3QOqAsD2Vtmls7U7jFEklj4rwYif9yTK2VY0AWgqjQMKVOus7YUvIosqq0rY1hOVJJ/V3VY90whYSlYklqbsunxHbJrNcjjHaFx/gKrHvYnCpyo2WaZuxgisDOYdCy5BgMPXXE7mDMTbgc2KrGovQwNkHx5AXwy61g9urDK677GkITaoq8rWIIvWYNP9XCE/P2Zu0hbWpaqkmb2lKyVSVb1UGd3rEwqdhcy2LWJ44sDcWJiMsvFu52Vylba9NILbfrlWesx3bcXqsp0c3dvoBd412trdZr9ft2LXz8jLa2lZVUeXUP1Eb/zQnnVohSVOb+waHUZTDjTRu81TbpwtsQTq3tgXHdxc1y/VufJiXtJHy1XD6Z4ZTJF2Xfk2LsXOPmng+0Unn/gC3RgfgmFGpqHeTvdllYjWv2W5gTdjSUyWVsemGLFYV+Wy1Whxmcsrb5id2fNR/89nYLKKKuENwKL2xjmp77hIbgb1PT8+/Mosu5crAItot11nAy0ZxwOght0/HNhdxC27qEkR9a9XeU2nFG8Qc0ndPBZXZmBVF23rLwh/LLE3z8dU+a7ifyz8BNg3On4s4J4y0iQQ+lDc5KV+2tulO0o9WW8Mhp160HzFZSaSUi7m/SbvXvP052Ox9bJYlLW7OyPRFG+WN1nbQ2xfDm5eewNne/OlPwIai0toeYFOhYXfBnH+frO2O2Pxue/uSYXz1mSOOcC0zvVxhtizbpt47rpHN4w9udtJ6iS3wNpvbh9k67bLJ/ydiw45tqaxzNUheW9IlMy6Xeo3+bzIhs1+x3WJttr/fSbpt73D6yXKk1k/CxsygzEe4zSwvcJgSEobnuqlvCAdFtWKYfH+70pux7fX22S7sz5/hWfFukcH8FGxRKYct3BZpECI8V+Cxjpoi3OVpYe1au/FB0/XemIDY5R62W8e2zULjYgjJo7Exh0vdiBs3tvPW4uGYInScZYbrvHR7TgWctrYfmeJy2Kta8sWT4NaxbbsrWRZuj8WGvUEVZr3lC/baIuk44T6yl+PRhGwyOh9W89yOhbyl6Nu2PB7SWyd0+eYMXt2Bu9RyKUo8PHLiUA1byw/M11ZcJ9QtW8fIzFAEdvRdI+O6Q74+nvvTurrr3JXTjlh628hk6k6fthaZXifT68PBh2+e5eMEUViRSAS6zSkQkd16QkSBeMwKQT7MOXpjJkzzGBkyxZznClu7qC3CSIWEniYLpVKZ3yRr2jap3rqN3qbzocSdnsyH2i5NSDEpbxW2m/OPZLNWadNabcdxs96MGwi7zThmd5yMv5DCpipOum3eVJ55Etlb0R/NHhrYOpIelEb2dsaWzIzIDC95w5aSiWQyYxsX1XKpsN1sFNLVY1JV8Jp385YZj8OmcgvXF8Zhu9oUFqK9nDZ6SdtOYPNhQd+saYfNSt5IptaMbSYJF32POYTDzdiIe+poFD8Gm6ewTTWn8rB5SHniK69gbsydO1/sIDiBjULp6bjgulOosPRMQKpI6QmBzXRo3qaJR6nnwkVPd3HTnMidyNGKXlricdjmVlxK1E/0amZvjd46e/j3nz//mrDpbIF7Vl778OA0KdxuRrhZwZV6bLar7XbcvjyD40Y9G6fduNYaF+O6cQYPf9kVIuvqhOIHYaMwT6YqlDc1SHrhIbLv//7z+5+/ffv2+4St9tIiGwbCj6wNubp0z4t82rw93v47v17MYyStxeUoa7s9/wioR7dWqoLTFKGsroWVSm3qx0wppTtrs+hLQ+4rMuWZ//7vr7//+G2SwmZHbhZnkpb+CSfVS3Fcol1P6NIpgzy5i02wtXg5CRbR4JErU+7Kth02XV+3X8qvf//6c4fsFZuUnhGGcyS93a9edaflF/E6eC2cbR/d8wwPpUpy69VJlbmlemq+8sy/fv/j229LTU4aBO9G0ifQDptOo3DgPRSbB2WzZ20K2lSY/Xag318j6RNjizS2xsDYtGzxWGx5c+Ck9u9HzE5h633vzrp1OPtkbVjIAoU5N63soU66K9tmJ7VSje0EtWNsXRZX6l+2vxuG/V12tKt2u8NPZvDWJosZm8+NPhdhIU4nwPfRiZBwITZXVbyQ46jN8c75aOcc7Uy9c1p+47XMTupGoAyjPFLVrbsQOqlbsB2NDrpNd8JGKQA1CfFDsb3mbT/spO7xWLSbdA9sUySVpdc4GD3Y2shxSLgIW3NfbHexNo0NY0k1vUdb25VOemdsd7A2VUtgr81G6J3K/X10fSR9Nic1A2OVE/kq0lb1w9rFPVhca23Ho7pvonYjNjbC6U5q7RDH8bDaZpvNsHlYTi7aXUxI/+NOasOuiJu8mya7YVphKxdt0j1qJbIIrqfq1X8dG6myPrb68RUbKUQb9A+rAhpwRa7D9lR5W2/1VUyKdoctQ1YvOrssHrSEG2M+3LxhuzAk2OUPdi+fV7C+BRtqPYXNKhbWlketbbQPaN1leLKYBMZnrW3XuqvbjXQPs+3DVdt2b4+uWz47OnDJyzcNcQtbXilr69cv2JBVKGvjJ5f6vEUMO7tpEg6BA/kokn779tvf/0zYXnrllZNaprkYz/3yOPHs0pfDWxorndavtLV1e05qeHd1Um1mi8IYSdjRd530j7//+pfrqVZTr7w9G1z5ZO1trE902dav9pw0qO51lmwfmYbmhLyFxD22tm/f/vjzr//9a9i6GDO4PZVtk8E9XzOliqRFbOXz/UmZwtYUIqbjvRIQfJClOmFpVSOE5NBJv/325+///Pt9QmYb+n4vfOej3L4MW60XhHhZpx7j6KE3bIrgGI99u3JLz/N82frFQLv2+lnuh2L7+RaqIFzlnuDkzUm/ac/8n0I2eaRt+DRtLJJMyIyLsXlrOZbInQsXnjrJY5dzzVdrPQZnOwtu1WWN6xPrqlwttvBSFMCuRNpzjYbsrO2vv3//53uwmzgaCd8i03BUd1o4zH7Bdq6ijGMMBAnjAAhfgLRACGDbwMwR/N7R7UUHd0i/ezGCXy0ORTBO6lC3tEQJmTv8+PcJ2XcjEKGJGOL6BSIbO4hU2BXa3iJ+/qTy0lGgNtTo6RC5XS1Zk/eJU0hyxUoHF13VAbbFHxbpWVoY6e9Fr1/uqPit/4I/sKrxSxHnBJtY+58e/hGmRDvpVO4rM3sZgISBU6u3ePbueahXVcjP9wuhPpbIqVAkgPR9EkondlhsFGH4wfo4t+gDbHTVxiuaCD1X68Vxw77tRgJqlJxebw+fvN/17KlIwDXRBdc0AdIn6TQaPBBvw9ycUJXloUCLKbl6Yll/bl1hhgCjmSiwQ4bW961QcgmA9Ahy7nmbpoU+wMZAQhnLDWVqWJdI2uKiSq+ojSohqbY3fVC/wvQEVb0Rp1dmnYs4zaCyXIuUigwyEiOK3sa5maGeCRseDODCyF3Bs7ceF3rwVVbnWCY4KTU2kQFQ+RKZ97zf0EIfYAMgKQEr+owy10nzTBcTCpvCKWBiVX0PHNkT5FeSyqJC2KpyVL53jTqoOmbZwi6fIqWD0ZuZORpZFJ4akYr1+hbJmYKdFbmfVGFv5ylfeX4VFLilXhb2yHzQWL2PsXmAVTRsw9wsqBkL/XfN88JAmd1Ip4q8FNEy7VFSOdLgLvKTIHv3CnURh8xkC0eV7pI0ehmNagoVScNTA1J34JwexmeiO2sG6QBPhgUxDCS9moWyN7GP0R3vQLd3Meew5RHIhAxJAPQdAcSgUlKE85B4gPiyl1niUkATQP1myHsZZO99EZjAOTiQG5jpIo6G8+C24MgzD7lhuoG3Nv7fWWexFcGETdpgUNiiaSwiKkLpqZhlUV6LhII0AWlNVLIViA+nmGhPRQ6v4Ka3Guka0ZR2nBfm6+ExznatLsOWv2ATgx0EAquQoLBxL8GUa2wuSEsusU9F9nFiosA5WJVWcNW7pTg17vmEQiH69thNsQ6w+HX42t4yhewkZfNuSdyH2KgPGBGgCC3TDUCuF7aLV6tND9yc1MCyURFnDvX0/Vapz2Q8CDac6zFE0QBXXZUGh6Oe30EWBbraFZ/A5ukZBnScpzl6IW8Wr9mnFg3H90viPsT2ADGn3sZ1uFiZ513p0eMqWvA6JTHsj4v2slNRu2hNEAQM5zUngfq7Ir3ypIh4rpfWxLY6gg0bMzNC2I7ul438bGzI8bdZ7ZyFZiozC6LAoJZeamttnch4y8LFqCocmlUJjot6JTOBZNGLsMu9VZ5xbOUtB6SoGpTFRtr3J9hfqQ+x2UfzfBle7pDxUpJN+0tOCqF6WxE3+oibY0ZTq5vfZHrKaUWdk7cupA0JS6KCt+MMYRLxgknPJ4xLUeGoc4LczrEoTBeLWGRhWCDjfs3WH2BT5XB3OKw6cqcLCIje8TZu57Y5XOg1BStwVsx0ar3IDDlc8GPPM1UVv6T9FsK2SI13Y4yX+JxE0lPFmPQVNlfVasq2yIhBgK0qV0Pjq/qMaefVOsxxnfycsk2vWhZsEHC0fzgC6fq8KqIBC0Ng6zwEr21QV0hVIhmulGE6sYpVZ/JS7Dj+Zq3z3b11K5aFmW5zk9lWWVnKP5z9parLeYVyv9Crs6ZixuYKVc+V6gQBzihVdXye2cagsBmNYvgTsEW6SyFAURF7TFRVjlMbEZuypG/rKGd64Tv1LpvVWdbgtqpqNABeZGeG/TMUxXAsVLp76Kg6ZkYR94j2TJjzEJ1JFzzLaRtUhevaWOGG1w1wKW8RbYIcRDCghXLO1PIznK5Ej1Ac0Z/hpHzyR9b7KA5SjgkPepkGOc4ds+IamztVP3HhhAMaa1XhynAfoepckzpDSQtXsmlk+ZK36TqpoTzTJ9O6gZJedCsluwZehD0UVuo7jcGoQc2BF0sUeiC08p4BnuUmaDKaRCUGQUbo3Rp9z2DDToGAMvZSrmqQbEGQszBRlqUbzqeFPjFASQ7V3xzktDc3Rd6dHxbLAmsFB9kQKmZkOs0oEz2xucvpjzfIzjfFfbmgvVfA4pV7Nli+j01oJ024Kg9SajU8rxmByJZm6/Gq1tZWKydlll15/qDXk5W0MAefl5eUH0hVsLZ9Y7mBsIPIrtNpYYsh5eET3NPtEr2PDRPC/Nbpa5zxXjgD51ZiBdIoQB1P2NimxIm018CGaORmZWfKnXF+Ub8XQ2UHN4XlRwaVenrxOq+dh3Y33Vd4+24CYlZdbIOoipWPxoX0SQCkl+JqaKx5MeJgWPcmILHMwzyLfUSAkcUXd0boIq61el2YkcNVhZ5eTOZLFft3ItKbqYqM8OtttRl665Gc3jB55XT0B5f9F4leapca/8W7Fuv2bjbfMHJ6/MzvZqZ4yF2l/9P6P/tPnK40WtRZAAAAAElFTkSuQmCC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4" name="AutoShape 4" descr="data:image/png;base64,iVBORw0KGgoAAAANSUhEUgAAATYAAACjCAMAAAA3vsLfAAAAmVBMVEX////BwcHh4eEDAwPs7Ox8fHyJdbDExMTk5OSDg4Pz8/Ojo6N4eHisrKzHyMeXl5fd3d34+PjPz89BQUGKioqRkZFLS0tmZma7u7vV1dUeHh5gYGCnp6dTU1OxsbGAgIA3NzcuLi5ubm5YWFhDQ0MsLCydkrMUFBQjIyMQEBCFb6+OfLKTg7O+vcClnLebjbauqLq2s7uup7xNLp34AAAZ0UlEQVR4nO2diWKjuLKGBRIDCIEQq2R2gce4Z3qW8/4PdyVwErwkdnvpeG7nbwfa2I7hS5WqtALA/z+FHwt/9vk9p9AWfij+2Sf4nEKrD6mtvrCdlHMJtrqQMq/3Pximiyfmr+bLF1lbkPR9Grx+humNWb79EizFTz7tz9ZF1gaA7wFMmwjYtDR816iTEHFc09QEoetG4ZgC362BKNNfxOwuxOZ5ILGMIZSVTap6TJIk6M1NKSnLPK9FnV9Xfhz4sPxFsF0YEjwPt9zMvVwAy0aV48igCCscESaQsWZ52BuASwX3F9GF1lZ6eEWaxC4EIAHqTZPYhZnjoMFJT0amEEYgrGj58Zf9/9HFToozAbxAW9srtgIHiZGxUGEzVaAtSfnLWNvFTgq8jFRChczGRoUTKmyhsjY3zKxii2UStLIVvw62C63NNAHjaQgiDARiEcYC21gwJEBERYBDCoJUuan5uRfz83Qhti/t66tydZXOWNvmC9tJoc2H2LZf2E6KiVnluM8rCefjv0jWf62CA2f9ZRLX22R/YbtGX9iu0he2q/SF7Sp9YbtKX9iu0he2q/SF7Sp9YbtKX9iu0he2q/SF7Sp9YbtKX9iu0he2q/SF7Sp9YbtKX9iu0lej+DVC/KAHizKHffZJPb0SuF3DUT/W6rHZbjXE/LPP6tkl1oO015SPXhQYdiSHKu+sFv4yIzquVJpZxFnX4drADnIwyQq3dWX8y4wfuk6o4oSErS9GjkzTRApb01oWIZ99Ys+tsBOSmGtfrBfYXCv5Ktw+VLQ2pWV2+9bWfGE7o2h0lLW1h9isLyf9UGZsW8QcD5xUZun5j/7KYqr0t5y2NlUkRQhh0qtImlRjcP6jv7SCdZwbK523Bdy2ozzL8k7C7muQ1hl5cFzBzQZuVpvNarWF6t8Iv3z0vFDV8Fpp2tS8eN4oipQT4IgB5jjo+FUnmqvSO0/BD65Y494HGGMWOkzv0qfFhkkEUNE2zF+PY3L4arRupzN3KlvvWBq9vWbWh+++XagvVThgQZU7ao+fNmdjPRTAS0HOaQLwwAF2lGEhbXd6MwSg0MB4J/URhwTTG5jeUJVQaQPF6H6FNqoUNuwXuJbmM2MTaR4xywa1R1XZmxtmXhUoqjIKjL7ijAMg9ShtQitlelUeC5FnOSplZbGiC+ust3Fe3c/slLUx5FmOqtd7z4yNMRKwPAKc0lYWFfApcnlBhYULIyyEYtUqW2KVY9ks53wMPQ/L0s1NEnhNkCGjQlv/RJl4pTS2JEVpAvwaPzE2gK1owpbSwqhjDrjVcbrKQzHmsjWAmRnqTUHMCTELxmTEarIuXRuUHk/rkeSjWTj3OxtUeY3PpEf8VDw3NkVC2sAvUw+A0vJy9YO4tQkyvy4dlE0TKWQvSWX3yjTDpqhzzw2A73Fat7z2UH9PbEXLHekzlLnomZ1UYwOei3qbkjDKKbFx4VuG04ZF5BCzyfVUChQjBgpfGqIVg43j0nWxtGs3ypCQd8WG+xgnnCFs8KeOpAC7EXD6ljAfdivJ6rYqaLBuLVC3bYKqTQsDYOiz99OoHeLQH4ucul1MsIBG2nUeyu+NzUE7PTG2WTqFmDNZxvY2x9JHSbT77zvvuVqoGDA18X8F24+JJdH5N/24VLUA9WufhM5OyM1VZeERX/U5umOC+yaVMlaV7hzNXrXa9lXxq62J8oOK1j7nu0r8i9SBlf3ZJ/bcioZTaTOLv7B9qGfGZnizSsN+hG4JFVFX2+qsjIXUc2N8AmwEPljF9RlJWA3xsIZqox7xtFt1WZw9JGr/mLo2oakWTd0HKGk3rldeG/owwyDtmdphvWEs1A1ZT5CAsLEKdrKDByjqtcVVNwx2SfvFExR/v/mS76FwU+yVHXeWbcQaW3dDptXsYzNuvuR7yN7K4JHY/G6rktTy+vKN5e7i2bNg86F7gO2S8HgxtqAc28C8pWbvxMuW4mfBRiHdx2Zz/7wu5hakMLutbh9slxHgWbA1sNzHFlBJzkimF/t1kNw6ZJRmy2dPgo3JDd83HZta50S8i63NJlDedIIo9vefPgU21K+NAwbpeWyXO6mR3zj0wB/DvfN9Dmxm1oqDC3XPY6s/xMb5m7EZFXyv74+hgPPosMFJd70v8lkM98fpPgk20VXRvlfxC7Dxj7BRz/PfflsG+cmmOGznbVb01bqny5yOJW0ct9Xru/p8/8NPgi04TNvsujmLzTr06z1b8/Z+Wwur4lSzYjCu8qZJGtnBahFqsWyCIO12R1DeHjSBPAk2Dg+iou2fx9Z8hK1exgvbm5YROxFMjU1WtcMwtFXXLg4zWarX2hmbsR4OK2VPgs2H5UEgLclZbMlHPlovf2FAp0aQLDqqqtJ1LrWI7NtFZdjONLbOdMKIrkZ6lPI9CbYUHuYf3rmsjZD0A2z2Hjab157Ctu6zQ7Wwr5SyqophO+2zKlNbPRXN2Mbd2EovPD7fHTZRer4JRKRimvoRlGqrDL3S96aXo/nAO8I3j7Rg5BCbsd9yvy+/1PI+CqS2t5edhIApbAk+vLeG469irbaN15Bj5KD54RSeHswUiNA52Ty0w0ZjkmXMGzDgBAg9ClrV3wJSdTnVULtGVu9X6NKbDRZX68MK5o1VUpvu/R0cYCpsnh7nvSfkj02SqEeSSGi89IKiHbb23RPeYUv1uKfIU9kJJ0xyFYCnNIfPOWIxH4hoCFBII2CKMlDGqEO2fpqlwFQ7FPnvfs0ZobG6c7ORTfdasRGIFDZ+AttKeWo1ZNkQT9jwAttLSHgfG02FkSNqtYxbODNfOr55MtuCo/u57SEZHX+dxiJdpytHFEluh3ES84yIdZIZ0ca6FpsD8zs3G9l0z4mZitUQRs4hNuWkuyU7Ra2x4Ugw/APYYLuKWVqn1LZw9VpWKWwMMTQfqGqQunUCpJG6wPK9BJUuocCOLCNNAC9seXUbg4B3bm2zjcSSbymIzYAOCUfGprBtTDT3s3OFjdWVbLjz6qTnsKUlxsT3atAmLuqVtTnhDpuxykSG9MDPLASB9ErQGC4Frmd1w5Dm+tPEsDhAWZ38ODaGQt6sYHzYbHQztjpdVllVkeJC2B0Zm8YWzkcdvjUwVfV9PnoXY9ML+bvUL4G/aVju6yc7bMx0QKEP+KqE84h6CzFSha1UxSESlioMDWIkFESV8aPYmKjTXuWhVQ5hUd+Vm+0n7qLKqrIDqdK2k9b2ig3a2j6UCeDLra2gzRBSD6CBAGOgSTYFznoeoG1k6gDys7qNSg8Q202VkwZVKb2gqqvIdYPBr/zA+hFsqHarDsJtUQoTqbpPlwR3BGf7VmO9xVIVu3oI5WknnbFpJ2U0AXkNLi/boiRJBYj0iFhb/Uh3TvHC3ayiQDbKcX0VYtVbjDCIgC30PTpUvlLUILSQkZfMvHwKEitbRazNyxBPJTBGXgc7ej9wdumquterTGUOELqnnHQbzss1h7VyUpx4TiH0GeUXWdtPVrAaicedmdkkJtwVLMp7gbOpS9y3QOqAsD2Vtmls7U7jFEklj4rwYif9yTK2VY0AWgqjQMKVOus7YUvIosqq0rY1hOVJJ/V3VY90whYSlYklqbsunxHbJrNcjjHaFx/gKrHvYnCpyo2WaZuxgisDOYdCy5BgMPXXE7mDMTbgc2KrGovQwNkHx5AXwy61g9urDK677GkITaoq8rWIIvWYNP9XCE/P2Zu0hbWpaqkmb2lKyVSVb1UGd3rEwqdhcy2LWJ44sDcWJiMsvFu52Vylba9NILbfrlWesx3bcXqsp0c3dvoBd412trdZr9ft2LXz8jLa2lZVUeXUP1Eb/zQnnVohSVOb+waHUZTDjTRu81TbpwtsQTq3tgXHdxc1y/VufJiXtJHy1XD6Z4ZTJF2Xfk2LsXOPmng+0Unn/gC3RgfgmFGpqHeTvdllYjWv2W5gTdjSUyWVsemGLFYV+Wy1Whxmcsrb5id2fNR/89nYLKKKuENwKL2xjmp77hIbgb1PT8+/Mosu5crAItot11nAy0ZxwOght0/HNhdxC27qEkR9a9XeU2nFG8Qc0ndPBZXZmBVF23rLwh/LLE3z8dU+a7ifyz8BNg3On4s4J4y0iQQ+lDc5KV+2tulO0o9WW8Mhp160HzFZSaSUi7m/SbvXvP052Ox9bJYlLW7OyPRFG+WN1nbQ2xfDm5eewNne/OlPwIai0toeYFOhYXfBnH+frO2O2Pxue/uSYXz1mSOOcC0zvVxhtizbpt47rpHN4w9udtJ6iS3wNpvbh9k67bLJ/ydiw45tqaxzNUheW9IlMy6Xeo3+bzIhs1+x3WJttr/fSbpt73D6yXKk1k/CxsygzEe4zSwvcJgSEobnuqlvCAdFtWKYfH+70pux7fX22S7sz5/hWfFukcH8FGxRKYct3BZpECI8V+Cxjpoi3OVpYe1au/FB0/XemIDY5R62W8e2zULjYgjJo7Exh0vdiBs3tvPW4uGYInScZYbrvHR7TgWctrYfmeJy2Kta8sWT4NaxbbsrWRZuj8WGvUEVZr3lC/baIuk44T6yl+PRhGwyOh9W89yOhbyl6Nu2PB7SWyd0+eYMXt2Bu9RyKUo8PHLiUA1byw/M11ZcJ9QtW8fIzFAEdvRdI+O6Q74+nvvTurrr3JXTjlh628hk6k6fthaZXifT68PBh2+e5eMEUViRSAS6zSkQkd16QkSBeMwKQT7MOXpjJkzzGBkyxZznClu7qC3CSIWEniYLpVKZ3yRr2jap3rqN3qbzocSdnsyH2i5NSDEpbxW2m/OPZLNWadNabcdxs96MGwi7zThmd5yMv5DCpipOum3eVJ55Etlb0R/NHhrYOpIelEb2dsaWzIzIDC95w5aSiWQyYxsX1XKpsN1sFNLVY1JV8Jp385YZj8OmcgvXF8Zhu9oUFqK9nDZ6SdtOYPNhQd+saYfNSt5IptaMbSYJF32POYTDzdiIe+poFD8Gm6ewTTWn8rB5SHniK69gbsydO1/sIDiBjULp6bjgulOosPRMQKpI6QmBzXRo3qaJR6nnwkVPd3HTnMidyNGKXlricdjmVlxK1E/0amZvjd46e/j3nz//mrDpbIF7Vl778OA0KdxuRrhZwZV6bLar7XbcvjyD40Y9G6fduNYaF+O6cQYPf9kVIuvqhOIHYaMwT6YqlDc1SHrhIbLv//7z+5+/ffv2+4St9tIiGwbCj6wNubp0z4t82rw93v47v17MYyStxeUoa7s9/wioR7dWqoLTFKGsroWVSm3qx0wppTtrs+hLQ+4rMuWZ//7vr7//+G2SwmZHbhZnkpb+CSfVS3Fcol1P6NIpgzy5i02wtXg5CRbR4JErU+7Kth02XV+3X8qvf//6c4fsFZuUnhGGcyS93a9edaflF/E6eC2cbR/d8wwPpUpy69VJlbmlemq+8sy/fv/j229LTU4aBO9G0ifQDptOo3DgPRSbB2WzZ20K2lSY/Xag318j6RNjizS2xsDYtGzxWGx5c+Ck9u9HzE5h633vzrp1OPtkbVjIAoU5N63soU66K9tmJ7VSje0EtWNsXRZX6l+2vxuG/V12tKt2u8NPZvDWJosZm8+NPhdhIU4nwPfRiZBwITZXVbyQ46jN8c75aOcc7Uy9c1p+47XMTupGoAyjPFLVrbsQOqlbsB2NDrpNd8JGKQA1CfFDsb3mbT/spO7xWLSbdA9sUySVpdc4GD3Y2shxSLgIW3NfbHexNo0NY0k1vUdb25VOemdsd7A2VUtgr81G6J3K/X10fSR9Nic1A2OVE/kq0lb1w9rFPVhca23Ho7pvonYjNjbC6U5q7RDH8bDaZpvNsHlYTi7aXUxI/+NOasOuiJu8mya7YVphKxdt0j1qJbIIrqfq1X8dG6myPrb68RUbKUQb9A+rAhpwRa7D9lR5W2/1VUyKdoctQ1YvOrssHrSEG2M+3LxhuzAk2OUPdi+fV7C+BRtqPYXNKhbWlketbbQPaN1leLKYBMZnrW3XuqvbjXQPs+3DVdt2b4+uWz47OnDJyzcNcQtbXilr69cv2JBVKGvjJ5f6vEUMO7tpEg6BA/kokn779tvf/0zYXnrllZNaprkYz/3yOPHs0pfDWxorndavtLV1e05qeHd1Um1mi8IYSdjRd530j7//+pfrqVZTr7w9G1z5ZO1trE902dav9pw0qO51lmwfmYbmhLyFxD22tm/f/vjzr//9a9i6GDO4PZVtk8E9XzOliqRFbOXz/UmZwtYUIqbjvRIQfJClOmFpVSOE5NBJv/325+///Pt9QmYb+n4vfOej3L4MW60XhHhZpx7j6KE3bIrgGI99u3JLz/N82frFQLv2+lnuh2L7+RaqIFzlnuDkzUm/ac/8n0I2eaRt+DRtLJJMyIyLsXlrOZbInQsXnjrJY5dzzVdrPQZnOwtu1WWN6xPrqlwttvBSFMCuRNpzjYbsrO2vv3//53uwmzgaCd8i03BUd1o4zH7Bdq6ijGMMBAnjAAhfgLRACGDbwMwR/N7R7UUHd0i/ezGCXy0ORTBO6lC3tEQJmTv8+PcJ2XcjEKGJGOL6BSIbO4hU2BXa3iJ+/qTy0lGgNtTo6RC5XS1Zk/eJU0hyxUoHF13VAbbFHxbpWVoY6e9Fr1/uqPit/4I/sKrxSxHnBJtY+58e/hGmRDvpVO4rM3sZgISBU6u3ePbueahXVcjP9wuhPpbIqVAkgPR9EkondlhsFGH4wfo4t+gDbHTVxiuaCD1X68Vxw77tRgJqlJxebw+fvN/17KlIwDXRBdc0AdIn6TQaPBBvw9ycUJXloUCLKbl6Yll/bl1hhgCjmSiwQ4bW961QcgmA9Ahy7nmbpoU+wMZAQhnLDWVqWJdI2uKiSq+ojSohqbY3fVC/wvQEVb0Rp1dmnYs4zaCyXIuUigwyEiOK3sa5maGeCRseDODCyF3Bs7ceF3rwVVbnWCY4KTU2kQFQ+RKZ97zf0EIfYAMgKQEr+owy10nzTBcTCpvCKWBiVX0PHNkT5FeSyqJC2KpyVL53jTqoOmbZwi6fIqWD0ZuZORpZFJ4akYr1+hbJmYKdFbmfVGFv5ylfeX4VFLilXhb2yHzQWL2PsXmAVTRsw9wsqBkL/XfN88JAmd1Ip4q8FNEy7VFSOdLgLvKTIHv3CnURh8xkC0eV7pI0ehmNagoVScNTA1J34JwexmeiO2sG6QBPhgUxDCS9moWyN7GP0R3vQLd3Meew5RHIhAxJAPQdAcSgUlKE85B4gPiyl1niUkATQP1myHsZZO99EZjAOTiQG5jpIo6G8+C24MgzD7lhuoG3Nv7fWWexFcGETdpgUNiiaSwiKkLpqZhlUV6LhII0AWlNVLIViA+nmGhPRQ6v4Ka3Guka0ZR2nBfm6+ExznatLsOWv2ATgx0EAquQoLBxL8GUa2wuSEsusU9F9nFiosA5WJVWcNW7pTg17vmEQiH69thNsQ6w+HX42t4yhewkZfNuSdyH2KgPGBGgCC3TDUCuF7aLV6tND9yc1MCyURFnDvX0/Vapz2Q8CDac6zFE0QBXXZUGh6Oe30EWBbraFZ/A5ukZBnScpzl6IW8Wr9mnFg3H90viPsT2ADGn3sZ1uFiZ513p0eMqWvA6JTHsj4v2slNRu2hNEAQM5zUngfq7Ir3ypIh4rpfWxLY6gg0bMzNC2I7ul438bGzI8bdZ7ZyFZiozC6LAoJZeamttnch4y8LFqCocmlUJjot6JTOBZNGLsMu9VZ5xbOUtB6SoGpTFRtr3J9hfqQ+x2UfzfBle7pDxUpJN+0tOCqF6WxE3+oibY0ZTq5vfZHrKaUWdk7cupA0JS6KCt+MMYRLxgknPJ4xLUeGoc4LczrEoTBeLWGRhWCDjfs3WH2BT5XB3OKw6cqcLCIje8TZu57Y5XOg1BStwVsx0ar3IDDlc8GPPM1UVv6T9FsK2SI13Y4yX+JxE0lPFmPQVNlfVasq2yIhBgK0qV0Pjq/qMaefVOsxxnfycsk2vWhZsEHC0fzgC6fq8KqIBC0Ng6zwEr21QV0hVIhmulGE6sYpVZ/JS7Dj+Zq3z3b11K5aFmW5zk9lWWVnKP5z9parLeYVyv9Crs6ZixuYKVc+V6gQBzihVdXye2cagsBmNYvgTsEW6SyFAURF7TFRVjlMbEZuypG/rKGd64Tv1LpvVWdbgtqpqNABeZGeG/TMUxXAsVLp76Kg6ZkYR94j2TJjzEJ1JFzzLaRtUhevaWOGG1w1wKW8RbYIcRDCghXLO1PIznK5Ej1Ac0Z/hpHzyR9b7KA5SjgkPepkGOc4ds+IamztVP3HhhAMaa1XhynAfoepckzpDSQtXsmlk+ZK36TqpoTzTJ9O6gZJedCsluwZehD0UVuo7jcGoQc2BF0sUeiC08p4BnuUmaDKaRCUGQUbo3Rp9z2DDToGAMvZSrmqQbEGQszBRlqUbzqeFPjFASQ7V3xzktDc3Rd6dHxbLAmsFB9kQKmZkOs0oEz2xucvpjzfIzjfFfbmgvVfA4pV7Nli+j01oJ024Kg9SajU8rxmByJZm6/Gq1tZWKydlll15/qDXk5W0MAefl5eUH0hVsLZ9Y7mBsIPIrtNpYYsh5eET3NPtEr2PDRPC/Nbpa5zxXjgD51ZiBdIoQB1P2NimxIm018CGaORmZWfKnXF+Ub8XQ2UHN4XlRwaVenrxOq+dh3Y33Vd4+24CYlZdbIOoipWPxoX0SQCkl+JqaKx5MeJgWPcmILHMwzyLfUSAkcUXd0boIq61el2YkcNVhZ5eTOZLFft3ItKbqYqM8OtttRl665Gc3jB55XT0B5f9F4leapca/8W7Fuv2bjbfMHJ6/MzvZqZ4yF2l/9P6P/tPnK40WtRZAAAAAElFTkSuQmCC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14338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h-TH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rPr>
              <a:t>บลูธูท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rPr>
              <a:t> (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rPr>
              <a:t>Bluetooth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rPr>
              <a:t>)</a:t>
            </a:r>
            <a:endParaRPr lang="th-TH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</a:endParaRPr>
          </a:p>
        </p:txBody>
      </p:sp>
      <p:pic>
        <p:nvPicPr>
          <p:cNvPr id="3074" name="Picture 2" descr="http://www.velamall.com/classifieds/upload/2010/Sep/22/l_1285157749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2133600"/>
            <a:ext cx="62865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7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95300" y="1676400"/>
            <a:ext cx="8496300" cy="4724400"/>
          </a:xfrm>
        </p:spPr>
        <p:txBody>
          <a:bodyPr>
            <a:normAutofit/>
          </a:bodyPr>
          <a:lstStyle/>
          <a:p>
            <a:pPr algn="thaiDist">
              <a:buNone/>
            </a:pPr>
            <a:r>
              <a:rPr lang="en-US" altLang="th-TH" sz="2800" dirty="0" smtClean="0"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การรักษาความปลอดภัยในระบบเครือข่าย</a:t>
            </a:r>
          </a:p>
          <a:p>
            <a:pPr algn="thaiDist">
              <a:buNone/>
            </a:pP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2. ความสามารถรองรับการใช้งานกับระบบที่มีความซับซ้อนได้อย่างเต็มประสิทธิภาพ</a:t>
            </a: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ในส่วนการติดต่อสื่อสารเพื่อใช้งานกับเครื่องศูนย์บริการ (</a:t>
            </a:r>
            <a:r>
              <a:rPr lang="en-US" altLang="th-TH" sz="2800" dirty="0" smtClean="0">
                <a:latin typeface="TH SarabunPSK" pitchFamily="34" charset="-34"/>
                <a:cs typeface="TH SarabunPSK" pitchFamily="34" charset="-34"/>
              </a:rPr>
              <a:t>Server</a:t>
            </a: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) </a:t>
            </a:r>
          </a:p>
          <a:p>
            <a:pPr algn="thaiDist">
              <a:buNone/>
            </a:pP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3. มาตรฐานการเชื่อมต่อเข้ากับระบบอื่นได้อย่างเต็มประสิทธิภาพ</a:t>
            </a:r>
            <a:endParaRPr lang="th-TH" altLang="th-TH" sz="2800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AutoShape 2" descr="data:image/png;base64,iVBORw0KGgoAAAANSUhEUgAAATYAAACjCAMAAAA3vsLfAAAAmVBMVEX////BwcHh4eEDAwPs7Ox8fHyJdbDExMTk5OSDg4Pz8/Ojo6N4eHisrKzHyMeXl5fd3d34+PjPz89BQUGKioqRkZFLS0tmZma7u7vV1dUeHh5gYGCnp6dTU1OxsbGAgIA3NzcuLi5ubm5YWFhDQ0MsLCydkrMUFBQjIyMQEBCFb6+OfLKTg7O+vcClnLebjbauqLq2s7uup7xNLp34AAAZ0UlEQVR4nO2diWKjuLKGBRIDCIEQq2R2gce4Z3qW8/4PdyVwErwkdnvpeG7nbwfa2I7hS5WqtALA/z+FHwt/9vk9p9AWfij+2Sf4nEKrD6mtvrCdlHMJtrqQMq/3Pximiyfmr+bLF1lbkPR9Grx+humNWb79EizFTz7tz9ZF1gaA7wFMmwjYtDR816iTEHFc09QEoetG4ZgC362BKNNfxOwuxOZ5ILGMIZSVTap6TJIk6M1NKSnLPK9FnV9Xfhz4sPxFsF0YEjwPt9zMvVwAy0aV48igCCscESaQsWZ52BuASwX3F9GF1lZ6eEWaxC4EIAHqTZPYhZnjoMFJT0amEEYgrGj58Zf9/9HFToozAbxAW9srtgIHiZGxUGEzVaAtSfnLWNvFTgq8jFRChczGRoUTKmyhsjY3zKxii2UStLIVvw62C63NNAHjaQgiDARiEcYC21gwJEBERYBDCoJUuan5uRfz83Qhti/t66tydZXOWNvmC9tJoc2H2LZf2E6KiVnluM8rCefjv0jWf62CA2f9ZRLX22R/YbtGX9iu0he2q/SF7Sp9YbtKX9iu0he2q/SF7Sp9YbtKX9iu0he2q/SF7Sp9YbtKX9iu0he2q/SF7Sp9YbtKX9iu0lej+DVC/KAHizKHffZJPb0SuF3DUT/W6rHZbjXE/LPP6tkl1oO015SPXhQYdiSHKu+sFv4yIzquVJpZxFnX4drADnIwyQq3dWX8y4wfuk6o4oSErS9GjkzTRApb01oWIZ99Ys+tsBOSmGtfrBfYXCv5Ktw+VLQ2pWV2+9bWfGE7o2h0lLW1h9isLyf9UGZsW8QcD5xUZun5j/7KYqr0t5y2NlUkRQhh0qtImlRjcP6jv7SCdZwbK523Bdy2ozzL8k7C7muQ1hl5cFzBzQZuVpvNarWF6t8Iv3z0vFDV8Fpp2tS8eN4oipQT4IgB5jjo+FUnmqvSO0/BD65Y494HGGMWOkzv0qfFhkkEUNE2zF+PY3L4arRupzN3KlvvWBq9vWbWh+++XagvVThgQZU7ao+fNmdjPRTAS0HOaQLwwAF2lGEhbXd6MwSg0MB4J/URhwTTG5jeUJVQaQPF6H6FNqoUNuwXuJbmM2MTaR4xywa1R1XZmxtmXhUoqjIKjL7ijAMg9ShtQitlelUeC5FnOSplZbGiC+ust3Fe3c/slLUx5FmOqtd7z4yNMRKwPAKc0lYWFfApcnlBhYULIyyEYtUqW2KVY9ks53wMPQ/L0s1NEnhNkCGjQlv/RJl4pTS2JEVpAvwaPzE2gK1owpbSwqhjDrjVcbrKQzHmsjWAmRnqTUHMCTELxmTEarIuXRuUHk/rkeSjWTj3OxtUeY3PpEf8VDw3NkVC2sAvUw+A0vJy9YO4tQkyvy4dlE0TKWQvSWX3yjTDpqhzzw2A73Fat7z2UH9PbEXLHekzlLnomZ1UYwOei3qbkjDKKbFx4VuG04ZF5BCzyfVUChQjBgpfGqIVg43j0nWxtGs3ypCQd8WG+xgnnCFs8KeOpAC7EXD6ljAfdivJ6rYqaLBuLVC3bYKqTQsDYOiz99OoHeLQH4ucul1MsIBG2nUeyu+NzUE7PTG2WTqFmDNZxvY2x9JHSbT77zvvuVqoGDA18X8F24+JJdH5N/24VLUA9WufhM5OyM1VZeERX/U5umOC+yaVMlaV7hzNXrXa9lXxq62J8oOK1j7nu0r8i9SBlf3ZJ/bcioZTaTOLv7B9qGfGZnizSsN+hG4JFVFX2+qsjIXUc2N8AmwEPljF9RlJWA3xsIZqox7xtFt1WZw9JGr/mLo2oakWTd0HKGk3rldeG/owwyDtmdphvWEs1A1ZT5CAsLEKdrKDByjqtcVVNwx2SfvFExR/v/mS76FwU+yVHXeWbcQaW3dDptXsYzNuvuR7yN7K4JHY/G6rktTy+vKN5e7i2bNg86F7gO2S8HgxtqAc28C8pWbvxMuW4mfBRiHdx2Zz/7wu5hakMLutbh9slxHgWbA1sNzHFlBJzkimF/t1kNw6ZJRmy2dPgo3JDd83HZta50S8i63NJlDedIIo9vefPgU21K+NAwbpeWyXO6mR3zj0wB/DvfN9Dmxm1oqDC3XPY6s/xMb5m7EZFXyv74+hgPPosMFJd70v8lkM98fpPgk20VXRvlfxC7Dxj7BRz/PfflsG+cmmOGznbVb01bqny5yOJW0ct9Xru/p8/8NPgi04TNvsujmLzTr06z1b8/Z+Wwur4lSzYjCu8qZJGtnBahFqsWyCIO12R1DeHjSBPAk2Dg+iou2fx9Z8hK1exgvbm5YROxFMjU1WtcMwtFXXLg4zWarX2hmbsR4OK2VPgs2H5UEgLclZbMlHPlovf2FAp0aQLDqqqtJ1LrWI7NtFZdjONLbOdMKIrkZ6lPI9CbYUHuYf3rmsjZD0A2z2Hjab157Ctu6zQ7Wwr5SyqophO+2zKlNbPRXN2Mbd2EovPD7fHTZRer4JRKRimvoRlGqrDL3S96aXo/nAO8I3j7Rg5BCbsd9yvy+/1PI+CqS2t5edhIApbAk+vLeG469irbaN15Bj5KD54RSeHswUiNA52Ty0w0ZjkmXMGzDgBAg9ClrV3wJSdTnVULtGVu9X6NKbDRZX68MK5o1VUpvu/R0cYCpsnh7nvSfkj02SqEeSSGi89IKiHbb23RPeYUv1uKfIU9kJJ0xyFYCnNIfPOWIxH4hoCFBII2CKMlDGqEO2fpqlwFQ7FPnvfs0ZobG6c7ORTfdasRGIFDZ+AttKeWo1ZNkQT9jwAttLSHgfG02FkSNqtYxbODNfOr55MtuCo/u57SEZHX+dxiJdpytHFEluh3ES84yIdZIZ0ca6FpsD8zs3G9l0z4mZitUQRs4hNuWkuyU7Ra2x4Ugw/APYYLuKWVqn1LZw9VpWKWwMMTQfqGqQunUCpJG6wPK9BJUuocCOLCNNAC9seXUbg4B3bm2zjcSSbymIzYAOCUfGprBtTDT3s3OFjdWVbLjz6qTnsKUlxsT3atAmLuqVtTnhDpuxykSG9MDPLASB9ErQGC4Frmd1w5Dm+tPEsDhAWZ38ODaGQt6sYHzYbHQztjpdVllVkeJC2B0Zm8YWzkcdvjUwVfV9PnoXY9ML+bvUL4G/aVju6yc7bMx0QKEP+KqE84h6CzFSha1UxSESlioMDWIkFESV8aPYmKjTXuWhVQ5hUd+Vm+0n7qLKqrIDqdK2k9b2ig3a2j6UCeDLra2gzRBSD6CBAGOgSTYFznoeoG1k6gDys7qNSg8Q202VkwZVKb2gqqvIdYPBr/zA+hFsqHarDsJtUQoTqbpPlwR3BGf7VmO9xVIVu3oI5WknnbFpJ2U0AXkNLi/boiRJBYj0iFhb/Uh3TvHC3ayiQDbKcX0VYtVbjDCIgC30PTpUvlLUILSQkZfMvHwKEitbRazNyxBPJTBGXgc7ej9wdumquterTGUOELqnnHQbzss1h7VyUpx4TiH0GeUXWdtPVrAaicedmdkkJtwVLMp7gbOpS9y3QOqAsD2Vtmls7U7jFEklj4rwYif9yTK2VY0AWgqjQMKVOus7YUvIosqq0rY1hOVJJ/V3VY90whYSlYklqbsunxHbJrNcjjHaFx/gKrHvYnCpyo2WaZuxgisDOYdCy5BgMPXXE7mDMTbgc2KrGovQwNkHx5AXwy61g9urDK677GkITaoq8rWIIvWYNP9XCE/P2Zu0hbWpaqkmb2lKyVSVb1UGd3rEwqdhcy2LWJ44sDcWJiMsvFu52Vylba9NILbfrlWesx3bcXqsp0c3dvoBd412trdZr9ft2LXz8jLa2lZVUeXUP1Eb/zQnnVohSVOb+waHUZTDjTRu81TbpwtsQTq3tgXHdxc1y/VufJiXtJHy1XD6Z4ZTJF2Xfk2LsXOPmng+0Unn/gC3RgfgmFGpqHeTvdllYjWv2W5gTdjSUyWVsemGLFYV+Wy1Whxmcsrb5id2fNR/89nYLKKKuENwKL2xjmp77hIbgb1PT8+/Mosu5crAItot11nAy0ZxwOght0/HNhdxC27qEkR9a9XeU2nFG8Qc0ndPBZXZmBVF23rLwh/LLE3z8dU+a7ifyz8BNg3On4s4J4y0iQQ+lDc5KV+2tulO0o9WW8Mhp160HzFZSaSUi7m/SbvXvP052Ox9bJYlLW7OyPRFG+WN1nbQ2xfDm5eewNne/OlPwIai0toeYFOhYXfBnH+frO2O2Pxue/uSYXz1mSOOcC0zvVxhtizbpt47rpHN4w9udtJ6iS3wNpvbh9k67bLJ/ydiw45tqaxzNUheW9IlMy6Xeo3+bzIhs1+x3WJttr/fSbpt73D6yXKk1k/CxsygzEe4zSwvcJgSEobnuqlvCAdFtWKYfH+70pux7fX22S7sz5/hWfFukcH8FGxRKYct3BZpECI8V+Cxjpoi3OVpYe1au/FB0/XemIDY5R62W8e2zULjYgjJo7Exh0vdiBs3tvPW4uGYInScZYbrvHR7TgWctrYfmeJy2Kta8sWT4NaxbbsrWRZuj8WGvUEVZr3lC/baIuk44T6yl+PRhGwyOh9W89yOhbyl6Nu2PB7SWyd0+eYMXt2Bu9RyKUo8PHLiUA1byw/M11ZcJ9QtW8fIzFAEdvRdI+O6Q74+nvvTurrr3JXTjlh628hk6k6fthaZXifT68PBh2+e5eMEUViRSAS6zSkQkd16QkSBeMwKQT7MOXpjJkzzGBkyxZznClu7qC3CSIWEniYLpVKZ3yRr2jap3rqN3qbzocSdnsyH2i5NSDEpbxW2m/OPZLNWadNabcdxs96MGwi7zThmd5yMv5DCpipOum3eVJ55Etlb0R/NHhrYOpIelEb2dsaWzIzIDC95w5aSiWQyYxsX1XKpsN1sFNLVY1JV8Jp385YZj8OmcgvXF8Zhu9oUFqK9nDZ6SdtOYPNhQd+saYfNSt5IptaMbSYJF32POYTDzdiIe+poFD8Gm6ewTTWn8rB5SHniK69gbsydO1/sIDiBjULp6bjgulOosPRMQKpI6QmBzXRo3qaJR6nnwkVPd3HTnMidyNGKXlricdjmVlxK1E/0amZvjd46e/j3nz//mrDpbIF7Vl778OA0KdxuRrhZwZV6bLar7XbcvjyD40Y9G6fduNYaF+O6cQYPf9kVIuvqhOIHYaMwT6YqlDc1SHrhIbLv//7z+5+/ffv2+4St9tIiGwbCj6wNubp0z4t82rw93v47v17MYyStxeUoa7s9/wioR7dWqoLTFKGsroWVSm3qx0wppTtrs+hLQ+4rMuWZ//7vr7//+G2SwmZHbhZnkpb+CSfVS3Fcol1P6NIpgzy5i02wtXg5CRbR4JErU+7Kth02XV+3X8qvf//6c4fsFZuUnhGGcyS93a9edaflF/E6eC2cbR/d8wwPpUpy69VJlbmlemq+8sy/fv/j229LTU4aBO9G0ifQDptOo3DgPRSbB2WzZ20K2lSY/Xag318j6RNjizS2xsDYtGzxWGx5c+Ck9u9HzE5h633vzrp1OPtkbVjIAoU5N63soU66K9tmJ7VSje0EtWNsXRZX6l+2vxuG/V12tKt2u8NPZvDWJosZm8+NPhdhIU4nwPfRiZBwITZXVbyQ46jN8c75aOcc7Uy9c1p+47XMTupGoAyjPFLVrbsQOqlbsB2NDrpNd8JGKQA1CfFDsb3mbT/spO7xWLSbdA9sUySVpdc4GD3Y2shxSLgIW3NfbHexNo0NY0k1vUdb25VOemdsd7A2VUtgr81G6J3K/X10fSR9Nic1A2OVE/kq0lb1w9rFPVhca23Ho7pvonYjNjbC6U5q7RDH8bDaZpvNsHlYTi7aXUxI/+NOasOuiJu8mya7YVphKxdt0j1qJbIIrqfq1X8dG6myPrb68RUbKUQb9A+rAhpwRa7D9lR5W2/1VUyKdoctQ1YvOrssHrSEG2M+3LxhuzAk2OUPdi+fV7C+BRtqPYXNKhbWlketbbQPaN1leLKYBMZnrW3XuqvbjXQPs+3DVdt2b4+uWz47OnDJyzcNcQtbXilr69cv2JBVKGvjJ5f6vEUMO7tpEg6BA/kokn779tvf/0zYXnrllZNaprkYz/3yOPHs0pfDWxorndavtLV1e05qeHd1Um1mi8IYSdjRd530j7//+pfrqVZTr7w9G1z5ZO1trE902dav9pw0qO51lmwfmYbmhLyFxD22tm/f/vjzr//9a9i6GDO4PZVtk8E9XzOliqRFbOXz/UmZwtYUIqbjvRIQfJClOmFpVSOE5NBJv/325+///Pt9QmYb+n4vfOej3L4MW60XhHhZpx7j6KE3bIrgGI99u3JLz/N82frFQLv2+lnuh2L7+RaqIFzlnuDkzUm/ac/8n0I2eaRt+DRtLJJMyIyLsXlrOZbInQsXnjrJY5dzzVdrPQZnOwtu1WWN6xPrqlwttvBSFMCuRNpzjYbsrO2vv3//53uwmzgaCd8i03BUd1o4zH7Bdq6ijGMMBAnjAAhfgLRACGDbwMwR/N7R7UUHd0i/ezGCXy0ORTBO6lC3tEQJmTv8+PcJ2XcjEKGJGOL6BSIbO4hU2BXa3iJ+/qTy0lGgNtTo6RC5XS1Zk/eJU0hyxUoHF13VAbbFHxbpWVoY6e9Fr1/uqPit/4I/sKrxSxHnBJtY+58e/hGmRDvpVO4rM3sZgISBU6u3ePbueahXVcjP9wuhPpbIqVAkgPR9EkondlhsFGH4wfo4t+gDbHTVxiuaCD1X68Vxw77tRgJqlJxebw+fvN/17KlIwDXRBdc0AdIn6TQaPBBvw9ycUJXloUCLKbl6Yll/bl1hhgCjmSiwQ4bW961QcgmA9Ahy7nmbpoU+wMZAQhnLDWVqWJdI2uKiSq+ojSohqbY3fVC/wvQEVb0Rp1dmnYs4zaCyXIuUigwyEiOK3sa5maGeCRseDODCyF3Bs7ceF3rwVVbnWCY4KTU2kQFQ+RKZ97zf0EIfYAMgKQEr+owy10nzTBcTCpvCKWBiVX0PHNkT5FeSyqJC2KpyVL53jTqoOmbZwi6fIqWD0ZuZORpZFJ4akYr1+hbJmYKdFbmfVGFv5ylfeX4VFLilXhb2yHzQWL2PsXmAVTRsw9wsqBkL/XfN88JAmd1Ip4q8FNEy7VFSOdLgLvKTIHv3CnURh8xkC0eV7pI0ehmNagoVScNTA1J34JwexmeiO2sG6QBPhgUxDCS9moWyN7GP0R3vQLd3Meew5RHIhAxJAPQdAcSgUlKE85B4gPiyl1niUkATQP1myHsZZO99EZjAOTiQG5jpIo6G8+C24MgzD7lhuoG3Nv7fWWexFcGETdpgUNiiaSwiKkLpqZhlUV6LhII0AWlNVLIViA+nmGhPRQ6v4Ka3Guka0ZR2nBfm6+ExznatLsOWv2ATgx0EAquQoLBxL8GUa2wuSEsusU9F9nFiosA5WJVWcNW7pTg17vmEQiH69thNsQ6w+HX42t4yhewkZfNuSdyH2KgPGBGgCC3TDUCuF7aLV6tND9yc1MCyURFnDvX0/Vapz2Q8CDac6zFE0QBXXZUGh6Oe30EWBbraFZ/A5ukZBnScpzl6IW8Wr9mnFg3H90viPsT2ADGn3sZ1uFiZ513p0eMqWvA6JTHsj4v2slNRu2hNEAQM5zUngfq7Ir3ypIh4rpfWxLY6gg0bMzNC2I7ul438bGzI8bdZ7ZyFZiozC6LAoJZeamttnch4y8LFqCocmlUJjot6JTOBZNGLsMu9VZ5xbOUtB6SoGpTFRtr3J9hfqQ+x2UfzfBle7pDxUpJN+0tOCqF6WxE3+oibY0ZTq5vfZHrKaUWdk7cupA0JS6KCt+MMYRLxgknPJ4xLUeGoc4LczrEoTBeLWGRhWCDjfs3WH2BT5XB3OKw6cqcLCIje8TZu57Y5XOg1BStwVsx0ar3IDDlc8GPPM1UVv6T9FsK2SI13Y4yX+JxE0lPFmPQVNlfVasq2yIhBgK0qV0Pjq/qMaefVOsxxnfycsk2vWhZsEHC0fzgC6fq8KqIBC0Ng6zwEr21QV0hVIhmulGE6sYpVZ/JS7Dj+Zq3z3b11K5aFmW5zk9lWWVnKP5z9parLeYVyv9Crs6ZixuYKVc+V6gQBzihVdXye2cagsBmNYvgTsEW6SyFAURF7TFRVjlMbEZuypG/rKGd64Tv1LpvVWdbgtqpqNABeZGeG/TMUxXAsVLp76Kg6ZkYR94j2TJjzEJ1JFzzLaRtUhevaWOGG1w1wKW8RbYIcRDCghXLO1PIznK5Ej1Ac0Z/hpHzyR9b7KA5SjgkPepkGOc4ds+IamztVP3HhhAMaa1XhynAfoepckzpDSQtXsmlk+ZK36TqpoTzTJ9O6gZJedCsluwZehD0UVuo7jcGoQc2BF0sUeiC08p4BnuUmaDKaRCUGQUbo3Rp9z2DDToGAMvZSrmqQbEGQszBRlqUbzqeFPjFASQ7V3xzktDc3Rd6dHxbLAmsFB9kQKmZkOs0oEz2xucvpjzfIzjfFfbmgvVfA4pV7Nli+j01oJ024Kg9SajU8rxmByJZm6/Gq1tZWKydlll15/qDXk5W0MAefl5eUH0hVsLZ9Y7mBsIPIrtNpYYsh5eET3NPtEr2PDRPC/Nbpa5zxXjgD51ZiBdIoQB1P2NimxIm018CGaORmZWfKnXF+Ub8XQ2UHN4XlRwaVenrxOq+dh3Y33Vd4+24CYlZdbIOoipWPxoX0SQCkl+JqaKx5MeJgWPcmILHMwzyLfUSAkcUXd0boIq61el2YkcNVhZ5eTOZLFft3ItKbqYqM8OtttRl665Gc3jB55XT0B5f9F4leapca/8W7Fuv2bjbfMHJ6/MzvZqZ4yF2l/9P6P/tPnK40WtRZAAAAAElFTkSuQmCC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4" name="AutoShape 4" descr="data:image/png;base64,iVBORw0KGgoAAAANSUhEUgAAATYAAACjCAMAAAA3vsLfAAAAmVBMVEX////BwcHh4eEDAwPs7Ox8fHyJdbDExMTk5OSDg4Pz8/Ojo6N4eHisrKzHyMeXl5fd3d34+PjPz89BQUGKioqRkZFLS0tmZma7u7vV1dUeHh5gYGCnp6dTU1OxsbGAgIA3NzcuLi5ubm5YWFhDQ0MsLCydkrMUFBQjIyMQEBCFb6+OfLKTg7O+vcClnLebjbauqLq2s7uup7xNLp34AAAZ0UlEQVR4nO2diWKjuLKGBRIDCIEQq2R2gce4Z3qW8/4PdyVwErwkdnvpeG7nbwfa2I7hS5WqtALA/z+FHwt/9vk9p9AWfij+2Sf4nEKrD6mtvrCdlHMJtrqQMq/3Pximiyfmr+bLF1lbkPR9Grx+humNWb79EizFTz7tz9ZF1gaA7wFMmwjYtDR816iTEHFc09QEoetG4ZgC362BKNNfxOwuxOZ5ILGMIZSVTap6TJIk6M1NKSnLPK9FnV9Xfhz4sPxFsF0YEjwPt9zMvVwAy0aV48igCCscESaQsWZ52BuASwX3F9GF1lZ6eEWaxC4EIAHqTZPYhZnjoMFJT0amEEYgrGj58Zf9/9HFToozAbxAW9srtgIHiZGxUGEzVaAtSfnLWNvFTgq8jFRChczGRoUTKmyhsjY3zKxii2UStLIVvw62C63NNAHjaQgiDARiEcYC21gwJEBERYBDCoJUuan5uRfz83Qhti/t66tydZXOWNvmC9tJoc2H2LZf2E6KiVnluM8rCefjv0jWf62CA2f9ZRLX22R/YbtGX9iu0he2q/SF7Sp9YbtKX9iu0he2q/SF7Sp9YbtKX9iu0he2q/SF7Sp9YbtKX9iu0he2q/SF7Sp9YbtKX9iu0lej+DVC/KAHizKHffZJPb0SuF3DUT/W6rHZbjXE/LPP6tkl1oO015SPXhQYdiSHKu+sFv4yIzquVJpZxFnX4drADnIwyQq3dWX8y4wfuk6o4oSErS9GjkzTRApb01oWIZ99Ys+tsBOSmGtfrBfYXCv5Ktw+VLQ2pWV2+9bWfGE7o2h0lLW1h9isLyf9UGZsW8QcD5xUZun5j/7KYqr0t5y2NlUkRQhh0qtImlRjcP6jv7SCdZwbK523Bdy2ozzL8k7C7muQ1hl5cFzBzQZuVpvNarWF6t8Iv3z0vFDV8Fpp2tS8eN4oipQT4IgB5jjo+FUnmqvSO0/BD65Y494HGGMWOkzv0qfFhkkEUNE2zF+PY3L4arRupzN3KlvvWBq9vWbWh+++XagvVThgQZU7ao+fNmdjPRTAS0HOaQLwwAF2lGEhbXd6MwSg0MB4J/URhwTTG5jeUJVQaQPF6H6FNqoUNuwXuJbmM2MTaR4xywa1R1XZmxtmXhUoqjIKjL7ijAMg9ShtQitlelUeC5FnOSplZbGiC+ust3Fe3c/slLUx5FmOqtd7z4yNMRKwPAKc0lYWFfApcnlBhYULIyyEYtUqW2KVY9ks53wMPQ/L0s1NEnhNkCGjQlv/RJl4pTS2JEVpAvwaPzE2gK1owpbSwqhjDrjVcbrKQzHmsjWAmRnqTUHMCTELxmTEarIuXRuUHk/rkeSjWTj3OxtUeY3PpEf8VDw3NkVC2sAvUw+A0vJy9YO4tQkyvy4dlE0TKWQvSWX3yjTDpqhzzw2A73Fat7z2UH9PbEXLHekzlLnomZ1UYwOei3qbkjDKKbFx4VuG04ZF5BCzyfVUChQjBgpfGqIVg43j0nWxtGs3ypCQd8WG+xgnnCFs8KeOpAC7EXD6ljAfdivJ6rYqaLBuLVC3bYKqTQsDYOiz99OoHeLQH4ucul1MsIBG2nUeyu+NzUE7PTG2WTqFmDNZxvY2x9JHSbT77zvvuVqoGDA18X8F24+JJdH5N/24VLUA9WufhM5OyM1VZeERX/U5umOC+yaVMlaV7hzNXrXa9lXxq62J8oOK1j7nu0r8i9SBlf3ZJ/bcioZTaTOLv7B9qGfGZnizSsN+hG4JFVFX2+qsjIXUc2N8AmwEPljF9RlJWA3xsIZqox7xtFt1WZw9JGr/mLo2oakWTd0HKGk3rldeG/owwyDtmdphvWEs1A1ZT5CAsLEKdrKDByjqtcVVNwx2SfvFExR/v/mS76FwU+yVHXeWbcQaW3dDptXsYzNuvuR7yN7K4JHY/G6rktTy+vKN5e7i2bNg86F7gO2S8HgxtqAc28C8pWbvxMuW4mfBRiHdx2Zz/7wu5hakMLutbh9slxHgWbA1sNzHFlBJzkimF/t1kNw6ZJRmy2dPgo3JDd83HZta50S8i63NJlDedIIo9vefPgU21K+NAwbpeWyXO6mR3zj0wB/DvfN9Dmxm1oqDC3XPY6s/xMb5m7EZFXyv74+hgPPosMFJd70v8lkM98fpPgk20VXRvlfxC7Dxj7BRz/PfflsG+cmmOGznbVb01bqny5yOJW0ct9Xru/p8/8NPgi04TNvsujmLzTr06z1b8/Z+Wwur4lSzYjCu8qZJGtnBahFqsWyCIO12R1DeHjSBPAk2Dg+iou2fx9Z8hK1exgvbm5YROxFMjU1WtcMwtFXXLg4zWarX2hmbsR4OK2VPgs2H5UEgLclZbMlHPlovf2FAp0aQLDqqqtJ1LrWI7NtFZdjONLbOdMKIrkZ6lPI9CbYUHuYf3rmsjZD0A2z2Hjab157Ctu6zQ7Wwr5SyqophO+2zKlNbPRXN2Mbd2EovPD7fHTZRer4JRKRimvoRlGqrDL3S96aXo/nAO8I3j7Rg5BCbsd9yvy+/1PI+CqS2t5edhIApbAk+vLeG469irbaN15Bj5KD54RSeHswUiNA52Ty0w0ZjkmXMGzDgBAg9ClrV3wJSdTnVULtGVu9X6NKbDRZX68MK5o1VUpvu/R0cYCpsnh7nvSfkj02SqEeSSGi89IKiHbb23RPeYUv1uKfIU9kJJ0xyFYCnNIfPOWIxH4hoCFBII2CKMlDGqEO2fpqlwFQ7FPnvfs0ZobG6c7ORTfdasRGIFDZ+AttKeWo1ZNkQT9jwAttLSHgfG02FkSNqtYxbODNfOr55MtuCo/u57SEZHX+dxiJdpytHFEluh3ES84yIdZIZ0ca6FpsD8zs3G9l0z4mZitUQRs4hNuWkuyU7Ra2x4Ugw/APYYLuKWVqn1LZw9VpWKWwMMTQfqGqQunUCpJG6wPK9BJUuocCOLCNNAC9seXUbg4B3bm2zjcSSbymIzYAOCUfGprBtTDT3s3OFjdWVbLjz6qTnsKUlxsT3atAmLuqVtTnhDpuxykSG9MDPLASB9ErQGC4Frmd1w5Dm+tPEsDhAWZ38ODaGQt6sYHzYbHQztjpdVllVkeJC2B0Zm8YWzkcdvjUwVfV9PnoXY9ML+bvUL4G/aVju6yc7bMx0QKEP+KqE84h6CzFSha1UxSESlioMDWIkFESV8aPYmKjTXuWhVQ5hUd+Vm+0n7qLKqrIDqdK2k9b2ig3a2j6UCeDLra2gzRBSD6CBAGOgSTYFznoeoG1k6gDys7qNSg8Q202VkwZVKb2gqqvIdYPBr/zA+hFsqHarDsJtUQoTqbpPlwR3BGf7VmO9xVIVu3oI5WknnbFpJ2U0AXkNLi/boiRJBYj0iFhb/Uh3TvHC3ayiQDbKcX0VYtVbjDCIgC30PTpUvlLUILSQkZfMvHwKEitbRazNyxBPJTBGXgc7ej9wdumquterTGUOELqnnHQbzss1h7VyUpx4TiH0GeUXWdtPVrAaicedmdkkJtwVLMp7gbOpS9y3QOqAsD2Vtmls7U7jFEklj4rwYif9yTK2VY0AWgqjQMKVOus7YUvIosqq0rY1hOVJJ/V3VY90whYSlYklqbsunxHbJrNcjjHaFx/gKrHvYnCpyo2WaZuxgisDOYdCy5BgMPXXE7mDMTbgc2KrGovQwNkHx5AXwy61g9urDK677GkITaoq8rWIIvWYNP9XCE/P2Zu0hbWpaqkmb2lKyVSVb1UGd3rEwqdhcy2LWJ44sDcWJiMsvFu52Vylba9NILbfrlWesx3bcXqsp0c3dvoBd412trdZr9ft2LXz8jLa2lZVUeXUP1Eb/zQnnVohSVOb+waHUZTDjTRu81TbpwtsQTq3tgXHdxc1y/VufJiXtJHy1XD6Z4ZTJF2Xfk2LsXOPmng+0Unn/gC3RgfgmFGpqHeTvdllYjWv2W5gTdjSUyWVsemGLFYV+Wy1Whxmcsrb5id2fNR/89nYLKKKuENwKL2xjmp77hIbgb1PT8+/Mosu5crAItot11nAy0ZxwOght0/HNhdxC27qEkR9a9XeU2nFG8Qc0ndPBZXZmBVF23rLwh/LLE3z8dU+a7ifyz8BNg3On4s4J4y0iQQ+lDc5KV+2tulO0o9WW8Mhp160HzFZSaSUi7m/SbvXvP052Ox9bJYlLW7OyPRFG+WN1nbQ2xfDm5eewNne/OlPwIai0toeYFOhYXfBnH+frO2O2Pxue/uSYXz1mSOOcC0zvVxhtizbpt47rpHN4w9udtJ6iS3wNpvbh9k67bLJ/ydiw45tqaxzNUheW9IlMy6Xeo3+bzIhs1+x3WJttr/fSbpt73D6yXKk1k/CxsygzEe4zSwvcJgSEobnuqlvCAdFtWKYfH+70pux7fX22S7sz5/hWfFukcH8FGxRKYct3BZpECI8V+Cxjpoi3OVpYe1au/FB0/XemIDY5R62W8e2zULjYgjJo7Exh0vdiBs3tvPW4uGYInScZYbrvHR7TgWctrYfmeJy2Kta8sWT4NaxbbsrWRZuj8WGvUEVZr3lC/baIuk44T6yl+PRhGwyOh9W89yOhbyl6Nu2PB7SWyd0+eYMXt2Bu9RyKUo8PHLiUA1byw/M11ZcJ9QtW8fIzFAEdvRdI+O6Q74+nvvTurrr3JXTjlh628hk6k6fthaZXifT68PBh2+e5eMEUViRSAS6zSkQkd16QkSBeMwKQT7MOXpjJkzzGBkyxZznClu7qC3CSIWEniYLpVKZ3yRr2jap3rqN3qbzocSdnsyH2i5NSDEpbxW2m/OPZLNWadNabcdxs96MGwi7zThmd5yMv5DCpipOum3eVJ55Etlb0R/NHhrYOpIelEb2dsaWzIzIDC95w5aSiWQyYxsX1XKpsN1sFNLVY1JV8Jp385YZj8OmcgvXF8Zhu9oUFqK9nDZ6SdtOYPNhQd+saYfNSt5IptaMbSYJF32POYTDzdiIe+poFD8Gm6ewTTWn8rB5SHniK69gbsydO1/sIDiBjULp6bjgulOosPRMQKpI6QmBzXRo3qaJR6nnwkVPd3HTnMidyNGKXlricdjmVlxK1E/0amZvjd46e/j3nz//mrDpbIF7Vl778OA0KdxuRrhZwZV6bLar7XbcvjyD40Y9G6fduNYaF+O6cQYPf9kVIuvqhOIHYaMwT6YqlDc1SHrhIbLv//7z+5+/ffv2+4St9tIiGwbCj6wNubp0z4t82rw93v47v17MYyStxeUoa7s9/wioR7dWqoLTFKGsroWVSm3qx0wppTtrs+hLQ+4rMuWZ//7vr7//+G2SwmZHbhZnkpb+CSfVS3Fcol1P6NIpgzy5i02wtXg5CRbR4JErU+7Kth02XV+3X8qvf//6c4fsFZuUnhGGcyS93a9edaflF/E6eC2cbR/d8wwPpUpy69VJlbmlemq+8sy/fv/j229LTU4aBO9G0ifQDptOo3DgPRSbB2WzZ20K2lSY/Xag318j6RNjizS2xsDYtGzxWGx5c+Ck9u9HzE5h633vzrp1OPtkbVjIAoU5N63soU66K9tmJ7VSje0EtWNsXRZX6l+2vxuG/V12tKt2u8NPZvDWJosZm8+NPhdhIU4nwPfRiZBwITZXVbyQ46jN8c75aOcc7Uy9c1p+47XMTupGoAyjPFLVrbsQOqlbsB2NDrpNd8JGKQA1CfFDsb3mbT/spO7xWLSbdA9sUySVpdc4GD3Y2shxSLgIW3NfbHexNo0NY0k1vUdb25VOemdsd7A2VUtgr81G6J3K/X10fSR9Nic1A2OVE/kq0lb1w9rFPVhca23Ho7pvonYjNjbC6U5q7RDH8bDaZpvNsHlYTi7aXUxI/+NOasOuiJu8mya7YVphKxdt0j1qJbIIrqfq1X8dG6myPrb68RUbKUQb9A+rAhpwRa7D9lR5W2/1VUyKdoctQ1YvOrssHrSEG2M+3LxhuzAk2OUPdi+fV7C+BRtqPYXNKhbWlketbbQPaN1leLKYBMZnrW3XuqvbjXQPs+3DVdt2b4+uWz47OnDJyzcNcQtbXilr69cv2JBVKGvjJ5f6vEUMO7tpEg6BA/kokn779tvf/0zYXnrllZNaprkYz/3yOPHs0pfDWxorndavtLV1e05qeHd1Um1mi8IYSdjRd530j7//+pfrqVZTr7w9G1z5ZO1trE902dav9pw0qO51lmwfmYbmhLyFxD22tm/f/vjzr//9a9i6GDO4PZVtk8E9XzOliqRFbOXz/UmZwtYUIqbjvRIQfJClOmFpVSOE5NBJv/325+///Pt9QmYb+n4vfOej3L4MW60XhHhZpx7j6KE3bIrgGI99u3JLz/N82frFQLv2+lnuh2L7+RaqIFzlnuDkzUm/ac/8n0I2eaRt+DRtLJJMyIyLsXlrOZbInQsXnjrJY5dzzVdrPQZnOwtu1WWN6xPrqlwttvBSFMCuRNpzjYbsrO2vv3//53uwmzgaCd8i03BUd1o4zH7Bdq6ijGMMBAnjAAhfgLRACGDbwMwR/N7R7UUHd0i/ezGCXy0ORTBO6lC3tEQJmTv8+PcJ2XcjEKGJGOL6BSIbO4hU2BXa3iJ+/qTy0lGgNtTo6RC5XS1Zk/eJU0hyxUoHF13VAbbFHxbpWVoY6e9Fr1/uqPit/4I/sKrxSxHnBJtY+58e/hGmRDvpVO4rM3sZgISBU6u3ePbueahXVcjP9wuhPpbIqVAkgPR9EkondlhsFGH4wfo4t+gDbHTVxiuaCD1X68Vxw77tRgJqlJxebw+fvN/17KlIwDXRBdc0AdIn6TQaPBBvw9ycUJXloUCLKbl6Yll/bl1hhgCjmSiwQ4bW961QcgmA9Ahy7nmbpoU+wMZAQhnLDWVqWJdI2uKiSq+ojSohqbY3fVC/wvQEVb0Rp1dmnYs4zaCyXIuUigwyEiOK3sa5maGeCRseDODCyF3Bs7ceF3rwVVbnWCY4KTU2kQFQ+RKZ97zf0EIfYAMgKQEr+owy10nzTBcTCpvCKWBiVX0PHNkT5FeSyqJC2KpyVL53jTqoOmbZwi6fIqWD0ZuZORpZFJ4akYr1+hbJmYKdFbmfVGFv5ylfeX4VFLilXhb2yHzQWL2PsXmAVTRsw9wsqBkL/XfN88JAmd1Ip4q8FNEy7VFSOdLgLvKTIHv3CnURh8xkC0eV7pI0ehmNagoVScNTA1J34JwexmeiO2sG6QBPhgUxDCS9moWyN7GP0R3vQLd3Meew5RHIhAxJAPQdAcSgUlKE85B4gPiyl1niUkATQP1myHsZZO99EZjAOTiQG5jpIo6G8+C24MgzD7lhuoG3Nv7fWWexFcGETdpgUNiiaSwiKkLpqZhlUV6LhII0AWlNVLIViA+nmGhPRQ6v4Ka3Guka0ZR2nBfm6+ExznatLsOWv2ATgx0EAquQoLBxL8GUa2wuSEsusU9F9nFiosA5WJVWcNW7pTg17vmEQiH69thNsQ6w+HX42t4yhewkZfNuSdyH2KgPGBGgCC3TDUCuF7aLV6tND9yc1MCyURFnDvX0/Vapz2Q8CDac6zFE0QBXXZUGh6Oe30EWBbraFZ/A5ukZBnScpzl6IW8Wr9mnFg3H90viPsT2ADGn3sZ1uFiZ513p0eMqWvA6JTHsj4v2slNRu2hNEAQM5zUngfq7Ir3ypIh4rpfWxLY6gg0bMzNC2I7ul438bGzI8bdZ7ZyFZiozC6LAoJZeamttnch4y8LFqCocmlUJjot6JTOBZNGLsMu9VZ5xbOUtB6SoGpTFRtr3J9hfqQ+x2UfzfBle7pDxUpJN+0tOCqF6WxE3+oibY0ZTq5vfZHrKaUWdk7cupA0JS6KCt+MMYRLxgknPJ4xLUeGoc4LczrEoTBeLWGRhWCDjfs3WH2BT5XB3OKw6cqcLCIje8TZu57Y5XOg1BStwVsx0ar3IDDlc8GPPM1UVv6T9FsK2SI13Y4yX+JxE0lPFmPQVNlfVasq2yIhBgK0qV0Pjq/qMaefVOsxxnfycsk2vWhZsEHC0fzgC6fq8KqIBC0Ng6zwEr21QV0hVIhmulGE6sYpVZ/JS7Dj+Zq3z3b11K5aFmW5zk9lWWVnKP5z9parLeYVyv9Crs6ZixuYKVc+V6gQBzihVdXye2cagsBmNYvgTsEW6SyFAURF7TFRVjlMbEZuypG/rKGd64Tv1LpvVWdbgtqpqNABeZGeG/TMUxXAsVLp76Kg6ZkYR94j2TJjzEJ1JFzzLaRtUhevaWOGG1w1wKW8RbYIcRDCghXLO1PIznK5Ej1Ac0Z/hpHzyR9b7KA5SjgkPepkGOc4ds+IamztVP3HhhAMaa1XhynAfoepckzpDSQtXsmlk+ZK36TqpoTzTJ9O6gZJedCsluwZehD0UVuo7jcGoQc2BF0sUeiC08p4BnuUmaDKaRCUGQUbo3Rp9z2DDToGAMvZSrmqQbEGQszBRlqUbzqeFPjFASQ7V3xzktDc3Rd6dHxbLAmsFB9kQKmZkOs0oEz2xucvpjzfIzjfFfbmgvVfA4pV7Nli+j01oJ024Kg9SajU8rxmByJZm6/Gq1tZWKydlll15/qDXk5W0MAefl5eUH0hVsLZ9Y7mBsIPIrtNpYYsh5eET3NPtEr2PDRPC/Nbpa5zxXjgD51ZiBdIoQB1P2NimxIm018CGaORmZWfKnXF+Ub8XQ2UHN4XlRwaVenrxOq+dh3Y33Vd4+24CYlZdbIOoipWPxoX0SQCkl+JqaKx5MeJgWPcmILHMwzyLfUSAkcUXd0boIq61el2YkcNVhZ5eTOZLFft3ItKbqYqM8OtttRl665Gc3jB55XT0B5f9F4leapca/8W7Fuv2bjbfMHJ6/MzvZqZ4yF2l/9P6P/tPnK40WtRZAAAAAElFTkSuQmCC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14338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rPr>
              <a:t>ข้อพิจารณาในการใช้งานระบบเครือข่ายไร้สาย</a:t>
            </a:r>
            <a:endParaRPr lang="th-TH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738572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712" y="1752600"/>
            <a:ext cx="1293688" cy="457199"/>
          </a:xfrm>
        </p:spPr>
        <p:txBody>
          <a:bodyPr>
            <a:no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The End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4</a:t>
            </a:r>
            <a:endParaRPr lang="th-TH" sz="2000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14338"/>
            <a:ext cx="83820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7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rPr>
              <a:t>ARCnet</a:t>
            </a:r>
            <a:r>
              <a:rPr lang="en-US" sz="3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rPr>
              <a:t> (Attached </a:t>
            </a:r>
            <a:r>
              <a:rPr lang="en-US" sz="37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rPr>
              <a:t>ARCnet</a:t>
            </a:r>
            <a:r>
              <a:rPr lang="en-US" sz="3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rPr>
              <a:t> Resource Computing Network)</a:t>
            </a:r>
            <a:endParaRPr lang="th-TH" sz="3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129088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en-US" altLang="th-TH" sz="2800" dirty="0" smtClean="0">
                <a:latin typeface="TH SarabunPSK" pitchFamily="34" charset="-34"/>
                <a:cs typeface="TH SarabunPSK" pitchFamily="34" charset="-34"/>
              </a:rPr>
              <a:t>         </a:t>
            </a:r>
            <a:r>
              <a:rPr lang="en-US" altLang="th-TH" sz="2800" dirty="0" err="1" smtClean="0">
                <a:latin typeface="TH SarabunPSK" pitchFamily="34" charset="-34"/>
                <a:cs typeface="TH SarabunPSK" pitchFamily="34" charset="-34"/>
              </a:rPr>
              <a:t>ARCnet</a:t>
            </a:r>
            <a:r>
              <a:rPr lang="en-US" altLang="th-TH" sz="28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ออกแบบโดยบริษัท </a:t>
            </a:r>
            <a:r>
              <a:rPr lang="en-US" altLang="th-TH" sz="2800" dirty="0" smtClean="0">
                <a:latin typeface="TH SarabunPSK" pitchFamily="34" charset="-34"/>
                <a:cs typeface="TH SarabunPSK" pitchFamily="34" charset="-34"/>
              </a:rPr>
              <a:t>Data Point </a:t>
            </a: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ประมาณปี ค.ศ. 1977 โดยใช้โปรโตคอลแบบ </a:t>
            </a:r>
            <a:r>
              <a:rPr lang="en-US" altLang="th-TH" sz="2800" dirty="0" smtClean="0">
                <a:latin typeface="TH SarabunPSK" pitchFamily="34" charset="-34"/>
                <a:cs typeface="TH SarabunPSK" pitchFamily="34" charset="-34"/>
              </a:rPr>
              <a:t>Token Bus </a:t>
            </a:r>
            <a:r>
              <a:rPr lang="th-TH" altLang="th-TH" sz="2800" dirty="0" smtClean="0">
                <a:latin typeface="TH SarabunPSK" pitchFamily="34" charset="-34"/>
                <a:cs typeface="TH SarabunPSK" pitchFamily="34" charset="-34"/>
              </a:rPr>
              <a:t>ตามมาตรฐาน </a:t>
            </a:r>
            <a:r>
              <a:rPr lang="en-US" altLang="th-TH" sz="2800" dirty="0" smtClean="0">
                <a:latin typeface="TH SarabunPSK" pitchFamily="34" charset="-34"/>
                <a:cs typeface="TH SarabunPSK" pitchFamily="34" charset="-34"/>
              </a:rPr>
              <a:t>IEEE 802.4 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มองในลักษณะทางกายภาพแล้วจะมีการต่อเชื่อมแบบเส้นตรง (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Linear) 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หรืออาจมีลักษณะแบบต้นไม้ (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Tree-shaped) 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โดยสถานีต่าง ๆ สามารถเชื่อมต่อเข้าที่จุดใดก็ได้ ถูกจัดเป็นกลุ่มในลักษณะของวง (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Ring) 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มีการทำงานในลักษณะของเฟรมควบคุมระบบ </a:t>
            </a:r>
            <a:r>
              <a:rPr lang="en-US" sz="3200" dirty="0" err="1">
                <a:latin typeface="TH SarabunPSK" pitchFamily="34" charset="-34"/>
                <a:cs typeface="TH SarabunPSK" pitchFamily="34" charset="-34"/>
              </a:rPr>
              <a:t>ARCnet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สร้างขึ้นโดยใช้ 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Topology 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แบบ 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Bus 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หรือแบบ 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Star 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และสนับสนุนการเชื่อมต่อได้ 255 </a:t>
            </a:r>
            <a:r>
              <a:rPr lang="th-TH" sz="3200" dirty="0" err="1">
                <a:latin typeface="TH SarabunPSK" pitchFamily="34" charset="-34"/>
                <a:cs typeface="TH SarabunPSK" pitchFamily="34" charset="-34"/>
              </a:rPr>
              <a:t>โหนด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 ระบบเครือข่าย </a:t>
            </a:r>
            <a:r>
              <a:rPr lang="en-US" sz="3200" dirty="0" err="1">
                <a:latin typeface="TH SarabunPSK" pitchFamily="34" charset="-34"/>
                <a:cs typeface="TH SarabunPSK" pitchFamily="34" charset="-34"/>
              </a:rPr>
              <a:t>ARCnet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รุ่นแรกสามารถส่งสัญญาณข้อมูลได้ด้วยความเร็ว 1.5 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Mbps 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ส่วนรุ่นใหม่ที่เรียกว่า </a:t>
            </a:r>
            <a:r>
              <a:rPr lang="en-US" sz="3200" dirty="0" err="1">
                <a:latin typeface="TH SarabunPSK" pitchFamily="34" charset="-34"/>
                <a:cs typeface="TH SarabunPSK" pitchFamily="34" charset="-34"/>
              </a:rPr>
              <a:t>ARCnet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 Plus 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จะทำงานที่ความเร็ว 20 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Mbps 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และรูปแบบล่าสุดสามารถทำงานได้ด้วยความเร็ว 100 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Mbps 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โดยภาพรวมแล้วจะเห็นว่ามาตรฐาน 802.4 นั้นมีความแตกต่างจากมาตรฐาน 802.3 อย่างสิ้นเชิง และมีความสลับซับซ้อนมาก ดังนั้นปัจจุบันไม่นิยมเครือข่ายแบบนี้แล้ว</a:t>
            </a:r>
            <a:endParaRPr lang="th-TH" altLang="th-TH" sz="3200" dirty="0" smtClean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59635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14338"/>
            <a:ext cx="83820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7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rPr>
              <a:t>ARCnet</a:t>
            </a:r>
            <a:r>
              <a:rPr lang="en-US" sz="3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rPr>
              <a:t> (Attached </a:t>
            </a:r>
            <a:r>
              <a:rPr lang="en-US" sz="37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rPr>
              <a:t>ARCnet</a:t>
            </a:r>
            <a:r>
              <a:rPr lang="en-US" sz="3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rPr>
              <a:t> Resource Computing Network)</a:t>
            </a:r>
            <a:endParaRPr lang="th-TH" sz="3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</a:endParaRPr>
          </a:p>
        </p:txBody>
      </p:sp>
      <p:pic>
        <p:nvPicPr>
          <p:cNvPr id="2052" name="Picture 4" descr="http://www.old-computers.com/history/images/History_Arcnet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81200"/>
            <a:ext cx="5334000" cy="3242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2209800" y="5638800"/>
            <a:ext cx="47275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ภาพที่ 4.1 แสดง</a:t>
            </a:r>
            <a:r>
              <a:rPr lang="th-TH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ระบบเครือข่ายแบบ </a:t>
            </a:r>
            <a:r>
              <a:rPr lang="en-US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ARCNET</a:t>
            </a:r>
            <a:endParaRPr lang="th-TH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AutoShape 6" descr="data:image/jpeg;base64,/9j/4AAQSkZJRgABAQAAAQABAAD/2wCEAAkGBhQSEBUUEhQWFBUUGBgWGBgYFhcXHBcWFRgXFxUYGBoYHCYeGBokHBYVIC8gJCcpLCwsFx4xNTAqNSYrLCkBCQoKDgwOGg8PGiwkHyQqLiwsLCwsLSwpLCwsLCwsLCwsLCwsLCksLCwsLCwsLCwsLCwsLCwsLCwpLCwpKSwsLP/AABEIALUBFgMBIgACEQEDEQH/xAAbAAABBQEBAAAAAAAAAAAAAAAAAQIEBQYDB//EAEwQAAIBAgQDBQQGBAsHAwUAAAECEQADBBIhMQUiQQYTUWFxIzKBkUJSobHB0RQzQ2IHFRZTVHKCkpPS8CRjosLD4fGDo9QXNHSUsv/EABoBAQADAQEBAAAAAAAAAAAAAAABAgQDBQb/xAA0EQACAQMCAgcFCAMAAAAAAAAAAQIDBBESITFBBRMUIlFhoVJxkbHhFTJCgcHR8PEjM2L/2gAMAwEAAhEDEQA/APZaKU0UAlFBNJQC0kUtJQCRSiiloBIoilpYoBsUsUopwFAMiiKfFJQCRRFOoigG5aXLTopYoBmWjLT4pwFAMCUZa6RSRQHMrTStdoppFAcooiukU2KAZFEU4ikNANiiKruI8TdLgRFXVQ2Zs0STGUZevXU9a7YzHhRCshuHYEzt7xIUzA8fMVGQSooiuWCusyAvlnX3ZjQ7ida7RUgYRSV0pIoBkUlPiigOsUuWliligGFaZNQO01zLhLxE+74x1A36V5pxjH2rhXubRtACDNwvmOmvl1+fSqSngzXFwqK3PWi4o7weIrxI2wdwD8BTTh0+qvyFV6x+Bg+1P+fX6Ht+ceI+YphxKDd0Hq6j8a8T7hPqp8lpwsL9VfkPyp1jIfSjX4PX6HszcUsje9aHrcT865Nx/DDfEWB/61v/ADV5AEHgPkKdFR1jI+1H7Pqes/yown9Kw3+Pa/zU8dpsJ/SsP/jW/wA682sWZw/SObWNjmB8f93vpGaNazOGxLknmY+RJGkiTvv0+NTrfI9ChUqVVlrGx7ce0+F/pNn4XFP3GuX8r8H/AEm1p4NP3V4m2JbvABcbfUSdPKK1WEc933zOcrquQgKxLKzCCXtiCczEHU66nQVDm0stHWfWJpRwehHtjg/6Qn2/lSp2wwhMC8pJ0gK5MnQaBfGvM+NXhnRQ5dfaQYQRkNufcUTOfrOq1DXH3FazbDxbe/azLCaxcVhzZcw1UHQ/jUqeTzql9OnV6uSR7Ae0FkdX/wAG9/krk3anDjdm+Ntx94ryC7aGY6Dc9B40gUeAprZnfSsk8aV8T109r8MP2g+MD7yKae2uF/nU/wAS0PvevJqSaayr6Vn7KPWf5bYX+dT/ABLP+ekPbnCfzq/37Z/568nmgNU6yPtWp4I9Ubt7hfrz6FP81NXt7hyYXMxOwGST5Dmryw12wTkXUP7yj5kCo1MldKVG8NI9BP8ACZh+lu8fgn4vRY/hIsu2VbV4mJiLe3TQPJ+VYW4thGIKYiIaNE1FskOd9QNNemu9WXBsAtk9+t7M2VlCqjKWI0AJFzUZoMRuBtFTlmqjc1pTxPh5GrtfwgWmu913V0NJXXuokCd8/hVxwnjSYguFVlNsqDmy65gSCCpOmhrzzjXAUW3cuPcLPq2oUCNkUIo00jbX1o7K4l1uOqNE2zGU3FkqD4glvGIHrU95bmlVpKpok+PDgXl/jyX8SAk8vegag5hmtCdNvcHrPSKtixRZVFI+l7Q2yPMAW2DH1IrD4XHo+KRlzKxJXW2uVuUn3g0zoumXrvWw7y8VAFtukEI/37VSMjXCWpZLDhWKuO5AMW12EDb1iauK44O2yoA7Fm6yZrvFdUWGxSU6KSKkDaWiKWgOtBFMD0F6Ape2rxgrvnlHzZa8siSANSTA9ToK9L7dXP8AYmHiyD/iB/CvNAeYeo+8VxazPB4XSb769xIv8Nup79tlgxqOvh6124XfFpmZgQSjKrgKxtuYhwrEA9RvInSr48Qsd1BAIGGRTFs6PnYEidjqBm/Kn2buGS8Str3b6BZAbkNoaavEls2uw0r0o2sFxUjJ1SUlKnOP5/T6FZhsQ1zD3LVtXe5mZ3cD9YGIy5yLgjY6MG8utVGJwj22y3FKN4GJ/wBa1pjjLBtqGtzCYrLoghmuShkNOmunymqftTiw122VEeyVT7u4A+qSNiP+1c6tulFywyayTgu8m14fz9SpvXMqk+AqBg+JlnhyLQnc27j6SANLYPiTrGgqZicK7WLjhZVZBOZRqMpOhMnQjYfcap7SgW1MQSXnbWGI6elYopczb0fbwnBynHO5efxmpt93+lKEeQwGExHunOJMxJg7CDzDwoXjrtH+2vJiZw20gncxOwHT3vKqgYVyhuBZUGJkbgFtpnYb1KHZ+9JU5AQxQyxIDLlkFkBA95SNevjpXReSPXjFRWESR2ju5ZGLuTrp+jIIhc2+fXXTp4+VQv49uhWAuMZEwcOjSxBbdrxKklyM2sRMHakXgV0kABTImefSc5EjJMnu20AO4+FcT5RUMnCZMwXHbl+6O8EBSyqOUHUKrEhRp+rWp2MuZcjn6Dq3yM/hVRZSMUsMqBhZOugGa1ZJJ9SW186teKpKsgIfUCVIIOh2Mx18apJbnhdIQ01YyQzG8UIvXlCe5dupv1S46+H7tR240w+h9tVl7iJZ3f8AnLlx+n7R2c/a1c2vkwCfPpXTSjerSg99JajjZ+p9tOXizHZB8zVMb2u/prSd7+9v5700onstD2UWv8en6g+Zo/jpuiiq1iPoz1+QpusiATqNACZmY29D8jTSiezUfZRZvxd/Bab/AB086QD6eFQrjsxK6swJlY1WJLaDUAAGuLIxUtlbKoktBgD16xufAa00ot2ej7K+Bsuz3FbuIW8mW2zJDICluc98uHAzDXMAwjyNTsTj0TPbEjIbmUhgF5+sbaVluEi4iBiilTcS7zJqRbkKwndRmePVvE1ecJ9p7AJbGl1VZbWZphyBBaPpDWNMq+FU54PPuaidTEHh8B5xveszjYtprOwFXvY+1ba8wuW1eBK5rbuVOoMFPd0PxqhM53J+mxfQfXOcan3tGGtWHA8f3N9X5deUly6gBvNNRrHlrr419Dp122F4Hh05ulfJy8fmSMTwgYdZK/q77XFiVATNmEAiYyKFjpO+lelcOaba/KsdiUNy3j1ZFzrlcKHkQAje/OzBSTr1NabstezYdZ3gT6xrXz0eJ9xgtQKWliiugG00inkUkUAyilooBIpppTSGgMx2/eMKo8bqj/guH8K89I1mvRu2qg2rcgEK1x4IBEpZcAkMCDBcHUGsZaxOblt2wGksIWyvKFJiFtCSDrPlFcX97J4l/FSqbvkchbGk4gLI1BZhlbSJ193eT4beFLctKGj9JtGfqszbAZtidJJg+WtTbmJeyPaW4KgSf0gLrDmYWBrpoPq+dQbmNvhipuvKzMXGjQSdZ6fhWvtlTxMThTit16P9x9oIZm+Bqd9CR9GJJ+Omv7u9R+PoLdtCD3ksRKiAzQJyjMTl0nrHiSas7LXkeXvAgBiV74sT7J2HLP7s/CsiLUXFmSdJMk5iJBM9PQbVSpcTksNkySjH7v8APiyPdkhmeCY0GsLrqB4nx/OldfZoPBro6D9ow+Hzrpd0Vx4ATGnXSR1H7uwnqaZeHIv9a91B/at4afEb71xjwPW6P/1v3nQWBbuN3hRxaNslRDK5dA0LOhyyQSRuPOr7Em0kNGHysdCVUAhi4LZmygwAGOswOpKiqrgmIw9rmvg3JIJQWbdwFAWD22N7SHUgjKRqOYwIq2v9uEuKUfDhF7t1RlCXWS4Qq2myvkDZRPNmzfM10WDcyFjjYdVT9KwtuCOYFJKqLgJMNrOeTsNE1BBFUWIsIoUpcDzMxkMRlI1R2Gskb7oSJBBOwPbbCy04a7DZSALdgBCEKmCt5W94q2YQZXYGDWV4riVuYi5cRMiOVKqQAQAiIZCyJJUtp9bqZJh4JWTjiG5rWp9y0Y1iRyzHjFvfyq0vKMh9V+1gPxqjxre4fCyPLVb2MHp9Her7FCEfy/BgR91c5Hi9J7Tiyxv3cO9hfYo1y5bVLspEgqCxDKQ2bN13HQ6UxcWkk/o9rVxdjKYzqoQHLOUcoGkQdzrrVTZxRWAeusT4/V8P6v3VNR5EjUf60PgfKmowSuq3HOx1DIBC2bajLct7H3Lzi5cGp6sAQd12EDSlxHF3WSEtaG02ttfeRsinygH08ZrnUbH+439Un+6Vb8KjUyI3VVveTLS1xRTbK9ymcNcSSilMt1puCBLHMMh9ZiOpxJb6gsioYKBwtu4uZEF1VDSDycoEj68b1W2veuRpzAj4ov4g1oTxq1GZwzELuXvZhoSwnPsfKKsp43NdCu5VMTljGCltXr9mVZAuYm4AQ2guKqMRMe9kM77inHA4m8QqglbiqtslXKoCjKTaMwscuvTux4CjiGNR3UoH2nMQ0EGIAJdtQc87bjfep1ni1oWwuQ+LA2A6ltOYe1Qk8u7A9NBGpzwXhXxXlqlt+ZCxXthcdnCNDBUaWY6EgZoEkszCTrO5qHw54xCkwR3ls6iRDZZkHQjfSrO7j7MCLMmDqbXdAGABC2iS2snmM9JqswthCWDOUYW0KjLmJIz7xsZ7sf2vKoyYZLvbPPPP9lji7YS4QTsFUllCyyezMnMZ/VnTxnUxJZbxQVgQ4EEGQ+U/3l1HqK0/Z/guHxAdrlvvIdgrHPblS7PAUNoAbkDU7Ejerf8AkXg/5gf37n+avWoXkYU9DRoq9Fyr1FWi0uBwwtxDjSGPLi8KCTNsg5cwZgVjMIue8QCYqZ2BxgNkqZkE7xsTnXbT3XWpS8LtC13QT2YBXLmfYggic0xBI361V9kcGLOLu2l90GQPCdAPkteY+Ox9Gs43NtQaa6kVzzmrEnQ0lMFynZqAKSnf66/hRQHI0URTaAzva8A92pOWUva6afqxrJA6+NY44O0ksXS5A92VM5hoQIMkT8xWr7ZIWICiSLT/APFctDrWUwOAdXJYZRlYSQr6+AE7+fSub4nj3m9Rd3Pmdzaw5gxYQaGFYgawYPLJ8wSRvXHFXsOsgLbbOS3IVOSOgzLyjXYacvpUm7YLM3OG97azbUGbYUcvQGWG3SajYm65Yg3UyyGnNh1OYIqkkZ+kRvsBUGaey4L0FGPtXGhUykJeIy5BvZcc0CSNPGs5fs8+YE6NBBiNQsZRuTrJrW4i93jSb/eZUuwC9jrZuZoCOWOy9PHwrKXhr/b/AORKiQmu5v8AzgQr6ybw8l+8UuDdbqkIwOW7d0CxGe4WAhNBoyiBIB0FSLJdu/tW7aO7+4Ssv3jKgQKZ05lEf1jPSLLguCNtM+W/auG3mCiy36wlWyEFSQZHrIq8Fk32LUYNZ5lb/E7Ho3+G56T0HgCfQGhuAvqSLmm8Wbmm2/huPmPGtWzgoA3e5gbeWVPiyXCRl1GQ/Ksn2mu3la2bAZgbWe7mVTluCA8SBEgDl19zTer4RvUk+A5uAN17wetm4NZKgfMEeoimHhwUe8duqEaQWnU+Ck1e2rCsqMe8VzafMA7D2vd2msxDAQL3emNtBOgFdnse5BvGFt5gGJDlT7QybnKAubSIg6RU4RGtGHxzrJQBpS23MQYIz3m3mAZu/ZUx7SzI6k/Pf4V2xuDcC2j2yt2DnJYHOdCzFdeaSfUdJqTxXFteYNcbUQoMACBmKrAgASx1rlM8jpCUamIriRGI0VogqOg38dPtNLaDq2nNPXy8GHX1GvhO1dyuh21jQbEdIjpqSI8eu1cdg0dAPOJI+BBFczy86WTbF8N5HePLxHiKTFLKkfWDD5qT+FcracwnyPz6+uhE+dSbugBgmDrGpgqwJA670KY0y2I+FaWJ+slpvsafwqTXHD4RDbBN5rbgZVy2nuK6qAUaUUwSSRBiI9JscHgbBtyz3ncGDz27I+gZQXcrFSM+pEz4aGpwaI2zqPOpL3srf0NegI9GYD5AxVnguzHeWw4Y8xICjOxgBjmJziNUbTfSfKufEbNlTFvvRyZtT3oLZmAWbbwGiDvAESZMVGbjF21aFvImS4GnvLRnfWGzNIBE6KSKsvMvC3xPE3leTIFi5afaRqBzM25BMDXX3W+VPwOJTMSZZQSFykbPbzLqfogx8qp7dxRud7aMuiiAzsYMjUlVE7+8NqueEcMuXe8uIihC0gZkUDKCzhFLTAX8qnSa69nGnHVF58j0fsqyxlT3QJEkEiZJmOuwrRZaxPYw6nyYx5yEn7DW2qyPVtpaqUWEVU4W73fEj4XLeb4oyD/qP8qthVJxw5cRh38WZD8Ucj7YozQbdhIqO1qKW1c0BpztViBirSlKUfGloBkUtOooDgwphp5/1/qKbQGR7YYgi5ysqt3QyyyrJN1SYzkDZTWXus1zS9eQiD9K2x19Pvq67en26f1PxNZRn13rg3ufPXtXFVotsSy6lcSSdAM+ugzLrltH6GWI8WmoKWlLc91Nd4F+dTrvZjxrgBQEPgTt08dvnUZ8jG6jly+ZYXbuHSWR2nLcXUOZa4pRAJQZfe3JqjO3pc/6f/au+JXYHTntj/3FpiW9x+//ANN/ypnJ3hJyjwwMwOA767fQHLohmJ2ZOkjx8elanA2+7AFooWIAY902o8DnAB3212rN8NxLWr950OUwATp7sBjufFVPwOh2p9+673GZjzFpPTmuMdQPMzp5RU54YO1KrGmvu5ZJvX7YJAW3pInIOgAMSPEVV8Twdx7me3aL23QryKYZ++50OUZQxAXU7g+eva6kAfW5tP6qyYHxE/hUqzx32F2ySotAZpEibfeZkuSDGU8xzCAcp1NXjLxOtGrPOXFnW7fWy3dlVm3cNv8AVJupdQRI2OUkHwNJh+MBQCBBGkhVEBSxPTy3qsxAJzTnLgpplaRccubasI95tIHXNpTFR5gW7hLNkVe6uHNcAm/aAy6spzyu4g+dMs4ylWztF/AlYvineMuxhmWQoE6DWRv8qjNb5dROsx6KY+2K5BNEZEuFWDXQRbuEG0sK1xTl1QErr0zCut9mBPJdAXu/2Tj9cVFs6j6ZZQPHy3qu7Obp1pPLi/gBXmI9D/d7z/tTLiTnj6qiI8AoHrMN8q6OpUkEEEMVIIKkMM0ggwRqh3/GuiiI+B+WtQcJJraSG28LdZcyW3cKiBiqk5ffMnTTYVZcN4ZevCQhjXmIIBKgyPHNynT0rhh7VshhcbEqCD/9uAZi4VOcHcarp6+FWnBBnJZUuXmYWsz3VdlblhlV5YBxmiDuG31irYWDXb28KuNQ1+xdyTKpJn6REkCfSTVdxHgvcznQZRJLLLCFME6awCIrXNw/URg7e43bfcmZB6aH7ap+0dnTmsd2chAKgsqtOYK0iIJJJ6zG9c4ttm+5sKNOnmOc+8qsDwEXWjKiDTV2VTzRl5C2eDO5AGh1q2w/ZXC5VzlSxBMi8yAZgzCAJiNNh0PvTpG7P3BoQqmEUlmuIqk5lMBYGZCF5SJgg76VoVsOpU93hRBUTmnZsnRf3qmTa4FrG1pNZaz78/sZgdi8Kqtma71IZG7wsoVTv+jquklfRR1JAqeMcFGGvlUV1VkJHeCGJULmJHmQfAeAFaftDg8wAazbuEKwBtuwyZI/VgI0mVZiPCBvrVNxKw5SzcOHdFzBe8Z2fPnQ9D+rBKkx4+uvRSyjhfcXEtuzWOh43Ahh/aBU/Zl+VbdeLIdIM/1lHx3rF9ieEtfc5SFKIASZ0J0Gg31U+lbTC9mrtssRiFUnfKpHL0nn1qUarLPVLI1+LIpGaBP7wPrtVL2m4opVSokI4fNrqqQX0j1+VXt3stde4C+KDADRTbYnXrJu+nToKzXF8M5u3ENq8UUG0HFm4VII5mBAIiTG/wBGpZtN3w1ptr6R8qlMKpOyeIL4S2WnMVB16yJkTuN6udalcAOUUtIlOipAgooooCOaaTTnNMoDC9vm9ug8Lf3sfyqjfjbKmULaUZAhOSTlAYDVideZtRvNX/a1FbHW1bVSqKdY95nGpGoAME+QrL9p8IltEKqQZOYlyd8oVcssoPNO86+lcHs2eFcQqSqTlD3DsL2iNvRTbPMG9wDUCBAt5QPUCfONK7N2nuwRn0IQaIf2ZJX46/lFURx9k2MqWiLpibhd+jZmhRoAVBXbrPSoiX42GsA/S1J1E8uw8OvWal6jmra6W2/xLe/i8zhmzEl1djlPRgxJnTptVjawwN0AQQ0nQz0xI/5RWUbijD6PhuenUnzPy8qVeOspzKoUjYyTB6HbzPzPiZjSzrStq0OMfUncTswLxj9og/8Abf8AKtBwnC+1usMpNpsPGYMYE35IgxPKDLSNNqzuJxneYa7cIiby6Dp7O7+VXt7H91fuArmFzE4dNyI5sRr5+h0qFk50oqFfvrb+yTguNd3iRZuZEW294G42YyMTaDwVXKFgFFEeE9a5sRdwxXvVm7hP0N/9muFlVDd10eJLOsaddqquLcSa1ir120cl1TYgjX3sJazGGBGzdB5713w/aI5GXv5CvCQVGkqWABjdc4k9a6KW256lSv1WElyJ3EuM3Yxd0pmZLy7WLihhhVS7aaS0LIuMCpIOm4kV14nx02mW7btu3d3zfBaxcTW/CXt/eEXQQPFV30qivcTZu89rHeFX98e/kVLhIHU5BselNvY8suV7inpOg05D46GUGoip1GZ3z5L0JdvijK9pFtEKjX8GOT9lfZWzCV/WSo0O0nTaqd+P32tozIo7y1bDwqEA4W4Gt5QwOgASSZO/hpIuY1JzZxOcXNDPMo169dfOoGLdShAIO5UKejZZA/dIjfUQajPLBEbutKS29CViMQXxDszZi94FmgCT3aQYUADVnOg1makXWAEnSeUepB/I1FsFWa4dDBQiDs2UA7HpFT2t6gfP4gj8aqYriP8All7yRw7EYhSWs98skSbaudZ3QhSGgtqhn3vnFwmLvlyUV7oEW2BFxgotmVbNbKssQdSdiQZmr7sgcyEAxzmJVGJzCzcIBYSssxfSNVFYy/xC7Yu3BbuFJZSwVis5lFwHTWOaJqVvsaqNtNqLjJpM0OE4szicqzodHxH0lDDe8ejUt++XiQBExGbqMpkliTppvtWR/TiPdDbEaA9dQNG2FJcxTtsboMdM0ffU6WTOyrTe9T5musYhkACkgKCoU8y5TMrlaRl1OkVIwU3bmVjbEAGf0fDtu6L1t+Lgz5VhBcvf70/F6veyFzLiPazlZWXUkSdCslgY5gupBiDvUOLKxs50+9KeUuW5pr3Dz3ebvY5syBbNpM2f9oe7UEnKgaZ0FVONhVbUkW7pXWASyahoG2isPiBVxdvIFcAybdsqCCh5DaVBk2znKTOWI8PCFjcQ1lzcRbdwC5zZlLSzpcK8pImIcfAb13owWmWrwM904tx0+O+7fiaPsBfQK5aAVuLzDeSxCoT4Gdq3eMtrmkgyRGxIAUzJG25HyryzgTNib6/q1Kmw4hXVdC06AlQZjwEAR1B9acK0Eicuu1UR7Fpjqlgi4MgFSpLBpEwIJXQmQNBpsNKsa4rcWdBr6fD8BSXMai+8yjSdSBp4x8Kk1FPcw7Pgb9tWFtl75VYfQIZijRB2GUxFYLiVvKLJPEjbleaLbubm0tlhcg0aPGa2icbsW2xYZlIcpcABnN3lsWyoHXW03zqm/irBxy4CB/8Aig/fVWSVfD8TYGJRrfELhKkZUay3MZghmJAgyB0r02zczKG8QD8xWHThNn9ngyrdP9nVYPQyNta2+Es5baqdwADURDH0tBFFXII7imRT7lMAoDz3tJilOPJZsqoVBbwCAkn5zVVxrEres2lt3BzXnOeGgMWVhoFaYAXYGfnB2nDNcxDhSR7UkgjlUEgkyZPoJMCYqhyOMOkAgm5mWDBiDBHVdt9K4JLi0eM61Sm5bbN5+A+12fUlA1zKTce0eW+xXIGjTuJJMDToDJ2p1ns5bYKRcYl7b3Aot3N7eUFJKKPpav7oikS8yBeZiyl399oLMACx8MoHvf8Aimd+31m6HdgPIwDKr4KOZjvV9SOivvI6Hs1bhmDFgLSXQe5uwyuSPrCAOUz1zdKkP2WVWYHvOV0TTD3RyuFObmu6akiNuXfWjA8VW0Dnsrd5pJuM2mmiwu7HXQGFG+tdBxAv3WW1aXvkxUAnNka13hReaJUi4CZ3yDbap1eBpo3HWvC4lRxLBm1bv24aFug6qV0yXFDESY3AmSNd6suN3Pbg+OKsMB5A3STHh7VPWa5X+MlrDlLVgd5gkxiqUDc6XFD2zpPdgbA9etS7GRsVZfKpDGzcAKhlK3bVtoyQARmcwdNIjaq6cs5ytcyc2x+NuWlxBuFLQIKKzM91c84aygzZXGUKVnTU+HUwbNwRbGdT7E2TmW4TnZswYjNAuQAFUaSW5YiLxeNXHGTu7KqVXVbQQlossdZABlzULDY0nPnuC2FynNkL6QCsiYAkk5umWrKXIp2t50/oQr15SkwpDLZVj3NyQbYZnKmTzMe6DHXMGMAVxv27Ra4wtooNy1eAGHZRlUL3iaoYt588oSSdTOpqbib1y2/dOYlc4mJUjcEQBlEAjymehrph+MX7UlGAYoRIUHmVpUAHxBqdSTFS6lCWllYLUZctq2yrcvMCbQEm6Myq2YA5QG5Z92AOlV2J7yO7VUjuXsOMilsgzFiWMTcJkBhB23O+nv8AFHe/hyxBzOj3VMx3b4SwWkBxCd666QNbm+pBo8E82rUhjee3dF0lGkXXsu1tSCdXL92QIGu1MvkbYttJ54khbTuzOVMd2v0VGipcCyEEST8TFSsQCp1BBzAQQQdWjY+f3VFwD3yIRWzPhbVoAifbIQLq8wjP3dxQc2ysdSCauEwlzEL3pdWiSczAHQhyQug95htpLegNGjzLqliWVu2ROH8RazmyKjZSGGcOYZLa/UddOSkPELdtkDLbYq5L5rVxtBaKINLoDCcrQAIOs6RUm3wJ+8VDHMM09PpwJOkkKT6MOlQsZgDbaHRcxUP0OhE6mNxsfCKZaMyq1ae6E71cqt3dpmW1cAHdyr3LjAgtL6hQsKdCM5GtLeW0wf2dtcyIo9jb3UkudzBII1GpjWkwSRdtEqMouW86lREF1zAjbbpqPx0yYNMltmS0t+bgVCiguAmYcsLOoMMASJgbyLLLNNKtVqLOUjPjGWw5Pd28puh/1FnRVVVA8AdNtj8Yppxo5QFVId7ki3bTnuXGaJTWNdiY8DVnxpbYspyol8ugIAKnIVZZIO3MvxEVngwI9Z032iR5iI0/8VDZwuLios03IuGx7y5JEuuVtJEZcv0iTMdSafjOJWnt93zFhkKk5d1GVc7KBmMMwEn4eFVhMWyOuUg5WUidYgypGkkabSdo0rtiLru19HXNlLANsQkDmYFs9uCZ5hOgIMVMcnO3pOerU9sFr2Pxn6PfzsYXIyHQnZj0UE+HSt//ACnEQEfx1S8Pvt15jh8TrB1JDnTUAFhAnx3rS/ygD3XZ5KFEVbZMQ0EO4KhipELBBBG4G8wmbLOsknFywjQ3O1yKcpUz1EOD8cyCsn2iw1m+z4hvfa4FhjqLfcoAFH1Qyt/eqJjsdmIIJJygFj1IEEjrGgidaMLiiRkYFgddiYjxjYRU6jpSu3Kt1beUT+zeHQYvDkKCCtxdQNCsFTr1lmr01TXl3BMYFxlkDbvCJ8ijEfaq16qRUxZ6FN5Qi0s+NNJptWOh0ormDRQDLlMHSnNNNNAeXYpf1svkS6LqMG7wHN3jHOkAq+hGm8iqzE4cG4wtEuBIDZXjKseInw5eumu1XvHbXeLdSY1BHkxyQaiWcIVuXSWHPdUAeChQAPXT7KwSuM8jNUs+sSTZS/oLb5TsG90k+Wkczfu+6sU8cOefdOmugJJLb5TGp8X6aAVf21ll1/buPgBT+EYcl7Gh926TodNVAnw2rn1z8DP9lx9plBh+CsXBuW7mQTyqvkYAkiNYk7+tXGGtWlyj9GyDM6tocwtEcpDK2rlgpYgCdQZ3rYrgvI/I1X4rhz5mhHOg+g35V0VWceRNGx6vhIorLggTayt3TZuUx36n2WUZzFs5n5dpNNusRb5EhzatxAA7vEad6wmZ91AOgyyKvDwx5Ps33H0G/Kl/im5/Nt7x+idqt18/A09n2xqZibGBa9bVwVFs8oYnLmZZEAbkyp0AJ5Z6aSBwIqpF0K1llNtxna2QrRPMy6CYOoK6VsOxPDXs27K3FyODdOWVJgm5ryk/WGvnVh20wjXMMyrGYhgMzBRJAjVjFXjq0auZmXR1NVNWpmE7QkFS0El21c3FZgTbuW1QqqwF9pI189oAr8IuV1lQ4D9zkaSrXEkw37sD47Vc43gbHvJa1BNgib1se4Dn+l6etPXhHPPeWIGL739fb/VkGT72+u1cXOpngaJ2VKctcm8nPC9q2AQC2uXM5Cguim3bTIbeUbAFAw1ImdBNPudqTHeFQRlZ8ktonLlI1jTL9reNMtcEjIO8s6NemLqnS5OXb11rnb7M3CsZrc/o5tGCx5yxI2XbXf7KuqtXHA7KhBczliOPkow7tAVVdY+lfBUOPACQY6ECPKrFgq2UGPbjD7DRiCcwn6JiI860b9kLpVxyy1uyBy3ozWyC21o6bwa7Xey1wuzaQcTbvj2eI91VAcGLXvbxuKq51fA5ztKM3mXzMnbsZyukFmux1ymxmkeYaB6edcDAUkLp3BvxPSSMm3SNG89q2+G7JuGtncLdvXD7K8DkuiMolNwSflXG12BuhEBacuHey0Wn1LGQwmNBrp18qZqsorC2T4erMfdtQGG4VbfxW/Op9K6rhAGyxobww5+CllbbflA+Nax+wtwqwlpa1atyLX0rZ97W4NDrp9tdz2Lcsx5xN61eHsk07uAw/XCcwnXpOxpiqW7Fbez8zHYSxmyaRmN7bo9mYA9YmuRTlzAa9z34HmTDL6QorfYPsQVZSe8OW7cuxlsiRcEFP13rrTU7AwFEXiFtPZ3sCQ5mTznUdKaKpKs7ZfhRhjh1BYRovdRJ+hekN6HfWttgOFPcAXv7v1ASzHlM6MQQzjXYt4bV1PYCVIi7rbt2yS9oH2WobQHm/OtHw3gbowOgEgmXk6eACAa+tXjGomT2ejFd2JRf/T3/AHg/wrv/AMiuifweJ1Yf4TD77prcZaQ2614RXs9L2UZKz/B3hzvr/ZH5mrHD9kLFpXyj3lK7LpPUab+dXiWwKcRTBaNGnF5SR5/xLs8tpe9tnmtsj6ge6rqX2/dzVvbbSoPiAaoeMWAcPdB27twf7pq14VczWEJ+qB8tKY3OqWCSBSlRSA06pA3LRSmigORFMyeVdJpQaAqrvAlJJzXBJ2DKAPTln7afb4Mo63T/AOqw/wD5IqzyzQF/1NRpQK88GU9bv/7F7/PSrwNP958b94/e9WIFKBTCBCXhNsdD8Xc/eaR+D2juin1k/jU+imECs/iGx/NWz/ZB++uicEsDa1a/w1/Kp9LTCBGt4NFnIirO5VQPnArocOCIIkeBAP311oqQcFwqjYAegAp+TzNdKKAZk9fnR3fr8zT6KAZ3Q/0TQLQ8KfRQDO6HgKBaHgKfRQDcg8BS5RS0UAkUtFFAFEUUUAUUUUAhNANBFAFAUvGrM2rq/WRxp5qfH1qbwZgcPaI2ZFYf2hP40uPTY/68q48BTLYC6QpZViQMoYwBJOg2+FQCeKdNMFOqQBFJSzRQHMUtJSgUAopRSRThQCiiKSloApaKKABS0UUAlLRRQBRRRQBRRRQBRRRQBRRRQBRRRQBRRRQBRRRQBRRRQBTXWadRQHG5h8ywxMfI/OlywAAAANB6DaulIRQDAtOpQKCaAKSiigGUClooBSKUUUUAsUsUUUARRRRQC0UUUAUUUUAUUUUAUUUUAUUUUAUUUUAUUUUAUUUUAUUUUAUUUUAUUUUAlFFFAIaKKKASiiigP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8" descr="data:image/jpeg;base64,/9j/4AAQSkZJRgABAQAAAQABAAD/2wCEAAkGBhQSEBUUEhQWFBUUGBgWGBgYFhcXHBcWFRgXFxUYGBoYHCYeGBokHBYVIC8gJCcpLCwsFx4xNTAqNSYrLCkBCQoKDgwOGg8PGiwkHyQqLiwsLCwsLSwpLCwsLCwsLCwsLCwsLCksLCwsLCwsLCwsLCwsLCwsLCwpLCwpKSwsLP/AABEIALUBFgMBIgACEQEDEQH/xAAbAAABBQEBAAAAAAAAAAAAAAAAAQIEBQYDB//EAEwQAAIBAgQDBQQGBAsHAwUAAAECEQADBBIhMQUiQQYTUWFxIzKBkUJSobHB0RQzQ2IHFRZTVHKCkpPS8CRjosLD4fGDo9QXNHSUsv/EABoBAQADAQEBAAAAAAAAAAAAAAABAgQDBQb/xAA0EQACAQMCAgcFCAMAAAAAAAAAAQIDBBESITFBBRMUIlFhoVJxkbHhFTJCgcHR8PEjM2L/2gAMAwEAAhEDEQA/APZaKU0UAlFBNJQC0kUtJQCRSiiloBIoilpYoBsUsUopwFAMiiKfFJQCRRFOoigG5aXLTopYoBmWjLT4pwFAMCUZa6RSRQHMrTStdoppFAcooiukU2KAZFEU4ikNANiiKruI8TdLgRFXVQ2Zs0STGUZevXU9a7YzHhRCshuHYEzt7xIUzA8fMVGQSooiuWCusyAvlnX3ZjQ7ida7RUgYRSV0pIoBkUlPiigOsUuWliligGFaZNQO01zLhLxE+74x1A36V5pxjH2rhXubRtACDNwvmOmvl1+fSqSngzXFwqK3PWi4o7weIrxI2wdwD8BTTh0+qvyFV6x+Bg+1P+fX6Ht+ceI+YphxKDd0Hq6j8a8T7hPqp8lpwsL9VfkPyp1jIfSjX4PX6HszcUsje9aHrcT865Nx/DDfEWB/61v/ADV5AEHgPkKdFR1jI+1H7Pqes/yown9Kw3+Pa/zU8dpsJ/SsP/jW/wA682sWZw/SObWNjmB8f93vpGaNazOGxLknmY+RJGkiTvv0+NTrfI9ChUqVVlrGx7ce0+F/pNn4XFP3GuX8r8H/AEm1p4NP3V4m2JbvABcbfUSdPKK1WEc933zOcrquQgKxLKzCCXtiCczEHU66nQVDm0stHWfWJpRwehHtjg/6Qn2/lSp2wwhMC8pJ0gK5MnQaBfGvM+NXhnRQ5dfaQYQRkNufcUTOfrOq1DXH3FazbDxbe/azLCaxcVhzZcw1UHQ/jUqeTzql9OnV6uSR7Ae0FkdX/wAG9/krk3anDjdm+Ntx94ryC7aGY6Dc9B40gUeAprZnfSsk8aV8T109r8MP2g+MD7yKae2uF/nU/wAS0PvevJqSaayr6Vn7KPWf5bYX+dT/ABLP+ekPbnCfzq/37Z/568nmgNU6yPtWp4I9Ubt7hfrz6FP81NXt7hyYXMxOwGST5Dmryw12wTkXUP7yj5kCo1MldKVG8NI9BP8ACZh+lu8fgn4vRY/hIsu2VbV4mJiLe3TQPJ+VYW4thGIKYiIaNE1FskOd9QNNemu9WXBsAtk9+t7M2VlCqjKWI0AJFzUZoMRuBtFTlmqjc1pTxPh5GrtfwgWmu913V0NJXXuokCd8/hVxwnjSYguFVlNsqDmy65gSCCpOmhrzzjXAUW3cuPcLPq2oUCNkUIo00jbX1o7K4l1uOqNE2zGU3FkqD4glvGIHrU95bmlVpKpok+PDgXl/jyX8SAk8vegag5hmtCdNvcHrPSKtixRZVFI+l7Q2yPMAW2DH1IrD4XHo+KRlzKxJXW2uVuUn3g0zoumXrvWw7y8VAFtukEI/37VSMjXCWpZLDhWKuO5AMW12EDb1iauK44O2yoA7Fm6yZrvFdUWGxSU6KSKkDaWiKWgOtBFMD0F6Ape2rxgrvnlHzZa8siSANSTA9ToK9L7dXP8AYmHiyD/iB/CvNAeYeo+8VxazPB4XSb769xIv8Nup79tlgxqOvh6124XfFpmZgQSjKrgKxtuYhwrEA9RvInSr48Qsd1BAIGGRTFs6PnYEidjqBm/Kn2buGS8Str3b6BZAbkNoaavEls2uw0r0o2sFxUjJ1SUlKnOP5/T6FZhsQ1zD3LVtXe5mZ3cD9YGIy5yLgjY6MG8utVGJwj22y3FKN4GJ/wBa1pjjLBtqGtzCYrLoghmuShkNOmunymqftTiw122VEeyVT7u4A+qSNiP+1c6tulFywyayTgu8m14fz9SpvXMqk+AqBg+JlnhyLQnc27j6SANLYPiTrGgqZicK7WLjhZVZBOZRqMpOhMnQjYfcap7SgW1MQSXnbWGI6elYopczb0fbwnBynHO5efxmpt93+lKEeQwGExHunOJMxJg7CDzDwoXjrtH+2vJiZw20gncxOwHT3vKqgYVyhuBZUGJkbgFtpnYb1KHZ+9JU5AQxQyxIDLlkFkBA95SNevjpXReSPXjFRWESR2ju5ZGLuTrp+jIIhc2+fXXTp4+VQv49uhWAuMZEwcOjSxBbdrxKklyM2sRMHakXgV0kABTImefSc5EjJMnu20AO4+FcT5RUMnCZMwXHbl+6O8EBSyqOUHUKrEhRp+rWp2MuZcjn6Dq3yM/hVRZSMUsMqBhZOugGa1ZJJ9SW186teKpKsgIfUCVIIOh2Mx18apJbnhdIQ01YyQzG8UIvXlCe5dupv1S46+H7tR240w+h9tVl7iJZ3f8AnLlx+n7R2c/a1c2vkwCfPpXTSjerSg99JajjZ+p9tOXizHZB8zVMb2u/prSd7+9v5700onstD2UWv8en6g+Zo/jpuiiq1iPoz1+QpusiATqNACZmY29D8jTSiezUfZRZvxd/Bab/AB086QD6eFQrjsxK6swJlY1WJLaDUAAGuLIxUtlbKoktBgD16xufAa00ot2ej7K+Bsuz3FbuIW8mW2zJDICluc98uHAzDXMAwjyNTsTj0TPbEjIbmUhgF5+sbaVluEi4iBiilTcS7zJqRbkKwndRmePVvE1ecJ9p7AJbGl1VZbWZphyBBaPpDWNMq+FU54PPuaidTEHh8B5xveszjYtprOwFXvY+1ba8wuW1eBK5rbuVOoMFPd0PxqhM53J+mxfQfXOcan3tGGtWHA8f3N9X5deUly6gBvNNRrHlrr419Dp122F4Hh05ulfJy8fmSMTwgYdZK/q77XFiVATNmEAiYyKFjpO+lelcOaba/KsdiUNy3j1ZFzrlcKHkQAje/OzBSTr1NabstezYdZ3gT6xrXz0eJ9xgtQKWliiugG00inkUkUAyilooBIpppTSGgMx2/eMKo8bqj/guH8K89I1mvRu2qg2rcgEK1x4IBEpZcAkMCDBcHUGsZaxOblt2wGksIWyvKFJiFtCSDrPlFcX97J4l/FSqbvkchbGk4gLI1BZhlbSJ193eT4beFLctKGj9JtGfqszbAZtidJJg+WtTbmJeyPaW4KgSf0gLrDmYWBrpoPq+dQbmNvhipuvKzMXGjQSdZ6fhWvtlTxMThTit16P9x9oIZm+Bqd9CR9GJJ+Omv7u9R+PoLdtCD3ksRKiAzQJyjMTl0nrHiSas7LXkeXvAgBiV74sT7J2HLP7s/CsiLUXFmSdJMk5iJBM9PQbVSpcTksNkySjH7v8APiyPdkhmeCY0GsLrqB4nx/OldfZoPBro6D9ow+Hzrpd0Vx4ATGnXSR1H7uwnqaZeHIv9a91B/at4afEb71xjwPW6P/1v3nQWBbuN3hRxaNslRDK5dA0LOhyyQSRuPOr7Em0kNGHysdCVUAhi4LZmygwAGOswOpKiqrgmIw9rmvg3JIJQWbdwFAWD22N7SHUgjKRqOYwIq2v9uEuKUfDhF7t1RlCXWS4Qq2myvkDZRPNmzfM10WDcyFjjYdVT9KwtuCOYFJKqLgJMNrOeTsNE1BBFUWIsIoUpcDzMxkMRlI1R2Gskb7oSJBBOwPbbCy04a7DZSALdgBCEKmCt5W94q2YQZXYGDWV4riVuYi5cRMiOVKqQAQAiIZCyJJUtp9bqZJh4JWTjiG5rWp9y0Y1iRyzHjFvfyq0vKMh9V+1gPxqjxre4fCyPLVb2MHp9Her7FCEfy/BgR91c5Hi9J7Tiyxv3cO9hfYo1y5bVLspEgqCxDKQ2bN13HQ6UxcWkk/o9rVxdjKYzqoQHLOUcoGkQdzrrVTZxRWAeusT4/V8P6v3VNR5EjUf60PgfKmowSuq3HOx1DIBC2bajLct7H3Lzi5cGp6sAQd12EDSlxHF3WSEtaG02ttfeRsinygH08ZrnUbH+439Un+6Vb8KjUyI3VVveTLS1xRTbK9ymcNcSSilMt1puCBLHMMh9ZiOpxJb6gsioYKBwtu4uZEF1VDSDycoEj68b1W2veuRpzAj4ov4g1oTxq1GZwzELuXvZhoSwnPsfKKsp43NdCu5VMTljGCltXr9mVZAuYm4AQ2guKqMRMe9kM77inHA4m8QqglbiqtslXKoCjKTaMwscuvTux4CjiGNR3UoH2nMQ0EGIAJdtQc87bjfep1ni1oWwuQ+LA2A6ltOYe1Qk8u7A9NBGpzwXhXxXlqlt+ZCxXthcdnCNDBUaWY6EgZoEkszCTrO5qHw54xCkwR3ls6iRDZZkHQjfSrO7j7MCLMmDqbXdAGABC2iS2snmM9JqswthCWDOUYW0KjLmJIz7xsZ7sf2vKoyYZLvbPPPP9lji7YS4QTsFUllCyyezMnMZ/VnTxnUxJZbxQVgQ4EEGQ+U/3l1HqK0/Z/guHxAdrlvvIdgrHPblS7PAUNoAbkDU7Ejerf8AkXg/5gf37n+avWoXkYU9DRoq9Fyr1FWi0uBwwtxDjSGPLi8KCTNsg5cwZgVjMIue8QCYqZ2BxgNkqZkE7xsTnXbT3XWpS8LtC13QT2YBXLmfYggic0xBI361V9kcGLOLu2l90GQPCdAPkteY+Ox9Gs43NtQaa6kVzzmrEnQ0lMFynZqAKSnf66/hRQHI0URTaAzva8A92pOWUva6afqxrJA6+NY44O0ksXS5A92VM5hoQIMkT8xWr7ZIWICiSLT/APFctDrWUwOAdXJYZRlYSQr6+AE7+fSub4nj3m9Rd3Pmdzaw5gxYQaGFYgawYPLJ8wSRvXHFXsOsgLbbOS3IVOSOgzLyjXYacvpUm7YLM3OG97azbUGbYUcvQGWG3SajYm65Yg3UyyGnNh1OYIqkkZ+kRvsBUGaey4L0FGPtXGhUykJeIy5BvZcc0CSNPGs5fs8+YE6NBBiNQsZRuTrJrW4i93jSb/eZUuwC9jrZuZoCOWOy9PHwrKXhr/b/AORKiQmu5v8AzgQr6ybw8l+8UuDdbqkIwOW7d0CxGe4WAhNBoyiBIB0FSLJdu/tW7aO7+4Ssv3jKgQKZ05lEf1jPSLLguCNtM+W/auG3mCiy36wlWyEFSQZHrIq8Fk32LUYNZ5lb/E7Ho3+G56T0HgCfQGhuAvqSLmm8Wbmm2/huPmPGtWzgoA3e5gbeWVPiyXCRl1GQ/Ksn2mu3la2bAZgbWe7mVTluCA8SBEgDl19zTer4RvUk+A5uAN17wetm4NZKgfMEeoimHhwUe8duqEaQWnU+Ck1e2rCsqMe8VzafMA7D2vd2msxDAQL3emNtBOgFdnse5BvGFt5gGJDlT7QybnKAubSIg6RU4RGtGHxzrJQBpS23MQYIz3m3mAZu/ZUx7SzI6k/Pf4V2xuDcC2j2yt2DnJYHOdCzFdeaSfUdJqTxXFteYNcbUQoMACBmKrAgASx1rlM8jpCUamIriRGI0VogqOg38dPtNLaDq2nNPXy8GHX1GvhO1dyuh21jQbEdIjpqSI8eu1cdg0dAPOJI+BBFczy86WTbF8N5HePLxHiKTFLKkfWDD5qT+FcracwnyPz6+uhE+dSbugBgmDrGpgqwJA670KY0y2I+FaWJ+slpvsafwqTXHD4RDbBN5rbgZVy2nuK6qAUaUUwSSRBiI9JscHgbBtyz3ncGDz27I+gZQXcrFSM+pEz4aGpwaI2zqPOpL3srf0NegI9GYD5AxVnguzHeWw4Y8xICjOxgBjmJziNUbTfSfKufEbNlTFvvRyZtT3oLZmAWbbwGiDvAESZMVGbjF21aFvImS4GnvLRnfWGzNIBE6KSKsvMvC3xPE3leTIFi5afaRqBzM25BMDXX3W+VPwOJTMSZZQSFykbPbzLqfogx8qp7dxRud7aMuiiAzsYMjUlVE7+8NqueEcMuXe8uIihC0gZkUDKCzhFLTAX8qnSa69nGnHVF58j0fsqyxlT3QJEkEiZJmOuwrRZaxPYw6nyYx5yEn7DW2qyPVtpaqUWEVU4W73fEj4XLeb4oyD/qP8qthVJxw5cRh38WZD8Ucj7YozQbdhIqO1qKW1c0BpztViBirSlKUfGloBkUtOooDgwphp5/1/qKbQGR7YYgi5ysqt3QyyyrJN1SYzkDZTWXus1zS9eQiD9K2x19Pvq67en26f1PxNZRn13rg3ufPXtXFVotsSy6lcSSdAM+ugzLrltH6GWI8WmoKWlLc91Nd4F+dTrvZjxrgBQEPgTt08dvnUZ8jG6jly+ZYXbuHSWR2nLcXUOZa4pRAJQZfe3JqjO3pc/6f/au+JXYHTntj/3FpiW9x+//ANN/ypnJ3hJyjwwMwOA767fQHLohmJ2ZOkjx8elanA2+7AFooWIAY902o8DnAB3212rN8NxLWr950OUwATp7sBjufFVPwOh2p9+673GZjzFpPTmuMdQPMzp5RU54YO1KrGmvu5ZJvX7YJAW3pInIOgAMSPEVV8Twdx7me3aL23QryKYZ++50OUZQxAXU7g+eva6kAfW5tP6qyYHxE/hUqzx32F2ySotAZpEibfeZkuSDGU8xzCAcp1NXjLxOtGrPOXFnW7fWy3dlVm3cNv8AVJupdQRI2OUkHwNJh+MBQCBBGkhVEBSxPTy3qsxAJzTnLgpplaRccubasI95tIHXNpTFR5gW7hLNkVe6uHNcAm/aAy6spzyu4g+dMs4ylWztF/AlYvineMuxhmWQoE6DWRv8qjNb5dROsx6KY+2K5BNEZEuFWDXQRbuEG0sK1xTl1QErr0zCut9mBPJdAXu/2Tj9cVFs6j6ZZQPHy3qu7Obp1pPLi/gBXmI9D/d7z/tTLiTnj6qiI8AoHrMN8q6OpUkEEEMVIIKkMM0ggwRqh3/GuiiI+B+WtQcJJraSG28LdZcyW3cKiBiqk5ffMnTTYVZcN4ZevCQhjXmIIBKgyPHNynT0rhh7VshhcbEqCD/9uAZi4VOcHcarp6+FWnBBnJZUuXmYWsz3VdlblhlV5YBxmiDuG31irYWDXb28KuNQ1+xdyTKpJn6REkCfSTVdxHgvcznQZRJLLLCFME6awCIrXNw/URg7e43bfcmZB6aH7ap+0dnTmsd2chAKgsqtOYK0iIJJJ6zG9c4ttm+5sKNOnmOc+8qsDwEXWjKiDTV2VTzRl5C2eDO5AGh1q2w/ZXC5VzlSxBMi8yAZgzCAJiNNh0PvTpG7P3BoQqmEUlmuIqk5lMBYGZCF5SJgg76VoVsOpU93hRBUTmnZsnRf3qmTa4FrG1pNZaz78/sZgdi8Kqtma71IZG7wsoVTv+jquklfRR1JAqeMcFGGvlUV1VkJHeCGJULmJHmQfAeAFaftDg8wAazbuEKwBtuwyZI/VgI0mVZiPCBvrVNxKw5SzcOHdFzBe8Z2fPnQ9D+rBKkx4+uvRSyjhfcXEtuzWOh43Ahh/aBU/Zl+VbdeLIdIM/1lHx3rF9ieEtfc5SFKIASZ0J0Gg31U+lbTC9mrtssRiFUnfKpHL0nn1qUarLPVLI1+LIpGaBP7wPrtVL2m4opVSokI4fNrqqQX0j1+VXt3stde4C+KDADRTbYnXrJu+nToKzXF8M5u3ENq8UUG0HFm4VII5mBAIiTG/wBGpZtN3w1ptr6R8qlMKpOyeIL4S2WnMVB16yJkTuN6udalcAOUUtIlOipAgooooCOaaTTnNMoDC9vm9ug8Lf3sfyqjfjbKmULaUZAhOSTlAYDVideZtRvNX/a1FbHW1bVSqKdY95nGpGoAME+QrL9p8IltEKqQZOYlyd8oVcssoPNO86+lcHs2eFcQqSqTlD3DsL2iNvRTbPMG9wDUCBAt5QPUCfONK7N2nuwRn0IQaIf2ZJX46/lFURx9k2MqWiLpibhd+jZmhRoAVBXbrPSoiX42GsA/S1J1E8uw8OvWal6jmra6W2/xLe/i8zhmzEl1djlPRgxJnTptVjawwN0AQQ0nQz0xI/5RWUbijD6PhuenUnzPy8qVeOspzKoUjYyTB6HbzPzPiZjSzrStq0OMfUncTswLxj9og/8Abf8AKtBwnC+1usMpNpsPGYMYE35IgxPKDLSNNqzuJxneYa7cIiby6Dp7O7+VXt7H91fuArmFzE4dNyI5sRr5+h0qFk50oqFfvrb+yTguNd3iRZuZEW294G42YyMTaDwVXKFgFFEeE9a5sRdwxXvVm7hP0N/9muFlVDd10eJLOsaddqquLcSa1ir120cl1TYgjX3sJazGGBGzdB5713w/aI5GXv5CvCQVGkqWABjdc4k9a6KW256lSv1WElyJ3EuM3Yxd0pmZLy7WLihhhVS7aaS0LIuMCpIOm4kV14nx02mW7btu3d3zfBaxcTW/CXt/eEXQQPFV30qivcTZu89rHeFX98e/kVLhIHU5BselNvY8suV7inpOg05D46GUGoip1GZ3z5L0JdvijK9pFtEKjX8GOT9lfZWzCV/WSo0O0nTaqd+P32tozIo7y1bDwqEA4W4Gt5QwOgASSZO/hpIuY1JzZxOcXNDPMo169dfOoGLdShAIO5UKejZZA/dIjfUQajPLBEbutKS29CViMQXxDszZi94FmgCT3aQYUADVnOg1makXWAEnSeUepB/I1FsFWa4dDBQiDs2UA7HpFT2t6gfP4gj8aqYriP8All7yRw7EYhSWs98skSbaudZ3QhSGgtqhn3vnFwmLvlyUV7oEW2BFxgotmVbNbKssQdSdiQZmr7sgcyEAxzmJVGJzCzcIBYSssxfSNVFYy/xC7Yu3BbuFJZSwVis5lFwHTWOaJqVvsaqNtNqLjJpM0OE4szicqzodHxH0lDDe8ejUt++XiQBExGbqMpkliTppvtWR/TiPdDbEaA9dQNG2FJcxTtsboMdM0ffU6WTOyrTe9T5musYhkACkgKCoU8y5TMrlaRl1OkVIwU3bmVjbEAGf0fDtu6L1t+Lgz5VhBcvf70/F6veyFzLiPazlZWXUkSdCslgY5gupBiDvUOLKxs50+9KeUuW5pr3Dz3ebvY5syBbNpM2f9oe7UEnKgaZ0FVONhVbUkW7pXWASyahoG2isPiBVxdvIFcAybdsqCCh5DaVBk2znKTOWI8PCFjcQ1lzcRbdwC5zZlLSzpcK8pImIcfAb13owWmWrwM904tx0+O+7fiaPsBfQK5aAVuLzDeSxCoT4Gdq3eMtrmkgyRGxIAUzJG25HyryzgTNib6/q1Kmw4hXVdC06AlQZjwEAR1B9acK0Eicuu1UR7Fpjqlgi4MgFSpLBpEwIJXQmQNBpsNKsa4rcWdBr6fD8BSXMai+8yjSdSBp4x8Kk1FPcw7Pgb9tWFtl75VYfQIZijRB2GUxFYLiVvKLJPEjbleaLbubm0tlhcg0aPGa2icbsW2xYZlIcpcABnN3lsWyoHXW03zqm/irBxy4CB/8Aig/fVWSVfD8TYGJRrfELhKkZUay3MZghmJAgyB0r02zczKG8QD8xWHThNn9ngyrdP9nVYPQyNta2+Es5baqdwADURDH0tBFFXII7imRT7lMAoDz3tJilOPJZsqoVBbwCAkn5zVVxrEres2lt3BzXnOeGgMWVhoFaYAXYGfnB2nDNcxDhSR7UkgjlUEgkyZPoJMCYqhyOMOkAgm5mWDBiDBHVdt9K4JLi0eM61Sm5bbN5+A+12fUlA1zKTce0eW+xXIGjTuJJMDToDJ2p1ns5bYKRcYl7b3Aot3N7eUFJKKPpav7oikS8yBeZiyl399oLMACx8MoHvf8Aimd+31m6HdgPIwDKr4KOZjvV9SOivvI6Hs1bhmDFgLSXQe5uwyuSPrCAOUz1zdKkP2WVWYHvOV0TTD3RyuFObmu6akiNuXfWjA8VW0Dnsrd5pJuM2mmiwu7HXQGFG+tdBxAv3WW1aXvkxUAnNka13hReaJUi4CZ3yDbap1eBpo3HWvC4lRxLBm1bv24aFug6qV0yXFDESY3AmSNd6suN3Pbg+OKsMB5A3STHh7VPWa5X+MlrDlLVgd5gkxiqUDc6XFD2zpPdgbA9etS7GRsVZfKpDGzcAKhlK3bVtoyQARmcwdNIjaq6cs5ytcyc2x+NuWlxBuFLQIKKzM91c84aygzZXGUKVnTU+HUwbNwRbGdT7E2TmW4TnZswYjNAuQAFUaSW5YiLxeNXHGTu7KqVXVbQQlossdZABlzULDY0nPnuC2FynNkL6QCsiYAkk5umWrKXIp2t50/oQr15SkwpDLZVj3NyQbYZnKmTzMe6DHXMGMAVxv27Ra4wtooNy1eAGHZRlUL3iaoYt588oSSdTOpqbib1y2/dOYlc4mJUjcEQBlEAjymehrph+MX7UlGAYoRIUHmVpUAHxBqdSTFS6lCWllYLUZctq2yrcvMCbQEm6Myq2YA5QG5Z92AOlV2J7yO7VUjuXsOMilsgzFiWMTcJkBhB23O+nv8AFHe/hyxBzOj3VMx3b4SwWkBxCd666QNbm+pBo8E82rUhjee3dF0lGkXXsu1tSCdXL92QIGu1MvkbYttJ54khbTuzOVMd2v0VGipcCyEEST8TFSsQCp1BBzAQQQdWjY+f3VFwD3yIRWzPhbVoAifbIQLq8wjP3dxQc2ysdSCauEwlzEL3pdWiSczAHQhyQug95htpLegNGjzLqliWVu2ROH8RazmyKjZSGGcOYZLa/UddOSkPELdtkDLbYq5L5rVxtBaKINLoDCcrQAIOs6RUm3wJ+8VDHMM09PpwJOkkKT6MOlQsZgDbaHRcxUP0OhE6mNxsfCKZaMyq1ae6E71cqt3dpmW1cAHdyr3LjAgtL6hQsKdCM5GtLeW0wf2dtcyIo9jb3UkudzBII1GpjWkwSRdtEqMouW86lREF1zAjbbpqPx0yYNMltmS0t+bgVCiguAmYcsLOoMMASJgbyLLLNNKtVqLOUjPjGWw5Pd28puh/1FnRVVVA8AdNtj8Yppxo5QFVId7ki3bTnuXGaJTWNdiY8DVnxpbYspyol8ugIAKnIVZZIO3MvxEVngwI9Z032iR5iI0/8VDZwuLios03IuGx7y5JEuuVtJEZcv0iTMdSafjOJWnt93zFhkKk5d1GVc7KBmMMwEn4eFVhMWyOuUg5WUidYgypGkkabSdo0rtiLru19HXNlLANsQkDmYFs9uCZ5hOgIMVMcnO3pOerU9sFr2Pxn6PfzsYXIyHQnZj0UE+HSt//ACnEQEfx1S8Pvt15jh8TrB1JDnTUAFhAnx3rS/ygD3XZ5KFEVbZMQ0EO4KhipELBBBG4G8wmbLOsknFywjQ3O1yKcpUz1EOD8cyCsn2iw1m+z4hvfa4FhjqLfcoAFH1Qyt/eqJjsdmIIJJygFj1IEEjrGgidaMLiiRkYFgddiYjxjYRU6jpSu3Kt1beUT+zeHQYvDkKCCtxdQNCsFTr1lmr01TXl3BMYFxlkDbvCJ8ijEfaq16qRUxZ6FN5Qi0s+NNJptWOh0ormDRQDLlMHSnNNNNAeXYpf1svkS6LqMG7wHN3jHOkAq+hGm8iqzE4cG4wtEuBIDZXjKseInw5eumu1XvHbXeLdSY1BHkxyQaiWcIVuXSWHPdUAeChQAPXT7KwSuM8jNUs+sSTZS/oLb5TsG90k+Wkczfu+6sU8cOefdOmugJJLb5TGp8X6aAVf21ll1/buPgBT+EYcl7Gh926TodNVAnw2rn1z8DP9lx9plBh+CsXBuW7mQTyqvkYAkiNYk7+tXGGtWlyj9GyDM6tocwtEcpDK2rlgpYgCdQZ3rYrgvI/I1X4rhz5mhHOg+g35V0VWceRNGx6vhIorLggTayt3TZuUx36n2WUZzFs5n5dpNNusRb5EhzatxAA7vEad6wmZ91AOgyyKvDwx5Ps33H0G/Kl/im5/Nt7x+idqt18/A09n2xqZibGBa9bVwVFs8oYnLmZZEAbkyp0AJ5Z6aSBwIqpF0K1llNtxna2QrRPMy6CYOoK6VsOxPDXs27K3FyODdOWVJgm5ryk/WGvnVh20wjXMMyrGYhgMzBRJAjVjFXjq0auZmXR1NVNWpmE7QkFS0El21c3FZgTbuW1QqqwF9pI189oAr8IuV1lQ4D9zkaSrXEkw37sD47Vc43gbHvJa1BNgib1se4Dn+l6etPXhHPPeWIGL739fb/VkGT72+u1cXOpngaJ2VKctcm8nPC9q2AQC2uXM5Cguim3bTIbeUbAFAw1ImdBNPudqTHeFQRlZ8ktonLlI1jTL9reNMtcEjIO8s6NemLqnS5OXb11rnb7M3CsZrc/o5tGCx5yxI2XbXf7KuqtXHA7KhBczliOPkow7tAVVdY+lfBUOPACQY6ECPKrFgq2UGPbjD7DRiCcwn6JiI860b9kLpVxyy1uyBy3ozWyC21o6bwa7Xey1wuzaQcTbvj2eI91VAcGLXvbxuKq51fA5ztKM3mXzMnbsZyukFmux1ymxmkeYaB6edcDAUkLp3BvxPSSMm3SNG89q2+G7JuGtncLdvXD7K8DkuiMolNwSflXG12BuhEBacuHey0Wn1LGQwmNBrp18qZqsorC2T4erMfdtQGG4VbfxW/Op9K6rhAGyxobww5+CllbbflA+Nax+wtwqwlpa1atyLX0rZ97W4NDrp9tdz2Lcsx5xN61eHsk07uAw/XCcwnXpOxpiqW7Fbez8zHYSxmyaRmN7bo9mYA9YmuRTlzAa9z34HmTDL6QorfYPsQVZSe8OW7cuxlsiRcEFP13rrTU7AwFEXiFtPZ3sCQ5mTznUdKaKpKs7ZfhRhjh1BYRovdRJ+hekN6HfWttgOFPcAXv7v1ASzHlM6MQQzjXYt4bV1PYCVIi7rbt2yS9oH2WobQHm/OtHw3gbowOgEgmXk6eACAa+tXjGomT2ejFd2JRf/T3/AHg/wrv/AMiuifweJ1Yf4TD77prcZaQ2614RXs9L2UZKz/B3hzvr/ZH5mrHD9kLFpXyj3lK7LpPUab+dXiWwKcRTBaNGnF5SR5/xLs8tpe9tnmtsj6ge6rqX2/dzVvbbSoPiAaoeMWAcPdB27twf7pq14VczWEJ+qB8tKY3OqWCSBSlRSA06pA3LRSmigORFMyeVdJpQaAqrvAlJJzXBJ2DKAPTln7afb4Mo63T/AOqw/wD5IqzyzQF/1NRpQK88GU9bv/7F7/PSrwNP958b94/e9WIFKBTCBCXhNsdD8Xc/eaR+D2juin1k/jU+imECs/iGx/NWz/ZB++uicEsDa1a/w1/Kp9LTCBGt4NFnIirO5VQPnArocOCIIkeBAP311oqQcFwqjYAegAp+TzNdKKAZk9fnR3fr8zT6KAZ3Q/0TQLQ8KfRQDO6HgKBaHgKfRQDcg8BS5RS0UAkUtFFAFEUUUAUUUUAhNANBFAFAUvGrM2rq/WRxp5qfH1qbwZgcPaI2ZFYf2hP40uPTY/68q48BTLYC6QpZViQMoYwBJOg2+FQCeKdNMFOqQBFJSzRQHMUtJSgUAopRSRThQCiiKSloApaKKABS0UUAlLRRQBRRRQBRRRQBRRRQBRRRQBRRRQBRRRQBRRRQBRRRQBTXWadRQHG5h8ywxMfI/OlywAAAANB6DaulIRQDAtOpQKCaAKSiigGUClooBSKUUUUAsUsUUUARRRRQC0UUUAUUUUAUUUUAUUUUAUUUUAUUUUAUUUUAUUUUAUUUUAUUUUAUUUUAlFFFAIaKKKASiiigP//Z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2060" name="Picture 12" descr="http://1.bp.blogspot.com/-zW7Y37Jue1w/UDXkqWvuJII/AAAAAAAAAGc/LM8mPuKV0ys/s1600/Network+Car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667387"/>
            <a:ext cx="1819940" cy="155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008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14338"/>
            <a:ext cx="83820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rPr>
              <a:t>Token-Ring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129088"/>
          </a:xfrm>
        </p:spPr>
        <p:txBody>
          <a:bodyPr>
            <a:normAutofit/>
          </a:bodyPr>
          <a:lstStyle/>
          <a:p>
            <a:pPr algn="thaiDist">
              <a:buNone/>
            </a:pPr>
            <a:r>
              <a:rPr lang="en-US" altLang="th-TH" sz="3200" b="1" dirty="0" smtClean="0">
                <a:latin typeface="TH SarabunPSK" pitchFamily="34" charset="-34"/>
                <a:cs typeface="TH SarabunPSK" pitchFamily="34" charset="-34"/>
              </a:rPr>
              <a:t>         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เครือข่ายแบบโทเคน</a:t>
            </a:r>
            <a:r>
              <a:rPr lang="th-TH" sz="3200" dirty="0" err="1">
                <a:latin typeface="TH SarabunPSK" pitchFamily="34" charset="-34"/>
                <a:cs typeface="TH SarabunPSK" pitchFamily="34" charset="-34"/>
              </a:rPr>
              <a:t>ริง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 (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Token Ring) 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ซึ่งจะมีลักษณะการเชื่อมต่อแบบวงแหวนนี้ ถือได้ว่าเป็นเครือข่ายที่กำลังล้าสมัยเพราะมีการใช้น้อยลง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โทเคน</a:t>
            </a:r>
            <a:r>
              <a:rPr lang="th-TH" sz="3200" dirty="0" err="1" smtClean="0">
                <a:latin typeface="TH SarabunPSK" pitchFamily="34" charset="-34"/>
                <a:cs typeface="TH SarabunPSK" pitchFamily="34" charset="-34"/>
              </a:rPr>
              <a:t>ริง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นิยม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มากในการสร้างเครือข่ายสมัย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แรก ๆ เนื่องจาก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ข้อดีของการส่งข้อมูลในเครือข่ายแบบนี้จะไม่มีการชนกันของข้อมูล เหมือนกับเครือข่ายแบบอี</a:t>
            </a:r>
            <a:r>
              <a:rPr lang="th-TH" sz="3200" dirty="0" err="1">
                <a:latin typeface="TH SarabunPSK" pitchFamily="34" charset="-34"/>
                <a:cs typeface="TH SarabunPSK" pitchFamily="34" charset="-34"/>
              </a:rPr>
              <a:t>เธอร์เน็ต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 แต่ข้อเสียงของเครือข่ายประเภทนี้จะอยู่ที่ความสามารถในการขยายเครือข่าย (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Scalability) 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และการบริหารและจัดการเครือข่ายจะค่อยข้างอยกเครือข่ายประเภทนี้ยังมีใช้อยู่กับอุปกรณ์คอมพิวเตอร์ของบริษัท 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IBM 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ที่เป็นระบบเมนเฟรมและมินิคอมพิวเตอร์</a:t>
            </a:r>
            <a:endParaRPr lang="th-TH" altLang="th-TH" sz="3200" dirty="0" smtClean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54077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9" y="381000"/>
            <a:ext cx="83820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rPr>
              <a:t>Token Ring</a:t>
            </a:r>
            <a:endParaRPr lang="th-TH" sz="3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209800" y="5638800"/>
            <a:ext cx="50758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ภาพที่ 4.2 แสดง</a:t>
            </a:r>
            <a:r>
              <a:rPr lang="th-TH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ระบบเครือข่ายแบบ </a:t>
            </a:r>
            <a:r>
              <a:rPr lang="en-US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Token Ring</a:t>
            </a:r>
            <a:endParaRPr lang="th-TH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AutoShape 6" descr="data:image/jpeg;base64,/9j/4AAQSkZJRgABAQAAAQABAAD/2wCEAAkGBhQSEBUUEhQWFBUUGBgWGBgYFhcXHBcWFRgXFxUYGBoYHCYeGBokHBYVIC8gJCcpLCwsFx4xNTAqNSYrLCkBCQoKDgwOGg8PGiwkHyQqLiwsLCwsLSwpLCwsLCwsLCwsLCwsLCksLCwsLCwsLCwsLCwsLCwsLCwpLCwpKSwsLP/AABEIALUBFgMBIgACEQEDEQH/xAAbAAABBQEBAAAAAAAAAAAAAAAAAQIEBQYDB//EAEwQAAIBAgQDBQQGBAsHAwUAAAECEQADBBIhMQUiQQYTUWFxIzKBkUJSobHB0RQzQ2IHFRZTVHKCkpPS8CRjosLD4fGDo9QXNHSUsv/EABoBAQADAQEBAAAAAAAAAAAAAAABAgQDBQb/xAA0EQACAQMCAgcFCAMAAAAAAAAAAQIDBBESITFBBRMUIlFhoVJxkbHhFTJCgcHR8PEjM2L/2gAMAwEAAhEDEQA/APZaKU0UAlFBNJQC0kUtJQCRSiiloBIoilpYoBsUsUopwFAMiiKfFJQCRRFOoigG5aXLTopYoBmWjLT4pwFAMCUZa6RSRQHMrTStdoppFAcooiukU2KAZFEU4ikNANiiKruI8TdLgRFXVQ2Zs0STGUZevXU9a7YzHhRCshuHYEzt7xIUzA8fMVGQSooiuWCusyAvlnX3ZjQ7ida7RUgYRSV0pIoBkUlPiigOsUuWliligGFaZNQO01zLhLxE+74x1A36V5pxjH2rhXubRtACDNwvmOmvl1+fSqSngzXFwqK3PWi4o7weIrxI2wdwD8BTTh0+qvyFV6x+Bg+1P+fX6Ht+ceI+YphxKDd0Hq6j8a8T7hPqp8lpwsL9VfkPyp1jIfSjX4PX6HszcUsje9aHrcT865Nx/DDfEWB/61v/ADV5AEHgPkKdFR1jI+1H7Pqes/yown9Kw3+Pa/zU8dpsJ/SsP/jW/wA682sWZw/SObWNjmB8f93vpGaNazOGxLknmY+RJGkiTvv0+NTrfI9ChUqVVlrGx7ce0+F/pNn4XFP3GuX8r8H/AEm1p4NP3V4m2JbvABcbfUSdPKK1WEc933zOcrquQgKxLKzCCXtiCczEHU66nQVDm0stHWfWJpRwehHtjg/6Qn2/lSp2wwhMC8pJ0gK5MnQaBfGvM+NXhnRQ5dfaQYQRkNufcUTOfrOq1DXH3FazbDxbe/azLCaxcVhzZcw1UHQ/jUqeTzql9OnV6uSR7Ae0FkdX/wAG9/krk3anDjdm+Ntx94ryC7aGY6Dc9B40gUeAprZnfSsk8aV8T109r8MP2g+MD7yKae2uF/nU/wAS0PvevJqSaayr6Vn7KPWf5bYX+dT/ABLP+ekPbnCfzq/37Z/568nmgNU6yPtWp4I9Ubt7hfrz6FP81NXt7hyYXMxOwGST5Dmryw12wTkXUP7yj5kCo1MldKVG8NI9BP8ACZh+lu8fgn4vRY/hIsu2VbV4mJiLe3TQPJ+VYW4thGIKYiIaNE1FskOd9QNNemu9WXBsAtk9+t7M2VlCqjKWI0AJFzUZoMRuBtFTlmqjc1pTxPh5GrtfwgWmu913V0NJXXuokCd8/hVxwnjSYguFVlNsqDmy65gSCCpOmhrzzjXAUW3cuPcLPq2oUCNkUIo00jbX1o7K4l1uOqNE2zGU3FkqD4glvGIHrU95bmlVpKpok+PDgXl/jyX8SAk8vegag5hmtCdNvcHrPSKtixRZVFI+l7Q2yPMAW2DH1IrD4XHo+KRlzKxJXW2uVuUn3g0zoumXrvWw7y8VAFtukEI/37VSMjXCWpZLDhWKuO5AMW12EDb1iauK44O2yoA7Fm6yZrvFdUWGxSU6KSKkDaWiKWgOtBFMD0F6Ape2rxgrvnlHzZa8siSANSTA9ToK9L7dXP8AYmHiyD/iB/CvNAeYeo+8VxazPB4XSb769xIv8Nup79tlgxqOvh6124XfFpmZgQSjKrgKxtuYhwrEA9RvInSr48Qsd1BAIGGRTFs6PnYEidjqBm/Kn2buGS8Str3b6BZAbkNoaavEls2uw0r0o2sFxUjJ1SUlKnOP5/T6FZhsQ1zD3LVtXe5mZ3cD9YGIy5yLgjY6MG8utVGJwj22y3FKN4GJ/wBa1pjjLBtqGtzCYrLoghmuShkNOmunymqftTiw122VEeyVT7u4A+qSNiP+1c6tulFywyayTgu8m14fz9SpvXMqk+AqBg+JlnhyLQnc27j6SANLYPiTrGgqZicK7WLjhZVZBOZRqMpOhMnQjYfcap7SgW1MQSXnbWGI6elYopczb0fbwnBynHO5efxmpt93+lKEeQwGExHunOJMxJg7CDzDwoXjrtH+2vJiZw20gncxOwHT3vKqgYVyhuBZUGJkbgFtpnYb1KHZ+9JU5AQxQyxIDLlkFkBA95SNevjpXReSPXjFRWESR2ju5ZGLuTrp+jIIhc2+fXXTp4+VQv49uhWAuMZEwcOjSxBbdrxKklyM2sRMHakXgV0kABTImefSc5EjJMnu20AO4+FcT5RUMnCZMwXHbl+6O8EBSyqOUHUKrEhRp+rWp2MuZcjn6Dq3yM/hVRZSMUsMqBhZOugGa1ZJJ9SW186teKpKsgIfUCVIIOh2Mx18apJbnhdIQ01YyQzG8UIvXlCe5dupv1S46+H7tR240w+h9tVl7iJZ3f8AnLlx+n7R2c/a1c2vkwCfPpXTSjerSg99JajjZ+p9tOXizHZB8zVMb2u/prSd7+9v5700onstD2UWv8en6g+Zo/jpuiiq1iPoz1+QpusiATqNACZmY29D8jTSiezUfZRZvxd/Bab/AB086QD6eFQrjsxK6swJlY1WJLaDUAAGuLIxUtlbKoktBgD16xufAa00ot2ej7K+Bsuz3FbuIW8mW2zJDICluc98uHAzDXMAwjyNTsTj0TPbEjIbmUhgF5+sbaVluEi4iBiilTcS7zJqRbkKwndRmePVvE1ecJ9p7AJbGl1VZbWZphyBBaPpDWNMq+FU54PPuaidTEHh8B5xveszjYtprOwFXvY+1ba8wuW1eBK5rbuVOoMFPd0PxqhM53J+mxfQfXOcan3tGGtWHA8f3N9X5deUly6gBvNNRrHlrr419Dp122F4Hh05ulfJy8fmSMTwgYdZK/q77XFiVATNmEAiYyKFjpO+lelcOaba/KsdiUNy3j1ZFzrlcKHkQAje/OzBSTr1NabstezYdZ3gT6xrXz0eJ9xgtQKWliiugG00inkUkUAyilooBIpppTSGgMx2/eMKo8bqj/guH8K89I1mvRu2qg2rcgEK1x4IBEpZcAkMCDBcHUGsZaxOblt2wGksIWyvKFJiFtCSDrPlFcX97J4l/FSqbvkchbGk4gLI1BZhlbSJ193eT4beFLctKGj9JtGfqszbAZtidJJg+WtTbmJeyPaW4KgSf0gLrDmYWBrpoPq+dQbmNvhipuvKzMXGjQSdZ6fhWvtlTxMThTit16P9x9oIZm+Bqd9CR9GJJ+Omv7u9R+PoLdtCD3ksRKiAzQJyjMTl0nrHiSas7LXkeXvAgBiV74sT7J2HLP7s/CsiLUXFmSdJMk5iJBM9PQbVSpcTksNkySjH7v8APiyPdkhmeCY0GsLrqB4nx/OldfZoPBro6D9ow+Hzrpd0Vx4ATGnXSR1H7uwnqaZeHIv9a91B/at4afEb71xjwPW6P/1v3nQWBbuN3hRxaNslRDK5dA0LOhyyQSRuPOr7Em0kNGHysdCVUAhi4LZmygwAGOswOpKiqrgmIw9rmvg3JIJQWbdwFAWD22N7SHUgjKRqOYwIq2v9uEuKUfDhF7t1RlCXWS4Qq2myvkDZRPNmzfM10WDcyFjjYdVT9KwtuCOYFJKqLgJMNrOeTsNE1BBFUWIsIoUpcDzMxkMRlI1R2Gskb7oSJBBOwPbbCy04a7DZSALdgBCEKmCt5W94q2YQZXYGDWV4riVuYi5cRMiOVKqQAQAiIZCyJJUtp9bqZJh4JWTjiG5rWp9y0Y1iRyzHjFvfyq0vKMh9V+1gPxqjxre4fCyPLVb2MHp9Her7FCEfy/BgR91c5Hi9J7Tiyxv3cO9hfYo1y5bVLspEgqCxDKQ2bN13HQ6UxcWkk/o9rVxdjKYzqoQHLOUcoGkQdzrrVTZxRWAeusT4/V8P6v3VNR5EjUf60PgfKmowSuq3HOx1DIBC2bajLct7H3Lzi5cGp6sAQd12EDSlxHF3WSEtaG02ttfeRsinygH08ZrnUbH+439Un+6Vb8KjUyI3VVveTLS1xRTbK9ymcNcSSilMt1puCBLHMMh9ZiOpxJb6gsioYKBwtu4uZEF1VDSDycoEj68b1W2veuRpzAj4ov4g1oTxq1GZwzELuXvZhoSwnPsfKKsp43NdCu5VMTljGCltXr9mVZAuYm4AQ2guKqMRMe9kM77inHA4m8QqglbiqtslXKoCjKTaMwscuvTux4CjiGNR3UoH2nMQ0EGIAJdtQc87bjfep1ni1oWwuQ+LA2A6ltOYe1Qk8u7A9NBGpzwXhXxXlqlt+ZCxXthcdnCNDBUaWY6EgZoEkszCTrO5qHw54xCkwR3ls6iRDZZkHQjfSrO7j7MCLMmDqbXdAGABC2iS2snmM9JqswthCWDOUYW0KjLmJIz7xsZ7sf2vKoyYZLvbPPPP9lji7YS4QTsFUllCyyezMnMZ/VnTxnUxJZbxQVgQ4EEGQ+U/3l1HqK0/Z/guHxAdrlvvIdgrHPblS7PAUNoAbkDU7Ejerf8AkXg/5gf37n+avWoXkYU9DRoq9Fyr1FWi0uBwwtxDjSGPLi8KCTNsg5cwZgVjMIue8QCYqZ2BxgNkqZkE7xsTnXbT3XWpS8LtC13QT2YBXLmfYggic0xBI361V9kcGLOLu2l90GQPCdAPkteY+Ox9Gs43NtQaa6kVzzmrEnQ0lMFynZqAKSnf66/hRQHI0URTaAzva8A92pOWUva6afqxrJA6+NY44O0ksXS5A92VM5hoQIMkT8xWr7ZIWICiSLT/APFctDrWUwOAdXJYZRlYSQr6+AE7+fSub4nj3m9Rd3Pmdzaw5gxYQaGFYgawYPLJ8wSRvXHFXsOsgLbbOS3IVOSOgzLyjXYacvpUm7YLM3OG97azbUGbYUcvQGWG3SajYm65Yg3UyyGnNh1OYIqkkZ+kRvsBUGaey4L0FGPtXGhUykJeIy5BvZcc0CSNPGs5fs8+YE6NBBiNQsZRuTrJrW4i93jSb/eZUuwC9jrZuZoCOWOy9PHwrKXhr/b/AORKiQmu5v8AzgQr6ybw8l+8UuDdbqkIwOW7d0CxGe4WAhNBoyiBIB0FSLJdu/tW7aO7+4Ssv3jKgQKZ05lEf1jPSLLguCNtM+W/auG3mCiy36wlWyEFSQZHrIq8Fk32LUYNZ5lb/E7Ho3+G56T0HgCfQGhuAvqSLmm8Wbmm2/huPmPGtWzgoA3e5gbeWVPiyXCRl1GQ/Ksn2mu3la2bAZgbWe7mVTluCA8SBEgDl19zTer4RvUk+A5uAN17wetm4NZKgfMEeoimHhwUe8duqEaQWnU+Ck1e2rCsqMe8VzafMA7D2vd2msxDAQL3emNtBOgFdnse5BvGFt5gGJDlT7QybnKAubSIg6RU4RGtGHxzrJQBpS23MQYIz3m3mAZu/ZUx7SzI6k/Pf4V2xuDcC2j2yt2DnJYHOdCzFdeaSfUdJqTxXFteYNcbUQoMACBmKrAgASx1rlM8jpCUamIriRGI0VogqOg38dPtNLaDq2nNPXy8GHX1GvhO1dyuh21jQbEdIjpqSI8eu1cdg0dAPOJI+BBFczy86WTbF8N5HePLxHiKTFLKkfWDD5qT+FcracwnyPz6+uhE+dSbugBgmDrGpgqwJA670KY0y2I+FaWJ+slpvsafwqTXHD4RDbBN5rbgZVy2nuK6qAUaUUwSSRBiI9JscHgbBtyz3ncGDz27I+gZQXcrFSM+pEz4aGpwaI2zqPOpL3srf0NegI9GYD5AxVnguzHeWw4Y8xICjOxgBjmJziNUbTfSfKufEbNlTFvvRyZtT3oLZmAWbbwGiDvAESZMVGbjF21aFvImS4GnvLRnfWGzNIBE6KSKsvMvC3xPE3leTIFi5afaRqBzM25BMDXX3W+VPwOJTMSZZQSFykbPbzLqfogx8qp7dxRud7aMuiiAzsYMjUlVE7+8NqueEcMuXe8uIihC0gZkUDKCzhFLTAX8qnSa69nGnHVF58j0fsqyxlT3QJEkEiZJmOuwrRZaxPYw6nyYx5yEn7DW2qyPVtpaqUWEVU4W73fEj4XLeb4oyD/qP8qthVJxw5cRh38WZD8Ucj7YozQbdhIqO1qKW1c0BpztViBirSlKUfGloBkUtOooDgwphp5/1/qKbQGR7YYgi5ysqt3QyyyrJN1SYzkDZTWXus1zS9eQiD9K2x19Pvq67en26f1PxNZRn13rg3ufPXtXFVotsSy6lcSSdAM+ugzLrltH6GWI8WmoKWlLc91Nd4F+dTrvZjxrgBQEPgTt08dvnUZ8jG6jly+ZYXbuHSWR2nLcXUOZa4pRAJQZfe3JqjO3pc/6f/au+JXYHTntj/3FpiW9x+//ANN/ypnJ3hJyjwwMwOA767fQHLohmJ2ZOkjx8elanA2+7AFooWIAY902o8DnAB3212rN8NxLWr950OUwATp7sBjufFVPwOh2p9+673GZjzFpPTmuMdQPMzp5RU54YO1KrGmvu5ZJvX7YJAW3pInIOgAMSPEVV8Twdx7me3aL23QryKYZ++50OUZQxAXU7g+eva6kAfW5tP6qyYHxE/hUqzx32F2ySotAZpEibfeZkuSDGU8xzCAcp1NXjLxOtGrPOXFnW7fWy3dlVm3cNv8AVJupdQRI2OUkHwNJh+MBQCBBGkhVEBSxPTy3qsxAJzTnLgpplaRccubasI95tIHXNpTFR5gW7hLNkVe6uHNcAm/aAy6spzyu4g+dMs4ylWztF/AlYvineMuxhmWQoE6DWRv8qjNb5dROsx6KY+2K5BNEZEuFWDXQRbuEG0sK1xTl1QErr0zCut9mBPJdAXu/2Tj9cVFs6j6ZZQPHy3qu7Obp1pPLi/gBXmI9D/d7z/tTLiTnj6qiI8AoHrMN8q6OpUkEEEMVIIKkMM0ggwRqh3/GuiiI+B+WtQcJJraSG28LdZcyW3cKiBiqk5ffMnTTYVZcN4ZevCQhjXmIIBKgyPHNynT0rhh7VshhcbEqCD/9uAZi4VOcHcarp6+FWnBBnJZUuXmYWsz3VdlblhlV5YBxmiDuG31irYWDXb28KuNQ1+xdyTKpJn6REkCfSTVdxHgvcznQZRJLLLCFME6awCIrXNw/URg7e43bfcmZB6aH7ap+0dnTmsd2chAKgsqtOYK0iIJJJ6zG9c4ttm+5sKNOnmOc+8qsDwEXWjKiDTV2VTzRl5C2eDO5AGh1q2w/ZXC5VzlSxBMi8yAZgzCAJiNNh0PvTpG7P3BoQqmEUlmuIqk5lMBYGZCF5SJgg76VoVsOpU93hRBUTmnZsnRf3qmTa4FrG1pNZaz78/sZgdi8Kqtma71IZG7wsoVTv+jquklfRR1JAqeMcFGGvlUV1VkJHeCGJULmJHmQfAeAFaftDg8wAazbuEKwBtuwyZI/VgI0mVZiPCBvrVNxKw5SzcOHdFzBe8Z2fPnQ9D+rBKkx4+uvRSyjhfcXEtuzWOh43Ahh/aBU/Zl+VbdeLIdIM/1lHx3rF9ieEtfc5SFKIASZ0J0Gg31U+lbTC9mrtssRiFUnfKpHL0nn1qUarLPVLI1+LIpGaBP7wPrtVL2m4opVSokI4fNrqqQX0j1+VXt3stde4C+KDADRTbYnXrJu+nToKzXF8M5u3ENq8UUG0HFm4VII5mBAIiTG/wBGpZtN3w1ptr6R8qlMKpOyeIL4S2WnMVB16yJkTuN6udalcAOUUtIlOipAgooooCOaaTTnNMoDC9vm9ug8Lf3sfyqjfjbKmULaUZAhOSTlAYDVideZtRvNX/a1FbHW1bVSqKdY95nGpGoAME+QrL9p8IltEKqQZOYlyd8oVcssoPNO86+lcHs2eFcQqSqTlD3DsL2iNvRTbPMG9wDUCBAt5QPUCfONK7N2nuwRn0IQaIf2ZJX46/lFURx9k2MqWiLpibhd+jZmhRoAVBXbrPSoiX42GsA/S1J1E8uw8OvWal6jmra6W2/xLe/i8zhmzEl1djlPRgxJnTptVjawwN0AQQ0nQz0xI/5RWUbijD6PhuenUnzPy8qVeOspzKoUjYyTB6HbzPzPiZjSzrStq0OMfUncTswLxj9og/8Abf8AKtBwnC+1usMpNpsPGYMYE35IgxPKDLSNNqzuJxneYa7cIiby6Dp7O7+VXt7H91fuArmFzE4dNyI5sRr5+h0qFk50oqFfvrb+yTguNd3iRZuZEW294G42YyMTaDwVXKFgFFEeE9a5sRdwxXvVm7hP0N/9muFlVDd10eJLOsaddqquLcSa1ir120cl1TYgjX3sJazGGBGzdB5713w/aI5GXv5CvCQVGkqWABjdc4k9a6KW256lSv1WElyJ3EuM3Yxd0pmZLy7WLihhhVS7aaS0LIuMCpIOm4kV14nx02mW7btu3d3zfBaxcTW/CXt/eEXQQPFV30qivcTZu89rHeFX98e/kVLhIHU5BselNvY8suV7inpOg05D46GUGoip1GZ3z5L0JdvijK9pFtEKjX8GOT9lfZWzCV/WSo0O0nTaqd+P32tozIo7y1bDwqEA4W4Gt5QwOgASSZO/hpIuY1JzZxOcXNDPMo169dfOoGLdShAIO5UKejZZA/dIjfUQajPLBEbutKS29CViMQXxDszZi94FmgCT3aQYUADVnOg1makXWAEnSeUepB/I1FsFWa4dDBQiDs2UA7HpFT2t6gfP4gj8aqYriP8All7yRw7EYhSWs98skSbaudZ3QhSGgtqhn3vnFwmLvlyUV7oEW2BFxgotmVbNbKssQdSdiQZmr7sgcyEAxzmJVGJzCzcIBYSssxfSNVFYy/xC7Yu3BbuFJZSwVis5lFwHTWOaJqVvsaqNtNqLjJpM0OE4szicqzodHxH0lDDe8ejUt++XiQBExGbqMpkliTppvtWR/TiPdDbEaA9dQNG2FJcxTtsboMdM0ffU6WTOyrTe9T5musYhkACkgKCoU8y5TMrlaRl1OkVIwU3bmVjbEAGf0fDtu6L1t+Lgz5VhBcvf70/F6veyFzLiPazlZWXUkSdCslgY5gupBiDvUOLKxs50+9KeUuW5pr3Dz3ebvY5syBbNpM2f9oe7UEnKgaZ0FVONhVbUkW7pXWASyahoG2isPiBVxdvIFcAybdsqCCh5DaVBk2znKTOWI8PCFjcQ1lzcRbdwC5zZlLSzpcK8pImIcfAb13owWmWrwM904tx0+O+7fiaPsBfQK5aAVuLzDeSxCoT4Gdq3eMtrmkgyRGxIAUzJG25HyryzgTNib6/q1Kmw4hXVdC06AlQZjwEAR1B9acK0Eicuu1UR7Fpjqlgi4MgFSpLBpEwIJXQmQNBpsNKsa4rcWdBr6fD8BSXMai+8yjSdSBp4x8Kk1FPcw7Pgb9tWFtl75VYfQIZijRB2GUxFYLiVvKLJPEjbleaLbubm0tlhcg0aPGa2icbsW2xYZlIcpcABnN3lsWyoHXW03zqm/irBxy4CB/8Aig/fVWSVfD8TYGJRrfELhKkZUay3MZghmJAgyB0r02zczKG8QD8xWHThNn9ngyrdP9nVYPQyNta2+Es5baqdwADURDH0tBFFXII7imRT7lMAoDz3tJilOPJZsqoVBbwCAkn5zVVxrEres2lt3BzXnOeGgMWVhoFaYAXYGfnB2nDNcxDhSR7UkgjlUEgkyZPoJMCYqhyOMOkAgm5mWDBiDBHVdt9K4JLi0eM61Sm5bbN5+A+12fUlA1zKTce0eW+xXIGjTuJJMDToDJ2p1ns5bYKRcYl7b3Aot3N7eUFJKKPpav7oikS8yBeZiyl399oLMACx8MoHvf8Aimd+31m6HdgPIwDKr4KOZjvV9SOivvI6Hs1bhmDFgLSXQe5uwyuSPrCAOUz1zdKkP2WVWYHvOV0TTD3RyuFObmu6akiNuXfWjA8VW0Dnsrd5pJuM2mmiwu7HXQGFG+tdBxAv3WW1aXvkxUAnNka13hReaJUi4CZ3yDbap1eBpo3HWvC4lRxLBm1bv24aFug6qV0yXFDESY3AmSNd6suN3Pbg+OKsMB5A3STHh7VPWa5X+MlrDlLVgd5gkxiqUDc6XFD2zpPdgbA9etS7GRsVZfKpDGzcAKhlK3bVtoyQARmcwdNIjaq6cs5ytcyc2x+NuWlxBuFLQIKKzM91c84aygzZXGUKVnTU+HUwbNwRbGdT7E2TmW4TnZswYjNAuQAFUaSW5YiLxeNXHGTu7KqVXVbQQlossdZABlzULDY0nPnuC2FynNkL6QCsiYAkk5umWrKXIp2t50/oQr15SkwpDLZVj3NyQbYZnKmTzMe6DHXMGMAVxv27Ra4wtooNy1eAGHZRlUL3iaoYt588oSSdTOpqbib1y2/dOYlc4mJUjcEQBlEAjymehrph+MX7UlGAYoRIUHmVpUAHxBqdSTFS6lCWllYLUZctq2yrcvMCbQEm6Myq2YA5QG5Z92AOlV2J7yO7VUjuXsOMilsgzFiWMTcJkBhB23O+nv8AFHe/hyxBzOj3VMx3b4SwWkBxCd666QNbm+pBo8E82rUhjee3dF0lGkXXsu1tSCdXL92QIGu1MvkbYttJ54khbTuzOVMd2v0VGipcCyEEST8TFSsQCp1BBzAQQQdWjY+f3VFwD3yIRWzPhbVoAifbIQLq8wjP3dxQc2ysdSCauEwlzEL3pdWiSczAHQhyQug95htpLegNGjzLqliWVu2ROH8RazmyKjZSGGcOYZLa/UddOSkPELdtkDLbYq5L5rVxtBaKINLoDCcrQAIOs6RUm3wJ+8VDHMM09PpwJOkkKT6MOlQsZgDbaHRcxUP0OhE6mNxsfCKZaMyq1ae6E71cqt3dpmW1cAHdyr3LjAgtL6hQsKdCM5GtLeW0wf2dtcyIo9jb3UkudzBII1GpjWkwSRdtEqMouW86lREF1zAjbbpqPx0yYNMltmS0t+bgVCiguAmYcsLOoMMASJgbyLLLNNKtVqLOUjPjGWw5Pd28puh/1FnRVVVA8AdNtj8Yppxo5QFVId7ki3bTnuXGaJTWNdiY8DVnxpbYspyol8ugIAKnIVZZIO3MvxEVngwI9Z032iR5iI0/8VDZwuLios03IuGx7y5JEuuVtJEZcv0iTMdSafjOJWnt93zFhkKk5d1GVc7KBmMMwEn4eFVhMWyOuUg5WUidYgypGkkabSdo0rtiLru19HXNlLANsQkDmYFs9uCZ5hOgIMVMcnO3pOerU9sFr2Pxn6PfzsYXIyHQnZj0UE+HSt//ACnEQEfx1S8Pvt15jh8TrB1JDnTUAFhAnx3rS/ygD3XZ5KFEVbZMQ0EO4KhipELBBBG4G8wmbLOsknFywjQ3O1yKcpUz1EOD8cyCsn2iw1m+z4hvfa4FhjqLfcoAFH1Qyt/eqJjsdmIIJJygFj1IEEjrGgidaMLiiRkYFgddiYjxjYRU6jpSu3Kt1beUT+zeHQYvDkKCCtxdQNCsFTr1lmr01TXl3BMYFxlkDbvCJ8ijEfaq16qRUxZ6FN5Qi0s+NNJptWOh0ormDRQDLlMHSnNNNNAeXYpf1svkS6LqMG7wHN3jHOkAq+hGm8iqzE4cG4wtEuBIDZXjKseInw5eumu1XvHbXeLdSY1BHkxyQaiWcIVuXSWHPdUAeChQAPXT7KwSuM8jNUs+sSTZS/oLb5TsG90k+Wkczfu+6sU8cOefdOmugJJLb5TGp8X6aAVf21ll1/buPgBT+EYcl7Gh926TodNVAnw2rn1z8DP9lx9plBh+CsXBuW7mQTyqvkYAkiNYk7+tXGGtWlyj9GyDM6tocwtEcpDK2rlgpYgCdQZ3rYrgvI/I1X4rhz5mhHOg+g35V0VWceRNGx6vhIorLggTayt3TZuUx36n2WUZzFs5n5dpNNusRb5EhzatxAA7vEad6wmZ91AOgyyKvDwx5Ps33H0G/Kl/im5/Nt7x+idqt18/A09n2xqZibGBa9bVwVFs8oYnLmZZEAbkyp0AJ5Z6aSBwIqpF0K1llNtxna2QrRPMy6CYOoK6VsOxPDXs27K3FyODdOWVJgm5ryk/WGvnVh20wjXMMyrGYhgMzBRJAjVjFXjq0auZmXR1NVNWpmE7QkFS0El21c3FZgTbuW1QqqwF9pI189oAr8IuV1lQ4D9zkaSrXEkw37sD47Vc43gbHvJa1BNgib1se4Dn+l6etPXhHPPeWIGL739fb/VkGT72+u1cXOpngaJ2VKctcm8nPC9q2AQC2uXM5Cguim3bTIbeUbAFAw1ImdBNPudqTHeFQRlZ8ktonLlI1jTL9reNMtcEjIO8s6NemLqnS5OXb11rnb7M3CsZrc/o5tGCx5yxI2XbXf7KuqtXHA7KhBczliOPkow7tAVVdY+lfBUOPACQY6ECPKrFgq2UGPbjD7DRiCcwn6JiI860b9kLpVxyy1uyBy3ozWyC21o6bwa7Xey1wuzaQcTbvj2eI91VAcGLXvbxuKq51fA5ztKM3mXzMnbsZyukFmux1ymxmkeYaB6edcDAUkLp3BvxPSSMm3SNG89q2+G7JuGtncLdvXD7K8DkuiMolNwSflXG12BuhEBacuHey0Wn1LGQwmNBrp18qZqsorC2T4erMfdtQGG4VbfxW/Op9K6rhAGyxobww5+CllbbflA+Nax+wtwqwlpa1atyLX0rZ97W4NDrp9tdz2Lcsx5xN61eHsk07uAw/XCcwnXpOxpiqW7Fbez8zHYSxmyaRmN7bo9mYA9YmuRTlzAa9z34HmTDL6QorfYPsQVZSe8OW7cuxlsiRcEFP13rrTU7AwFEXiFtPZ3sCQ5mTznUdKaKpKs7ZfhRhjh1BYRovdRJ+hekN6HfWttgOFPcAXv7v1ASzHlM6MQQzjXYt4bV1PYCVIi7rbt2yS9oH2WobQHm/OtHw3gbowOgEgmXk6eACAa+tXjGomT2ejFd2JRf/T3/AHg/wrv/AMiuifweJ1Yf4TD77prcZaQ2614RXs9L2UZKz/B3hzvr/ZH5mrHD9kLFpXyj3lK7LpPUab+dXiWwKcRTBaNGnF5SR5/xLs8tpe9tnmtsj6ge6rqX2/dzVvbbSoPiAaoeMWAcPdB27twf7pq14VczWEJ+qB8tKY3OqWCSBSlRSA06pA3LRSmigORFMyeVdJpQaAqrvAlJJzXBJ2DKAPTln7afb4Mo63T/AOqw/wD5IqzyzQF/1NRpQK88GU9bv/7F7/PSrwNP958b94/e9WIFKBTCBCXhNsdD8Xc/eaR+D2juin1k/jU+imECs/iGx/NWz/ZB++uicEsDa1a/w1/Kp9LTCBGt4NFnIirO5VQPnArocOCIIkeBAP311oqQcFwqjYAegAp+TzNdKKAZk9fnR3fr8zT6KAZ3Q/0TQLQ8KfRQDO6HgKBaHgKfRQDcg8BS5RS0UAkUtFFAFEUUUAUUUUAhNANBFAFAUvGrM2rq/WRxp5qfH1qbwZgcPaI2ZFYf2hP40uPTY/68q48BTLYC6QpZViQMoYwBJOg2+FQCeKdNMFOqQBFJSzRQHMUtJSgUAopRSRThQCiiKSloApaKKABS0UUAlLRRQBRRRQBRRRQBRRRQBRRRQBRRRQBRRRQBRRRQBRRRQBTXWadRQHG5h8ywxMfI/OlywAAAANB6DaulIRQDAtOpQKCaAKSiigGUClooBSKUUUUAsUsUUUARRRRQC0UUUAUUUUAUUUUAUUUUAUUUUAUUUUAUUUUAUUUUAUUUUAUUUUAUUUUAlFFFAIaKKKASiiigP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8" descr="data:image/jpeg;base64,/9j/4AAQSkZJRgABAQAAAQABAAD/2wCEAAkGBhQSEBUUEhQWFBUUGBgWGBgYFhcXHBcWFRgXFxUYGBoYHCYeGBokHBYVIC8gJCcpLCwsFx4xNTAqNSYrLCkBCQoKDgwOGg8PGiwkHyQqLiwsLCwsLSwpLCwsLCwsLCwsLCwsLCksLCwsLCwsLCwsLCwsLCwsLCwpLCwpKSwsLP/AABEIALUBFgMBIgACEQEDEQH/xAAbAAABBQEBAAAAAAAAAAAAAAAAAQIEBQYDB//EAEwQAAIBAgQDBQQGBAsHAwUAAAECEQADBBIhMQUiQQYTUWFxIzKBkUJSobHB0RQzQ2IHFRZTVHKCkpPS8CRjosLD4fGDo9QXNHSUsv/EABoBAQADAQEBAAAAAAAAAAAAAAABAgQDBQb/xAA0EQACAQMCAgcFCAMAAAAAAAAAAQIDBBESITFBBRMUIlFhoVJxkbHhFTJCgcHR8PEjM2L/2gAMAwEAAhEDEQA/APZaKU0UAlFBNJQC0kUtJQCRSiiloBIoilpYoBsUsUopwFAMiiKfFJQCRRFOoigG5aXLTopYoBmWjLT4pwFAMCUZa6RSRQHMrTStdoppFAcooiukU2KAZFEU4ikNANiiKruI8TdLgRFXVQ2Zs0STGUZevXU9a7YzHhRCshuHYEzt7xIUzA8fMVGQSooiuWCusyAvlnX3ZjQ7ida7RUgYRSV0pIoBkUlPiigOsUuWliligGFaZNQO01zLhLxE+74x1A36V5pxjH2rhXubRtACDNwvmOmvl1+fSqSngzXFwqK3PWi4o7weIrxI2wdwD8BTTh0+qvyFV6x+Bg+1P+fX6Ht+ceI+YphxKDd0Hq6j8a8T7hPqp8lpwsL9VfkPyp1jIfSjX4PX6HszcUsje9aHrcT865Nx/DDfEWB/61v/ADV5AEHgPkKdFR1jI+1H7Pqes/yown9Kw3+Pa/zU8dpsJ/SsP/jW/wA682sWZw/SObWNjmB8f93vpGaNazOGxLknmY+RJGkiTvv0+NTrfI9ChUqVVlrGx7ce0+F/pNn4XFP3GuX8r8H/AEm1p4NP3V4m2JbvABcbfUSdPKK1WEc933zOcrquQgKxLKzCCXtiCczEHU66nQVDm0stHWfWJpRwehHtjg/6Qn2/lSp2wwhMC8pJ0gK5MnQaBfGvM+NXhnRQ5dfaQYQRkNufcUTOfrOq1DXH3FazbDxbe/azLCaxcVhzZcw1UHQ/jUqeTzql9OnV6uSR7Ae0FkdX/wAG9/krk3anDjdm+Ntx94ryC7aGY6Dc9B40gUeAprZnfSsk8aV8T109r8MP2g+MD7yKae2uF/nU/wAS0PvevJqSaayr6Vn7KPWf5bYX+dT/ABLP+ekPbnCfzq/37Z/568nmgNU6yPtWp4I9Ubt7hfrz6FP81NXt7hyYXMxOwGST5Dmryw12wTkXUP7yj5kCo1MldKVG8NI9BP8ACZh+lu8fgn4vRY/hIsu2VbV4mJiLe3TQPJ+VYW4thGIKYiIaNE1FskOd9QNNemu9WXBsAtk9+t7M2VlCqjKWI0AJFzUZoMRuBtFTlmqjc1pTxPh5GrtfwgWmu913V0NJXXuokCd8/hVxwnjSYguFVlNsqDmy65gSCCpOmhrzzjXAUW3cuPcLPq2oUCNkUIo00jbX1o7K4l1uOqNE2zGU3FkqD4glvGIHrU95bmlVpKpok+PDgXl/jyX8SAk8vegag5hmtCdNvcHrPSKtixRZVFI+l7Q2yPMAW2DH1IrD4XHo+KRlzKxJXW2uVuUn3g0zoumXrvWw7y8VAFtukEI/37VSMjXCWpZLDhWKuO5AMW12EDb1iauK44O2yoA7Fm6yZrvFdUWGxSU6KSKkDaWiKWgOtBFMD0F6Ape2rxgrvnlHzZa8siSANSTA9ToK9L7dXP8AYmHiyD/iB/CvNAeYeo+8VxazPB4XSb769xIv8Nup79tlgxqOvh6124XfFpmZgQSjKrgKxtuYhwrEA9RvInSr48Qsd1BAIGGRTFs6PnYEidjqBm/Kn2buGS8Str3b6BZAbkNoaavEls2uw0r0o2sFxUjJ1SUlKnOP5/T6FZhsQ1zD3LVtXe5mZ3cD9YGIy5yLgjY6MG8utVGJwj22y3FKN4GJ/wBa1pjjLBtqGtzCYrLoghmuShkNOmunymqftTiw122VEeyVT7u4A+qSNiP+1c6tulFywyayTgu8m14fz9SpvXMqk+AqBg+JlnhyLQnc27j6SANLYPiTrGgqZicK7WLjhZVZBOZRqMpOhMnQjYfcap7SgW1MQSXnbWGI6elYopczb0fbwnBynHO5efxmpt93+lKEeQwGExHunOJMxJg7CDzDwoXjrtH+2vJiZw20gncxOwHT3vKqgYVyhuBZUGJkbgFtpnYb1KHZ+9JU5AQxQyxIDLlkFkBA95SNevjpXReSPXjFRWESR2ju5ZGLuTrp+jIIhc2+fXXTp4+VQv49uhWAuMZEwcOjSxBbdrxKklyM2sRMHakXgV0kABTImefSc5EjJMnu20AO4+FcT5RUMnCZMwXHbl+6O8EBSyqOUHUKrEhRp+rWp2MuZcjn6Dq3yM/hVRZSMUsMqBhZOugGa1ZJJ9SW186teKpKsgIfUCVIIOh2Mx18apJbnhdIQ01YyQzG8UIvXlCe5dupv1S46+H7tR240w+h9tVl7iJZ3f8AnLlx+n7R2c/a1c2vkwCfPpXTSjerSg99JajjZ+p9tOXizHZB8zVMb2u/prSd7+9v5700onstD2UWv8en6g+Zo/jpuiiq1iPoz1+QpusiATqNACZmY29D8jTSiezUfZRZvxd/Bab/AB086QD6eFQrjsxK6swJlY1WJLaDUAAGuLIxUtlbKoktBgD16xufAa00ot2ej7K+Bsuz3FbuIW8mW2zJDICluc98uHAzDXMAwjyNTsTj0TPbEjIbmUhgF5+sbaVluEi4iBiilTcS7zJqRbkKwndRmePVvE1ecJ9p7AJbGl1VZbWZphyBBaPpDWNMq+FU54PPuaidTEHh8B5xveszjYtprOwFXvY+1ba8wuW1eBK5rbuVOoMFPd0PxqhM53J+mxfQfXOcan3tGGtWHA8f3N9X5deUly6gBvNNRrHlrr419Dp122F4Hh05ulfJy8fmSMTwgYdZK/q77XFiVATNmEAiYyKFjpO+lelcOaba/KsdiUNy3j1ZFzrlcKHkQAje/OzBSTr1NabstezYdZ3gT6xrXz0eJ9xgtQKWliiugG00inkUkUAyilooBIpppTSGgMx2/eMKo8bqj/guH8K89I1mvRu2qg2rcgEK1x4IBEpZcAkMCDBcHUGsZaxOblt2wGksIWyvKFJiFtCSDrPlFcX97J4l/FSqbvkchbGk4gLI1BZhlbSJ193eT4beFLctKGj9JtGfqszbAZtidJJg+WtTbmJeyPaW4KgSf0gLrDmYWBrpoPq+dQbmNvhipuvKzMXGjQSdZ6fhWvtlTxMThTit16P9x9oIZm+Bqd9CR9GJJ+Omv7u9R+PoLdtCD3ksRKiAzQJyjMTl0nrHiSas7LXkeXvAgBiV74sT7J2HLP7s/CsiLUXFmSdJMk5iJBM9PQbVSpcTksNkySjH7v8APiyPdkhmeCY0GsLrqB4nx/OldfZoPBro6D9ow+Hzrpd0Vx4ATGnXSR1H7uwnqaZeHIv9a91B/at4afEb71xjwPW6P/1v3nQWBbuN3hRxaNslRDK5dA0LOhyyQSRuPOr7Em0kNGHysdCVUAhi4LZmygwAGOswOpKiqrgmIw9rmvg3JIJQWbdwFAWD22N7SHUgjKRqOYwIq2v9uEuKUfDhF7t1RlCXWS4Qq2myvkDZRPNmzfM10WDcyFjjYdVT9KwtuCOYFJKqLgJMNrOeTsNE1BBFUWIsIoUpcDzMxkMRlI1R2Gskb7oSJBBOwPbbCy04a7DZSALdgBCEKmCt5W94q2YQZXYGDWV4riVuYi5cRMiOVKqQAQAiIZCyJJUtp9bqZJh4JWTjiG5rWp9y0Y1iRyzHjFvfyq0vKMh9V+1gPxqjxre4fCyPLVb2MHp9Her7FCEfy/BgR91c5Hi9J7Tiyxv3cO9hfYo1y5bVLspEgqCxDKQ2bN13HQ6UxcWkk/o9rVxdjKYzqoQHLOUcoGkQdzrrVTZxRWAeusT4/V8P6v3VNR5EjUf60PgfKmowSuq3HOx1DIBC2bajLct7H3Lzi5cGp6sAQd12EDSlxHF3WSEtaG02ttfeRsinygH08ZrnUbH+439Un+6Vb8KjUyI3VVveTLS1xRTbK9ymcNcSSilMt1puCBLHMMh9ZiOpxJb6gsioYKBwtu4uZEF1VDSDycoEj68b1W2veuRpzAj4ov4g1oTxq1GZwzELuXvZhoSwnPsfKKsp43NdCu5VMTljGCltXr9mVZAuYm4AQ2guKqMRMe9kM77inHA4m8QqglbiqtslXKoCjKTaMwscuvTux4CjiGNR3UoH2nMQ0EGIAJdtQc87bjfep1ni1oWwuQ+LA2A6ltOYe1Qk8u7A9NBGpzwXhXxXlqlt+ZCxXthcdnCNDBUaWY6EgZoEkszCTrO5qHw54xCkwR3ls6iRDZZkHQjfSrO7j7MCLMmDqbXdAGABC2iS2snmM9JqswthCWDOUYW0KjLmJIz7xsZ7sf2vKoyYZLvbPPPP9lji7YS4QTsFUllCyyezMnMZ/VnTxnUxJZbxQVgQ4EEGQ+U/3l1HqK0/Z/guHxAdrlvvIdgrHPblS7PAUNoAbkDU7Ejerf8AkXg/5gf37n+avWoXkYU9DRoq9Fyr1FWi0uBwwtxDjSGPLi8KCTNsg5cwZgVjMIue8QCYqZ2BxgNkqZkE7xsTnXbT3XWpS8LtC13QT2YBXLmfYggic0xBI361V9kcGLOLu2l90GQPCdAPkteY+Ox9Gs43NtQaa6kVzzmrEnQ0lMFynZqAKSnf66/hRQHI0URTaAzva8A92pOWUva6afqxrJA6+NY44O0ksXS5A92VM5hoQIMkT8xWr7ZIWICiSLT/APFctDrWUwOAdXJYZRlYSQr6+AE7+fSub4nj3m9Rd3Pmdzaw5gxYQaGFYgawYPLJ8wSRvXHFXsOsgLbbOS3IVOSOgzLyjXYacvpUm7YLM3OG97azbUGbYUcvQGWG3SajYm65Yg3UyyGnNh1OYIqkkZ+kRvsBUGaey4L0FGPtXGhUykJeIy5BvZcc0CSNPGs5fs8+YE6NBBiNQsZRuTrJrW4i93jSb/eZUuwC9jrZuZoCOWOy9PHwrKXhr/b/AORKiQmu5v8AzgQr6ybw8l+8UuDdbqkIwOW7d0CxGe4WAhNBoyiBIB0FSLJdu/tW7aO7+4Ssv3jKgQKZ05lEf1jPSLLguCNtM+W/auG3mCiy36wlWyEFSQZHrIq8Fk32LUYNZ5lb/E7Ho3+G56T0HgCfQGhuAvqSLmm8Wbmm2/huPmPGtWzgoA3e5gbeWVPiyXCRl1GQ/Ksn2mu3la2bAZgbWe7mVTluCA8SBEgDl19zTer4RvUk+A5uAN17wetm4NZKgfMEeoimHhwUe8duqEaQWnU+Ck1e2rCsqMe8VzafMA7D2vd2msxDAQL3emNtBOgFdnse5BvGFt5gGJDlT7QybnKAubSIg6RU4RGtGHxzrJQBpS23MQYIz3m3mAZu/ZUx7SzI6k/Pf4V2xuDcC2j2yt2DnJYHOdCzFdeaSfUdJqTxXFteYNcbUQoMACBmKrAgASx1rlM8jpCUamIriRGI0VogqOg38dPtNLaDq2nNPXy8GHX1GvhO1dyuh21jQbEdIjpqSI8eu1cdg0dAPOJI+BBFczy86WTbF8N5HePLxHiKTFLKkfWDD5qT+FcracwnyPz6+uhE+dSbugBgmDrGpgqwJA670KY0y2I+FaWJ+slpvsafwqTXHD4RDbBN5rbgZVy2nuK6qAUaUUwSSRBiI9JscHgbBtyz3ncGDz27I+gZQXcrFSM+pEz4aGpwaI2zqPOpL3srf0NegI9GYD5AxVnguzHeWw4Y8xICjOxgBjmJziNUbTfSfKufEbNlTFvvRyZtT3oLZmAWbbwGiDvAESZMVGbjF21aFvImS4GnvLRnfWGzNIBE6KSKsvMvC3xPE3leTIFi5afaRqBzM25BMDXX3W+VPwOJTMSZZQSFykbPbzLqfogx8qp7dxRud7aMuiiAzsYMjUlVE7+8NqueEcMuXe8uIihC0gZkUDKCzhFLTAX8qnSa69nGnHVF58j0fsqyxlT3QJEkEiZJmOuwrRZaxPYw6nyYx5yEn7DW2qyPVtpaqUWEVU4W73fEj4XLeb4oyD/qP8qthVJxw5cRh38WZD8Ucj7YozQbdhIqO1qKW1c0BpztViBirSlKUfGloBkUtOooDgwphp5/1/qKbQGR7YYgi5ysqt3QyyyrJN1SYzkDZTWXus1zS9eQiD9K2x19Pvq67en26f1PxNZRn13rg3ufPXtXFVotsSy6lcSSdAM+ugzLrltH6GWI8WmoKWlLc91Nd4F+dTrvZjxrgBQEPgTt08dvnUZ8jG6jly+ZYXbuHSWR2nLcXUOZa4pRAJQZfe3JqjO3pc/6f/au+JXYHTntj/3FpiW9x+//ANN/ypnJ3hJyjwwMwOA767fQHLohmJ2ZOkjx8elanA2+7AFooWIAY902o8DnAB3212rN8NxLWr950OUwATp7sBjufFVPwOh2p9+673GZjzFpPTmuMdQPMzp5RU54YO1KrGmvu5ZJvX7YJAW3pInIOgAMSPEVV8Twdx7me3aL23QryKYZ++50OUZQxAXU7g+eva6kAfW5tP6qyYHxE/hUqzx32F2ySotAZpEibfeZkuSDGU8xzCAcp1NXjLxOtGrPOXFnW7fWy3dlVm3cNv8AVJupdQRI2OUkHwNJh+MBQCBBGkhVEBSxPTy3qsxAJzTnLgpplaRccubasI95tIHXNpTFR5gW7hLNkVe6uHNcAm/aAy6spzyu4g+dMs4ylWztF/AlYvineMuxhmWQoE6DWRv8qjNb5dROsx6KY+2K5BNEZEuFWDXQRbuEG0sK1xTl1QErr0zCut9mBPJdAXu/2Tj9cVFs6j6ZZQPHy3qu7Obp1pPLi/gBXmI9D/d7z/tTLiTnj6qiI8AoHrMN8q6OpUkEEEMVIIKkMM0ggwRqh3/GuiiI+B+WtQcJJraSG28LdZcyW3cKiBiqk5ffMnTTYVZcN4ZevCQhjXmIIBKgyPHNynT0rhh7VshhcbEqCD/9uAZi4VOcHcarp6+FWnBBnJZUuXmYWsz3VdlblhlV5YBxmiDuG31irYWDXb28KuNQ1+xdyTKpJn6REkCfSTVdxHgvcznQZRJLLLCFME6awCIrXNw/URg7e43bfcmZB6aH7ap+0dnTmsd2chAKgsqtOYK0iIJJJ6zG9c4ttm+5sKNOnmOc+8qsDwEXWjKiDTV2VTzRl5C2eDO5AGh1q2w/ZXC5VzlSxBMi8yAZgzCAJiNNh0PvTpG7P3BoQqmEUlmuIqk5lMBYGZCF5SJgg76VoVsOpU93hRBUTmnZsnRf3qmTa4FrG1pNZaz78/sZgdi8Kqtma71IZG7wsoVTv+jquklfRR1JAqeMcFGGvlUV1VkJHeCGJULmJHmQfAeAFaftDg8wAazbuEKwBtuwyZI/VgI0mVZiPCBvrVNxKw5SzcOHdFzBe8Z2fPnQ9D+rBKkx4+uvRSyjhfcXEtuzWOh43Ahh/aBU/Zl+VbdeLIdIM/1lHx3rF9ieEtfc5SFKIASZ0J0Gg31U+lbTC9mrtssRiFUnfKpHL0nn1qUarLPVLI1+LIpGaBP7wPrtVL2m4opVSokI4fNrqqQX0j1+VXt3stde4C+KDADRTbYnXrJu+nToKzXF8M5u3ENq8UUG0HFm4VII5mBAIiTG/wBGpZtN3w1ptr6R8qlMKpOyeIL4S2WnMVB16yJkTuN6udalcAOUUtIlOipAgooooCOaaTTnNMoDC9vm9ug8Lf3sfyqjfjbKmULaUZAhOSTlAYDVideZtRvNX/a1FbHW1bVSqKdY95nGpGoAME+QrL9p8IltEKqQZOYlyd8oVcssoPNO86+lcHs2eFcQqSqTlD3DsL2iNvRTbPMG9wDUCBAt5QPUCfONK7N2nuwRn0IQaIf2ZJX46/lFURx9k2MqWiLpibhd+jZmhRoAVBXbrPSoiX42GsA/S1J1E8uw8OvWal6jmra6W2/xLe/i8zhmzEl1djlPRgxJnTptVjawwN0AQQ0nQz0xI/5RWUbijD6PhuenUnzPy8qVeOspzKoUjYyTB6HbzPzPiZjSzrStq0OMfUncTswLxj9og/8Abf8AKtBwnC+1usMpNpsPGYMYE35IgxPKDLSNNqzuJxneYa7cIiby6Dp7O7+VXt7H91fuArmFzE4dNyI5sRr5+h0qFk50oqFfvrb+yTguNd3iRZuZEW294G42YyMTaDwVXKFgFFEeE9a5sRdwxXvVm7hP0N/9muFlVDd10eJLOsaddqquLcSa1ir120cl1TYgjX3sJazGGBGzdB5713w/aI5GXv5CvCQVGkqWABjdc4k9a6KW256lSv1WElyJ3EuM3Yxd0pmZLy7WLihhhVS7aaS0LIuMCpIOm4kV14nx02mW7btu3d3zfBaxcTW/CXt/eEXQQPFV30qivcTZu89rHeFX98e/kVLhIHU5BselNvY8suV7inpOg05D46GUGoip1GZ3z5L0JdvijK9pFtEKjX8GOT9lfZWzCV/WSo0O0nTaqd+P32tozIo7y1bDwqEA4W4Gt5QwOgASSZO/hpIuY1JzZxOcXNDPMo169dfOoGLdShAIO5UKejZZA/dIjfUQajPLBEbutKS29CViMQXxDszZi94FmgCT3aQYUADVnOg1makXWAEnSeUepB/I1FsFWa4dDBQiDs2UA7HpFT2t6gfP4gj8aqYriP8All7yRw7EYhSWs98skSbaudZ3QhSGgtqhn3vnFwmLvlyUV7oEW2BFxgotmVbNbKssQdSdiQZmr7sgcyEAxzmJVGJzCzcIBYSssxfSNVFYy/xC7Yu3BbuFJZSwVis5lFwHTWOaJqVvsaqNtNqLjJpM0OE4szicqzodHxH0lDDe8ejUt++XiQBExGbqMpkliTppvtWR/TiPdDbEaA9dQNG2FJcxTtsboMdM0ffU6WTOyrTe9T5musYhkACkgKCoU8y5TMrlaRl1OkVIwU3bmVjbEAGf0fDtu6L1t+Lgz5VhBcvf70/F6veyFzLiPazlZWXUkSdCslgY5gupBiDvUOLKxs50+9KeUuW5pr3Dz3ebvY5syBbNpM2f9oe7UEnKgaZ0FVONhVbUkW7pXWASyahoG2isPiBVxdvIFcAybdsqCCh5DaVBk2znKTOWI8PCFjcQ1lzcRbdwC5zZlLSzpcK8pImIcfAb13owWmWrwM904tx0+O+7fiaPsBfQK5aAVuLzDeSxCoT4Gdq3eMtrmkgyRGxIAUzJG25HyryzgTNib6/q1Kmw4hXVdC06AlQZjwEAR1B9acK0Eicuu1UR7Fpjqlgi4MgFSpLBpEwIJXQmQNBpsNKsa4rcWdBr6fD8BSXMai+8yjSdSBp4x8Kk1FPcw7Pgb9tWFtl75VYfQIZijRB2GUxFYLiVvKLJPEjbleaLbubm0tlhcg0aPGa2icbsW2xYZlIcpcABnN3lsWyoHXW03zqm/irBxy4CB/8Aig/fVWSVfD8TYGJRrfELhKkZUay3MZghmJAgyB0r02zczKG8QD8xWHThNn9ngyrdP9nVYPQyNta2+Es5baqdwADURDH0tBFFXII7imRT7lMAoDz3tJilOPJZsqoVBbwCAkn5zVVxrEres2lt3BzXnOeGgMWVhoFaYAXYGfnB2nDNcxDhSR7UkgjlUEgkyZPoJMCYqhyOMOkAgm5mWDBiDBHVdt9K4JLi0eM61Sm5bbN5+A+12fUlA1zKTce0eW+xXIGjTuJJMDToDJ2p1ns5bYKRcYl7b3Aot3N7eUFJKKPpav7oikS8yBeZiyl399oLMACx8MoHvf8Aimd+31m6HdgPIwDKr4KOZjvV9SOivvI6Hs1bhmDFgLSXQe5uwyuSPrCAOUz1zdKkP2WVWYHvOV0TTD3RyuFObmu6akiNuXfWjA8VW0Dnsrd5pJuM2mmiwu7HXQGFG+tdBxAv3WW1aXvkxUAnNka13hReaJUi4CZ3yDbap1eBpo3HWvC4lRxLBm1bv24aFug6qV0yXFDESY3AmSNd6suN3Pbg+OKsMB5A3STHh7VPWa5X+MlrDlLVgd5gkxiqUDc6XFD2zpPdgbA9etS7GRsVZfKpDGzcAKhlK3bVtoyQARmcwdNIjaq6cs5ytcyc2x+NuWlxBuFLQIKKzM91c84aygzZXGUKVnTU+HUwbNwRbGdT7E2TmW4TnZswYjNAuQAFUaSW5YiLxeNXHGTu7KqVXVbQQlossdZABlzULDY0nPnuC2FynNkL6QCsiYAkk5umWrKXIp2t50/oQr15SkwpDLZVj3NyQbYZnKmTzMe6DHXMGMAVxv27Ra4wtooNy1eAGHZRlUL3iaoYt588oSSdTOpqbib1y2/dOYlc4mJUjcEQBlEAjymehrph+MX7UlGAYoRIUHmVpUAHxBqdSTFS6lCWllYLUZctq2yrcvMCbQEm6Myq2YA5QG5Z92AOlV2J7yO7VUjuXsOMilsgzFiWMTcJkBhB23O+nv8AFHe/hyxBzOj3VMx3b4SwWkBxCd666QNbm+pBo8E82rUhjee3dF0lGkXXsu1tSCdXL92QIGu1MvkbYttJ54khbTuzOVMd2v0VGipcCyEEST8TFSsQCp1BBzAQQQdWjY+f3VFwD3yIRWzPhbVoAifbIQLq8wjP3dxQc2ysdSCauEwlzEL3pdWiSczAHQhyQug95htpLegNGjzLqliWVu2ROH8RazmyKjZSGGcOYZLa/UddOSkPELdtkDLbYq5L5rVxtBaKINLoDCcrQAIOs6RUm3wJ+8VDHMM09PpwJOkkKT6MOlQsZgDbaHRcxUP0OhE6mNxsfCKZaMyq1ae6E71cqt3dpmW1cAHdyr3LjAgtL6hQsKdCM5GtLeW0wf2dtcyIo9jb3UkudzBII1GpjWkwSRdtEqMouW86lREF1zAjbbpqPx0yYNMltmS0t+bgVCiguAmYcsLOoMMASJgbyLLLNNKtVqLOUjPjGWw5Pd28puh/1FnRVVVA8AdNtj8Yppxo5QFVId7ki3bTnuXGaJTWNdiY8DVnxpbYspyol8ugIAKnIVZZIO3MvxEVngwI9Z032iR5iI0/8VDZwuLios03IuGx7y5JEuuVtJEZcv0iTMdSafjOJWnt93zFhkKk5d1GVc7KBmMMwEn4eFVhMWyOuUg5WUidYgypGkkabSdo0rtiLru19HXNlLANsQkDmYFs9uCZ5hOgIMVMcnO3pOerU9sFr2Pxn6PfzsYXIyHQnZj0UE+HSt//ACnEQEfx1S8Pvt15jh8TrB1JDnTUAFhAnx3rS/ygD3XZ5KFEVbZMQ0EO4KhipELBBBG4G8wmbLOsknFywjQ3O1yKcpUz1EOD8cyCsn2iw1m+z4hvfa4FhjqLfcoAFH1Qyt/eqJjsdmIIJJygFj1IEEjrGgidaMLiiRkYFgddiYjxjYRU6jpSu3Kt1beUT+zeHQYvDkKCCtxdQNCsFTr1lmr01TXl3BMYFxlkDbvCJ8ijEfaq16qRUxZ6FN5Qi0s+NNJptWOh0ormDRQDLlMHSnNNNNAeXYpf1svkS6LqMG7wHN3jHOkAq+hGm8iqzE4cG4wtEuBIDZXjKseInw5eumu1XvHbXeLdSY1BHkxyQaiWcIVuXSWHPdUAeChQAPXT7KwSuM8jNUs+sSTZS/oLb5TsG90k+Wkczfu+6sU8cOefdOmugJJLb5TGp8X6aAVf21ll1/buPgBT+EYcl7Gh926TodNVAnw2rn1z8DP9lx9plBh+CsXBuW7mQTyqvkYAkiNYk7+tXGGtWlyj9GyDM6tocwtEcpDK2rlgpYgCdQZ3rYrgvI/I1X4rhz5mhHOg+g35V0VWceRNGx6vhIorLggTayt3TZuUx36n2WUZzFs5n5dpNNusRb5EhzatxAA7vEad6wmZ91AOgyyKvDwx5Ps33H0G/Kl/im5/Nt7x+idqt18/A09n2xqZibGBa9bVwVFs8oYnLmZZEAbkyp0AJ5Z6aSBwIqpF0K1llNtxna2QrRPMy6CYOoK6VsOxPDXs27K3FyODdOWVJgm5ryk/WGvnVh20wjXMMyrGYhgMzBRJAjVjFXjq0auZmXR1NVNWpmE7QkFS0El21c3FZgTbuW1QqqwF9pI189oAr8IuV1lQ4D9zkaSrXEkw37sD47Vc43gbHvJa1BNgib1se4Dn+l6etPXhHPPeWIGL739fb/VkGT72+u1cXOpngaJ2VKctcm8nPC9q2AQC2uXM5Cguim3bTIbeUbAFAw1ImdBNPudqTHeFQRlZ8ktonLlI1jTL9reNMtcEjIO8s6NemLqnS5OXb11rnb7M3CsZrc/o5tGCx5yxI2XbXf7KuqtXHA7KhBczliOPkow7tAVVdY+lfBUOPACQY6ECPKrFgq2UGPbjD7DRiCcwn6JiI860b9kLpVxyy1uyBy3ozWyC21o6bwa7Xey1wuzaQcTbvj2eI91VAcGLXvbxuKq51fA5ztKM3mXzMnbsZyukFmux1ymxmkeYaB6edcDAUkLp3BvxPSSMm3SNG89q2+G7JuGtncLdvXD7K8DkuiMolNwSflXG12BuhEBacuHey0Wn1LGQwmNBrp18qZqsorC2T4erMfdtQGG4VbfxW/Op9K6rhAGyxobww5+CllbbflA+Nax+wtwqwlpa1atyLX0rZ97W4NDrp9tdz2Lcsx5xN61eHsk07uAw/XCcwnXpOxpiqW7Fbez8zHYSxmyaRmN7bo9mYA9YmuRTlzAa9z34HmTDL6QorfYPsQVZSe8OW7cuxlsiRcEFP13rrTU7AwFEXiFtPZ3sCQ5mTznUdKaKpKs7ZfhRhjh1BYRovdRJ+hekN6HfWttgOFPcAXv7v1ASzHlM6MQQzjXYt4bV1PYCVIi7rbt2yS9oH2WobQHm/OtHw3gbowOgEgmXk6eACAa+tXjGomT2ejFd2JRf/T3/AHg/wrv/AMiuifweJ1Yf4TD77prcZaQ2614RXs9L2UZKz/B3hzvr/ZH5mrHD9kLFpXyj3lK7LpPUab+dXiWwKcRTBaNGnF5SR5/xLs8tpe9tnmtsj6ge6rqX2/dzVvbbSoPiAaoeMWAcPdB27twf7pq14VczWEJ+qB8tKY3OqWCSBSlRSA06pA3LRSmigORFMyeVdJpQaAqrvAlJJzXBJ2DKAPTln7afb4Mo63T/AOqw/wD5IqzyzQF/1NRpQK88GU9bv/7F7/PSrwNP958b94/e9WIFKBTCBCXhNsdD8Xc/eaR+D2juin1k/jU+imECs/iGx/NWz/ZB++uicEsDa1a/w1/Kp9LTCBGt4NFnIirO5VQPnArocOCIIkeBAP311oqQcFwqjYAegAp+TzNdKKAZk9fnR3fr8zT6KAZ3Q/0TQLQ8KfRQDO6HgKBaHgKfRQDcg8BS5RS0UAkUtFFAFEUUUAUUUUAhNANBFAFAUvGrM2rq/WRxp5qfH1qbwZgcPaI2ZFYf2hP40uPTY/68q48BTLYC6QpZViQMoYwBJOg2+FQCeKdNMFOqQBFJSzRQHMUtJSgUAopRSRThQCiiKSloApaKKABS0UUAlLRRQBRRRQBRRRQBRRRQBRRRQBRRRQBRRRQBRRRQBRRRQBTXWadRQHG5h8ywxMfI/OlywAAAANB6DaulIRQDAtOpQKCaAKSiigGUClooBSKUUUUAsUsUUUARRRRQC0UUUAUUUUAUUUUAUUUUAUUUUAUUUUAUUUUAUUUUAUUUUAUUUUAUUUUAlFFFAIaKKKASiiigP//Z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3074" name="Picture 2" descr="https://encrypted-tbn2.gstatic.com/images?q=tbn:ANd9GcSzZGD_oPEL55MLiTw2KbepJGC21ksA4ACvASa0TcxGEh6RuI3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742" y="1904999"/>
            <a:ext cx="5007935" cy="351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522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9" y="381000"/>
            <a:ext cx="83820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rPr>
              <a:t>Token Ring</a:t>
            </a:r>
            <a:endParaRPr lang="th-TH" sz="3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209800" y="5638800"/>
            <a:ext cx="5683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ภาพที่ 4.3 แสดงโครงสร้างของ </a:t>
            </a:r>
            <a:r>
              <a:rPr lang="en-US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Token </a:t>
            </a: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และเฟรมข้อมูล</a:t>
            </a:r>
            <a:endParaRPr lang="th-TH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AutoShape 6" descr="data:image/jpeg;base64,/9j/4AAQSkZJRgABAQAAAQABAAD/2wCEAAkGBhQSEBUUEhQWFBUUGBgWGBgYFhcXHBcWFRgXFxUYGBoYHCYeGBokHBYVIC8gJCcpLCwsFx4xNTAqNSYrLCkBCQoKDgwOGg8PGiwkHyQqLiwsLCwsLSwpLCwsLCwsLCwsLCwsLCksLCwsLCwsLCwsLCwsLCwsLCwpLCwpKSwsLP/AABEIALUBFgMBIgACEQEDEQH/xAAbAAABBQEBAAAAAAAAAAAAAAAAAQIEBQYDB//EAEwQAAIBAgQDBQQGBAsHAwUAAAECEQADBBIhMQUiQQYTUWFxIzKBkUJSobHB0RQzQ2IHFRZTVHKCkpPS8CRjosLD4fGDo9QXNHSUsv/EABoBAQADAQEBAAAAAAAAAAAAAAABAgQDBQb/xAA0EQACAQMCAgcFCAMAAAAAAAAAAQIDBBESITFBBRMUIlFhoVJxkbHhFTJCgcHR8PEjM2L/2gAMAwEAAhEDEQA/APZaKU0UAlFBNJQC0kUtJQCRSiiloBIoilpYoBsUsUopwFAMiiKfFJQCRRFOoigG5aXLTopYoBmWjLT4pwFAMCUZa6RSRQHMrTStdoppFAcooiukU2KAZFEU4ikNANiiKruI8TdLgRFXVQ2Zs0STGUZevXU9a7YzHhRCshuHYEzt7xIUzA8fMVGQSooiuWCusyAvlnX3ZjQ7ida7RUgYRSV0pIoBkUlPiigOsUuWliligGFaZNQO01zLhLxE+74x1A36V5pxjH2rhXubRtACDNwvmOmvl1+fSqSngzXFwqK3PWi4o7weIrxI2wdwD8BTTh0+qvyFV6x+Bg+1P+fX6Ht+ceI+YphxKDd0Hq6j8a8T7hPqp8lpwsL9VfkPyp1jIfSjX4PX6HszcUsje9aHrcT865Nx/DDfEWB/61v/ADV5AEHgPkKdFR1jI+1H7Pqes/yown9Kw3+Pa/zU8dpsJ/SsP/jW/wA682sWZw/SObWNjmB8f93vpGaNazOGxLknmY+RJGkiTvv0+NTrfI9ChUqVVlrGx7ce0+F/pNn4XFP3GuX8r8H/AEm1p4NP3V4m2JbvABcbfUSdPKK1WEc933zOcrquQgKxLKzCCXtiCczEHU66nQVDm0stHWfWJpRwehHtjg/6Qn2/lSp2wwhMC8pJ0gK5MnQaBfGvM+NXhnRQ5dfaQYQRkNufcUTOfrOq1DXH3FazbDxbe/azLCaxcVhzZcw1UHQ/jUqeTzql9OnV6uSR7Ae0FkdX/wAG9/krk3anDjdm+Ntx94ryC7aGY6Dc9B40gUeAprZnfSsk8aV8T109r8MP2g+MD7yKae2uF/nU/wAS0PvevJqSaayr6Vn7KPWf5bYX+dT/ABLP+ekPbnCfzq/37Z/568nmgNU6yPtWp4I9Ubt7hfrz6FP81NXt7hyYXMxOwGST5Dmryw12wTkXUP7yj5kCo1MldKVG8NI9BP8ACZh+lu8fgn4vRY/hIsu2VbV4mJiLe3TQPJ+VYW4thGIKYiIaNE1FskOd9QNNemu9WXBsAtk9+t7M2VlCqjKWI0AJFzUZoMRuBtFTlmqjc1pTxPh5GrtfwgWmu913V0NJXXuokCd8/hVxwnjSYguFVlNsqDmy65gSCCpOmhrzzjXAUW3cuPcLPq2oUCNkUIo00jbX1o7K4l1uOqNE2zGU3FkqD4glvGIHrU95bmlVpKpok+PDgXl/jyX8SAk8vegag5hmtCdNvcHrPSKtixRZVFI+l7Q2yPMAW2DH1IrD4XHo+KRlzKxJXW2uVuUn3g0zoumXrvWw7y8VAFtukEI/37VSMjXCWpZLDhWKuO5AMW12EDb1iauK44O2yoA7Fm6yZrvFdUWGxSU6KSKkDaWiKWgOtBFMD0F6Ape2rxgrvnlHzZa8siSANSTA9ToK9L7dXP8AYmHiyD/iB/CvNAeYeo+8VxazPB4XSb769xIv8Nup79tlgxqOvh6124XfFpmZgQSjKrgKxtuYhwrEA9RvInSr48Qsd1BAIGGRTFs6PnYEidjqBm/Kn2buGS8Str3b6BZAbkNoaavEls2uw0r0o2sFxUjJ1SUlKnOP5/T6FZhsQ1zD3LVtXe5mZ3cD9YGIy5yLgjY6MG8utVGJwj22y3FKN4GJ/wBa1pjjLBtqGtzCYrLoghmuShkNOmunymqftTiw122VEeyVT7u4A+qSNiP+1c6tulFywyayTgu8m14fz9SpvXMqk+AqBg+JlnhyLQnc27j6SANLYPiTrGgqZicK7WLjhZVZBOZRqMpOhMnQjYfcap7SgW1MQSXnbWGI6elYopczb0fbwnBynHO5efxmpt93+lKEeQwGExHunOJMxJg7CDzDwoXjrtH+2vJiZw20gncxOwHT3vKqgYVyhuBZUGJkbgFtpnYb1KHZ+9JU5AQxQyxIDLlkFkBA95SNevjpXReSPXjFRWESR2ju5ZGLuTrp+jIIhc2+fXXTp4+VQv49uhWAuMZEwcOjSxBbdrxKklyM2sRMHakXgV0kABTImefSc5EjJMnu20AO4+FcT5RUMnCZMwXHbl+6O8EBSyqOUHUKrEhRp+rWp2MuZcjn6Dq3yM/hVRZSMUsMqBhZOugGa1ZJJ9SW186teKpKsgIfUCVIIOh2Mx18apJbnhdIQ01YyQzG8UIvXlCe5dupv1S46+H7tR240w+h9tVl7iJZ3f8AnLlx+n7R2c/a1c2vkwCfPpXTSjerSg99JajjZ+p9tOXizHZB8zVMb2u/prSd7+9v5700onstD2UWv8en6g+Zo/jpuiiq1iPoz1+QpusiATqNACZmY29D8jTSiezUfZRZvxd/Bab/AB086QD6eFQrjsxK6swJlY1WJLaDUAAGuLIxUtlbKoktBgD16xufAa00ot2ej7K+Bsuz3FbuIW8mW2zJDICluc98uHAzDXMAwjyNTsTj0TPbEjIbmUhgF5+sbaVluEi4iBiilTcS7zJqRbkKwndRmePVvE1ecJ9p7AJbGl1VZbWZphyBBaPpDWNMq+FU54PPuaidTEHh8B5xveszjYtprOwFXvY+1ba8wuW1eBK5rbuVOoMFPd0PxqhM53J+mxfQfXOcan3tGGtWHA8f3N9X5deUly6gBvNNRrHlrr419Dp122F4Hh05ulfJy8fmSMTwgYdZK/q77XFiVATNmEAiYyKFjpO+lelcOaba/KsdiUNy3j1ZFzrlcKHkQAje/OzBSTr1NabstezYdZ3gT6xrXz0eJ9xgtQKWliiugG00inkUkUAyilooBIpppTSGgMx2/eMKo8bqj/guH8K89I1mvRu2qg2rcgEK1x4IBEpZcAkMCDBcHUGsZaxOblt2wGksIWyvKFJiFtCSDrPlFcX97J4l/FSqbvkchbGk4gLI1BZhlbSJ193eT4beFLctKGj9JtGfqszbAZtidJJg+WtTbmJeyPaW4KgSf0gLrDmYWBrpoPq+dQbmNvhipuvKzMXGjQSdZ6fhWvtlTxMThTit16P9x9oIZm+Bqd9CR9GJJ+Omv7u9R+PoLdtCD3ksRKiAzQJyjMTl0nrHiSas7LXkeXvAgBiV74sT7J2HLP7s/CsiLUXFmSdJMk5iJBM9PQbVSpcTksNkySjH7v8APiyPdkhmeCY0GsLrqB4nx/OldfZoPBro6D9ow+Hzrpd0Vx4ATGnXSR1H7uwnqaZeHIv9a91B/at4afEb71xjwPW6P/1v3nQWBbuN3hRxaNslRDK5dA0LOhyyQSRuPOr7Em0kNGHysdCVUAhi4LZmygwAGOswOpKiqrgmIw9rmvg3JIJQWbdwFAWD22N7SHUgjKRqOYwIq2v9uEuKUfDhF7t1RlCXWS4Qq2myvkDZRPNmzfM10WDcyFjjYdVT9KwtuCOYFJKqLgJMNrOeTsNE1BBFUWIsIoUpcDzMxkMRlI1R2Gskb7oSJBBOwPbbCy04a7DZSALdgBCEKmCt5W94q2YQZXYGDWV4riVuYi5cRMiOVKqQAQAiIZCyJJUtp9bqZJh4JWTjiG5rWp9y0Y1iRyzHjFvfyq0vKMh9V+1gPxqjxre4fCyPLVb2MHp9Her7FCEfy/BgR91c5Hi9J7Tiyxv3cO9hfYo1y5bVLspEgqCxDKQ2bN13HQ6UxcWkk/o9rVxdjKYzqoQHLOUcoGkQdzrrVTZxRWAeusT4/V8P6v3VNR5EjUf60PgfKmowSuq3HOx1DIBC2bajLct7H3Lzi5cGp6sAQd12EDSlxHF3WSEtaG02ttfeRsinygH08ZrnUbH+439Un+6Vb8KjUyI3VVveTLS1xRTbK9ymcNcSSilMt1puCBLHMMh9ZiOpxJb6gsioYKBwtu4uZEF1VDSDycoEj68b1W2veuRpzAj4ov4g1oTxq1GZwzELuXvZhoSwnPsfKKsp43NdCu5VMTljGCltXr9mVZAuYm4AQ2guKqMRMe9kM77inHA4m8QqglbiqtslXKoCjKTaMwscuvTux4CjiGNR3UoH2nMQ0EGIAJdtQc87bjfep1ni1oWwuQ+LA2A6ltOYe1Qk8u7A9NBGpzwXhXxXlqlt+ZCxXthcdnCNDBUaWY6EgZoEkszCTrO5qHw54xCkwR3ls6iRDZZkHQjfSrO7j7MCLMmDqbXdAGABC2iS2snmM9JqswthCWDOUYW0KjLmJIz7xsZ7sf2vKoyYZLvbPPPP9lji7YS4QTsFUllCyyezMnMZ/VnTxnUxJZbxQVgQ4EEGQ+U/3l1HqK0/Z/guHxAdrlvvIdgrHPblS7PAUNoAbkDU7Ejerf8AkXg/5gf37n+avWoXkYU9DRoq9Fyr1FWi0uBwwtxDjSGPLi8KCTNsg5cwZgVjMIue8QCYqZ2BxgNkqZkE7xsTnXbT3XWpS8LtC13QT2YBXLmfYggic0xBI361V9kcGLOLu2l90GQPCdAPkteY+Ox9Gs43NtQaa6kVzzmrEnQ0lMFynZqAKSnf66/hRQHI0URTaAzva8A92pOWUva6afqxrJA6+NY44O0ksXS5A92VM5hoQIMkT8xWr7ZIWICiSLT/APFctDrWUwOAdXJYZRlYSQr6+AE7+fSub4nj3m9Rd3Pmdzaw5gxYQaGFYgawYPLJ8wSRvXHFXsOsgLbbOS3IVOSOgzLyjXYacvpUm7YLM3OG97azbUGbYUcvQGWG3SajYm65Yg3UyyGnNh1OYIqkkZ+kRvsBUGaey4L0FGPtXGhUykJeIy5BvZcc0CSNPGs5fs8+YE6NBBiNQsZRuTrJrW4i93jSb/eZUuwC9jrZuZoCOWOy9PHwrKXhr/b/AORKiQmu5v8AzgQr6ybw8l+8UuDdbqkIwOW7d0CxGe4WAhNBoyiBIB0FSLJdu/tW7aO7+4Ssv3jKgQKZ05lEf1jPSLLguCNtM+W/auG3mCiy36wlWyEFSQZHrIq8Fk32LUYNZ5lb/E7Ho3+G56T0HgCfQGhuAvqSLmm8Wbmm2/huPmPGtWzgoA3e5gbeWVPiyXCRl1GQ/Ksn2mu3la2bAZgbWe7mVTluCA8SBEgDl19zTer4RvUk+A5uAN17wetm4NZKgfMEeoimHhwUe8duqEaQWnU+Ck1e2rCsqMe8VzafMA7D2vd2msxDAQL3emNtBOgFdnse5BvGFt5gGJDlT7QybnKAubSIg6RU4RGtGHxzrJQBpS23MQYIz3m3mAZu/ZUx7SzI6k/Pf4V2xuDcC2j2yt2DnJYHOdCzFdeaSfUdJqTxXFteYNcbUQoMACBmKrAgASx1rlM8jpCUamIriRGI0VogqOg38dPtNLaDq2nNPXy8GHX1GvhO1dyuh21jQbEdIjpqSI8eu1cdg0dAPOJI+BBFczy86WTbF8N5HePLxHiKTFLKkfWDD5qT+FcracwnyPz6+uhE+dSbugBgmDrGpgqwJA670KY0y2I+FaWJ+slpvsafwqTXHD4RDbBN5rbgZVy2nuK6qAUaUUwSSRBiI9JscHgbBtyz3ncGDz27I+gZQXcrFSM+pEz4aGpwaI2zqPOpL3srf0NegI9GYD5AxVnguzHeWw4Y8xICjOxgBjmJziNUbTfSfKufEbNlTFvvRyZtT3oLZmAWbbwGiDvAESZMVGbjF21aFvImS4GnvLRnfWGzNIBE6KSKsvMvC3xPE3leTIFi5afaRqBzM25BMDXX3W+VPwOJTMSZZQSFykbPbzLqfogx8qp7dxRud7aMuiiAzsYMjUlVE7+8NqueEcMuXe8uIihC0gZkUDKCzhFLTAX8qnSa69nGnHVF58j0fsqyxlT3QJEkEiZJmOuwrRZaxPYw6nyYx5yEn7DW2qyPVtpaqUWEVU4W73fEj4XLeb4oyD/qP8qthVJxw5cRh38WZD8Ucj7YozQbdhIqO1qKW1c0BpztViBirSlKUfGloBkUtOooDgwphp5/1/qKbQGR7YYgi5ysqt3QyyyrJN1SYzkDZTWXus1zS9eQiD9K2x19Pvq67en26f1PxNZRn13rg3ufPXtXFVotsSy6lcSSdAM+ugzLrltH6GWI8WmoKWlLc91Nd4F+dTrvZjxrgBQEPgTt08dvnUZ8jG6jly+ZYXbuHSWR2nLcXUOZa4pRAJQZfe3JqjO3pc/6f/au+JXYHTntj/3FpiW9x+//ANN/ypnJ3hJyjwwMwOA767fQHLohmJ2ZOkjx8elanA2+7AFooWIAY902o8DnAB3212rN8NxLWr950OUwATp7sBjufFVPwOh2p9+673GZjzFpPTmuMdQPMzp5RU54YO1KrGmvu5ZJvX7YJAW3pInIOgAMSPEVV8Twdx7me3aL23QryKYZ++50OUZQxAXU7g+eva6kAfW5tP6qyYHxE/hUqzx32F2ySotAZpEibfeZkuSDGU8xzCAcp1NXjLxOtGrPOXFnW7fWy3dlVm3cNv8AVJupdQRI2OUkHwNJh+MBQCBBGkhVEBSxPTy3qsxAJzTnLgpplaRccubasI95tIHXNpTFR5gW7hLNkVe6uHNcAm/aAy6spzyu4g+dMs4ylWztF/AlYvineMuxhmWQoE6DWRv8qjNb5dROsx6KY+2K5BNEZEuFWDXQRbuEG0sK1xTl1QErr0zCut9mBPJdAXu/2Tj9cVFs6j6ZZQPHy3qu7Obp1pPLi/gBXmI9D/d7z/tTLiTnj6qiI8AoHrMN8q6OpUkEEEMVIIKkMM0ggwRqh3/GuiiI+B+WtQcJJraSG28LdZcyW3cKiBiqk5ffMnTTYVZcN4ZevCQhjXmIIBKgyPHNynT0rhh7VshhcbEqCD/9uAZi4VOcHcarp6+FWnBBnJZUuXmYWsz3VdlblhlV5YBxmiDuG31irYWDXb28KuNQ1+xdyTKpJn6REkCfSTVdxHgvcznQZRJLLLCFME6awCIrXNw/URg7e43bfcmZB6aH7ap+0dnTmsd2chAKgsqtOYK0iIJJJ6zG9c4ttm+5sKNOnmOc+8qsDwEXWjKiDTV2VTzRl5C2eDO5AGh1q2w/ZXC5VzlSxBMi8yAZgzCAJiNNh0PvTpG7P3BoQqmEUlmuIqk5lMBYGZCF5SJgg76VoVsOpU93hRBUTmnZsnRf3qmTa4FrG1pNZaz78/sZgdi8Kqtma71IZG7wsoVTv+jquklfRR1JAqeMcFGGvlUV1VkJHeCGJULmJHmQfAeAFaftDg8wAazbuEKwBtuwyZI/VgI0mVZiPCBvrVNxKw5SzcOHdFzBe8Z2fPnQ9D+rBKkx4+uvRSyjhfcXEtuzWOh43Ahh/aBU/Zl+VbdeLIdIM/1lHx3rF9ieEtfc5SFKIASZ0J0Gg31U+lbTC9mrtssRiFUnfKpHL0nn1qUarLPVLI1+LIpGaBP7wPrtVL2m4opVSokI4fNrqqQX0j1+VXt3stde4C+KDADRTbYnXrJu+nToKzXF8M5u3ENq8UUG0HFm4VII5mBAIiTG/wBGpZtN3w1ptr6R8qlMKpOyeIL4S2WnMVB16yJkTuN6udalcAOUUtIlOipAgooooCOaaTTnNMoDC9vm9ug8Lf3sfyqjfjbKmULaUZAhOSTlAYDVideZtRvNX/a1FbHW1bVSqKdY95nGpGoAME+QrL9p8IltEKqQZOYlyd8oVcssoPNO86+lcHs2eFcQqSqTlD3DsL2iNvRTbPMG9wDUCBAt5QPUCfONK7N2nuwRn0IQaIf2ZJX46/lFURx9k2MqWiLpibhd+jZmhRoAVBXbrPSoiX42GsA/S1J1E8uw8OvWal6jmra6W2/xLe/i8zhmzEl1djlPRgxJnTptVjawwN0AQQ0nQz0xI/5RWUbijD6PhuenUnzPy8qVeOspzKoUjYyTB6HbzPzPiZjSzrStq0OMfUncTswLxj9og/8Abf8AKtBwnC+1usMpNpsPGYMYE35IgxPKDLSNNqzuJxneYa7cIiby6Dp7O7+VXt7H91fuArmFzE4dNyI5sRr5+h0qFk50oqFfvrb+yTguNd3iRZuZEW294G42YyMTaDwVXKFgFFEeE9a5sRdwxXvVm7hP0N/9muFlVDd10eJLOsaddqquLcSa1ir120cl1TYgjX3sJazGGBGzdB5713w/aI5GXv5CvCQVGkqWABjdc4k9a6KW256lSv1WElyJ3EuM3Yxd0pmZLy7WLihhhVS7aaS0LIuMCpIOm4kV14nx02mW7btu3d3zfBaxcTW/CXt/eEXQQPFV30qivcTZu89rHeFX98e/kVLhIHU5BselNvY8suV7inpOg05D46GUGoip1GZ3z5L0JdvijK9pFtEKjX8GOT9lfZWzCV/WSo0O0nTaqd+P32tozIo7y1bDwqEA4W4Gt5QwOgASSZO/hpIuY1JzZxOcXNDPMo169dfOoGLdShAIO5UKejZZA/dIjfUQajPLBEbutKS29CViMQXxDszZi94FmgCT3aQYUADVnOg1makXWAEnSeUepB/I1FsFWa4dDBQiDs2UA7HpFT2t6gfP4gj8aqYriP8All7yRw7EYhSWs98skSbaudZ3QhSGgtqhn3vnFwmLvlyUV7oEW2BFxgotmVbNbKssQdSdiQZmr7sgcyEAxzmJVGJzCzcIBYSssxfSNVFYy/xC7Yu3BbuFJZSwVis5lFwHTWOaJqVvsaqNtNqLjJpM0OE4szicqzodHxH0lDDe8ejUt++XiQBExGbqMpkliTppvtWR/TiPdDbEaA9dQNG2FJcxTtsboMdM0ffU6WTOyrTe9T5musYhkACkgKCoU8y5TMrlaRl1OkVIwU3bmVjbEAGf0fDtu6L1t+Lgz5VhBcvf70/F6veyFzLiPazlZWXUkSdCslgY5gupBiDvUOLKxs50+9KeUuW5pr3Dz3ebvY5syBbNpM2f9oe7UEnKgaZ0FVONhVbUkW7pXWASyahoG2isPiBVxdvIFcAybdsqCCh5DaVBk2znKTOWI8PCFjcQ1lzcRbdwC5zZlLSzpcK8pImIcfAb13owWmWrwM904tx0+O+7fiaPsBfQK5aAVuLzDeSxCoT4Gdq3eMtrmkgyRGxIAUzJG25HyryzgTNib6/q1Kmw4hXVdC06AlQZjwEAR1B9acK0Eicuu1UR7Fpjqlgi4MgFSpLBpEwIJXQmQNBpsNKsa4rcWdBr6fD8BSXMai+8yjSdSBp4x8Kk1FPcw7Pgb9tWFtl75VYfQIZijRB2GUxFYLiVvKLJPEjbleaLbubm0tlhcg0aPGa2icbsW2xYZlIcpcABnN3lsWyoHXW03zqm/irBxy4CB/8Aig/fVWSVfD8TYGJRrfELhKkZUay3MZghmJAgyB0r02zczKG8QD8xWHThNn9ngyrdP9nVYPQyNta2+Es5baqdwADURDH0tBFFXII7imRT7lMAoDz3tJilOPJZsqoVBbwCAkn5zVVxrEres2lt3BzXnOeGgMWVhoFaYAXYGfnB2nDNcxDhSR7UkgjlUEgkyZPoJMCYqhyOMOkAgm5mWDBiDBHVdt9K4JLi0eM61Sm5bbN5+A+12fUlA1zKTce0eW+xXIGjTuJJMDToDJ2p1ns5bYKRcYl7b3Aot3N7eUFJKKPpav7oikS8yBeZiyl399oLMACx8MoHvf8Aimd+31m6HdgPIwDKr4KOZjvV9SOivvI6Hs1bhmDFgLSXQe5uwyuSPrCAOUz1zdKkP2WVWYHvOV0TTD3RyuFObmu6akiNuXfWjA8VW0Dnsrd5pJuM2mmiwu7HXQGFG+tdBxAv3WW1aXvkxUAnNka13hReaJUi4CZ3yDbap1eBpo3HWvC4lRxLBm1bv24aFug6qV0yXFDESY3AmSNd6suN3Pbg+OKsMB5A3STHh7VPWa5X+MlrDlLVgd5gkxiqUDc6XFD2zpPdgbA9etS7GRsVZfKpDGzcAKhlK3bVtoyQARmcwdNIjaq6cs5ytcyc2x+NuWlxBuFLQIKKzM91c84aygzZXGUKVnTU+HUwbNwRbGdT7E2TmW4TnZswYjNAuQAFUaSW5YiLxeNXHGTu7KqVXVbQQlossdZABlzULDY0nPnuC2FynNkL6QCsiYAkk5umWrKXIp2t50/oQr15SkwpDLZVj3NyQbYZnKmTzMe6DHXMGMAVxv27Ra4wtooNy1eAGHZRlUL3iaoYt588oSSdTOpqbib1y2/dOYlc4mJUjcEQBlEAjymehrph+MX7UlGAYoRIUHmVpUAHxBqdSTFS6lCWllYLUZctq2yrcvMCbQEm6Myq2YA5QG5Z92AOlV2J7yO7VUjuXsOMilsgzFiWMTcJkBhB23O+nv8AFHe/hyxBzOj3VMx3b4SwWkBxCd666QNbm+pBo8E82rUhjee3dF0lGkXXsu1tSCdXL92QIGu1MvkbYttJ54khbTuzOVMd2v0VGipcCyEEST8TFSsQCp1BBzAQQQdWjY+f3VFwD3yIRWzPhbVoAifbIQLq8wjP3dxQc2ysdSCauEwlzEL3pdWiSczAHQhyQug95htpLegNGjzLqliWVu2ROH8RazmyKjZSGGcOYZLa/UddOSkPELdtkDLbYq5L5rVxtBaKINLoDCcrQAIOs6RUm3wJ+8VDHMM09PpwJOkkKT6MOlQsZgDbaHRcxUP0OhE6mNxsfCKZaMyq1ae6E71cqt3dpmW1cAHdyr3LjAgtL6hQsKdCM5GtLeW0wf2dtcyIo9jb3UkudzBII1GpjWkwSRdtEqMouW86lREF1zAjbbpqPx0yYNMltmS0t+bgVCiguAmYcsLOoMMASJgbyLLLNNKtVqLOUjPjGWw5Pd28puh/1FnRVVVA8AdNtj8Yppxo5QFVId7ki3bTnuXGaJTWNdiY8DVnxpbYspyol8ugIAKnIVZZIO3MvxEVngwI9Z032iR5iI0/8VDZwuLios03IuGx7y5JEuuVtJEZcv0iTMdSafjOJWnt93zFhkKk5d1GVc7KBmMMwEn4eFVhMWyOuUg5WUidYgypGkkabSdo0rtiLru19HXNlLANsQkDmYFs9uCZ5hOgIMVMcnO3pOerU9sFr2Pxn6PfzsYXIyHQnZj0UE+HSt//ACnEQEfx1S8Pvt15jh8TrB1JDnTUAFhAnx3rS/ygD3XZ5KFEVbZMQ0EO4KhipELBBBG4G8wmbLOsknFywjQ3O1yKcpUz1EOD8cyCsn2iw1m+z4hvfa4FhjqLfcoAFH1Qyt/eqJjsdmIIJJygFj1IEEjrGgidaMLiiRkYFgddiYjxjYRU6jpSu3Kt1beUT+zeHQYvDkKCCtxdQNCsFTr1lmr01TXl3BMYFxlkDbvCJ8ijEfaq16qRUxZ6FN5Qi0s+NNJptWOh0ormDRQDLlMHSnNNNNAeXYpf1svkS6LqMG7wHN3jHOkAq+hGm8iqzE4cG4wtEuBIDZXjKseInw5eumu1XvHbXeLdSY1BHkxyQaiWcIVuXSWHPdUAeChQAPXT7KwSuM8jNUs+sSTZS/oLb5TsG90k+Wkczfu+6sU8cOefdOmugJJLb5TGp8X6aAVf21ll1/buPgBT+EYcl7Gh926TodNVAnw2rn1z8DP9lx9plBh+CsXBuW7mQTyqvkYAkiNYk7+tXGGtWlyj9GyDM6tocwtEcpDK2rlgpYgCdQZ3rYrgvI/I1X4rhz5mhHOg+g35V0VWceRNGx6vhIorLggTayt3TZuUx36n2WUZzFs5n5dpNNusRb5EhzatxAA7vEad6wmZ91AOgyyKvDwx5Ps33H0G/Kl/im5/Nt7x+idqt18/A09n2xqZibGBa9bVwVFs8oYnLmZZEAbkyp0AJ5Z6aSBwIqpF0K1llNtxna2QrRPMy6CYOoK6VsOxPDXs27K3FyODdOWVJgm5ryk/WGvnVh20wjXMMyrGYhgMzBRJAjVjFXjq0auZmXR1NVNWpmE7QkFS0El21c3FZgTbuW1QqqwF9pI189oAr8IuV1lQ4D9zkaSrXEkw37sD47Vc43gbHvJa1BNgib1se4Dn+l6etPXhHPPeWIGL739fb/VkGT72+u1cXOpngaJ2VKctcm8nPC9q2AQC2uXM5Cguim3bTIbeUbAFAw1ImdBNPudqTHeFQRlZ8ktonLlI1jTL9reNMtcEjIO8s6NemLqnS5OXb11rnb7M3CsZrc/o5tGCx5yxI2XbXf7KuqtXHA7KhBczliOPkow7tAVVdY+lfBUOPACQY6ECPKrFgq2UGPbjD7DRiCcwn6JiI860b9kLpVxyy1uyBy3ozWyC21o6bwa7Xey1wuzaQcTbvj2eI91VAcGLXvbxuKq51fA5ztKM3mXzMnbsZyukFmux1ymxmkeYaB6edcDAUkLp3BvxPSSMm3SNG89q2+G7JuGtncLdvXD7K8DkuiMolNwSflXG12BuhEBacuHey0Wn1LGQwmNBrp18qZqsorC2T4erMfdtQGG4VbfxW/Op9K6rhAGyxobww5+CllbbflA+Nax+wtwqwlpa1atyLX0rZ97W4NDrp9tdz2Lcsx5xN61eHsk07uAw/XCcwnXpOxpiqW7Fbez8zHYSxmyaRmN7bo9mYA9YmuRTlzAa9z34HmTDL6QorfYPsQVZSe8OW7cuxlsiRcEFP13rrTU7AwFEXiFtPZ3sCQ5mTznUdKaKpKs7ZfhRhjh1BYRovdRJ+hekN6HfWttgOFPcAXv7v1ASzHlM6MQQzjXYt4bV1PYCVIi7rbt2yS9oH2WobQHm/OtHw3gbowOgEgmXk6eACAa+tXjGomT2ejFd2JRf/T3/AHg/wrv/AMiuifweJ1Yf4TD77prcZaQ2614RXs9L2UZKz/B3hzvr/ZH5mrHD9kLFpXyj3lK7LpPUab+dXiWwKcRTBaNGnF5SR5/xLs8tpe9tnmtsj6ge6rqX2/dzVvbbSoPiAaoeMWAcPdB27twf7pq14VczWEJ+qB8tKY3OqWCSBSlRSA06pA3LRSmigORFMyeVdJpQaAqrvAlJJzXBJ2DKAPTln7afb4Mo63T/AOqw/wD5IqzyzQF/1NRpQK88GU9bv/7F7/PSrwNP958b94/e9WIFKBTCBCXhNsdD8Xc/eaR+D2juin1k/jU+imECs/iGx/NWz/ZB++uicEsDa1a/w1/Kp9LTCBGt4NFnIirO5VQPnArocOCIIkeBAP311oqQcFwqjYAegAp+TzNdKKAZk9fnR3fr8zT6KAZ3Q/0TQLQ8KfRQDO6HgKBaHgKfRQDcg8BS5RS0UAkUtFFAFEUUUAUUUUAhNANBFAFAUvGrM2rq/WRxp5qfH1qbwZgcPaI2ZFYf2hP40uPTY/68q48BTLYC6QpZViQMoYwBJOg2+FQCeKdNMFOqQBFJSzRQHMUtJSgUAopRSRThQCiiKSloApaKKABS0UUAlLRRQBRRRQBRRRQBRRRQBRRRQBRRRQBRRRQBRRRQBRRRQBTXWadRQHG5h8ywxMfI/OlywAAAANB6DaulIRQDAtOpQKCaAKSiigGUClooBSKUUUUAsUsUUUARRRRQC0UUUAUUUUAUUUUAUUUUAUUUUAUUUUAUUUUAUUUUAUUUUAUUUUAUUUUAlFFFAIaKKKASiiigP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8" descr="data:image/jpeg;base64,/9j/4AAQSkZJRgABAQAAAQABAAD/2wCEAAkGBhQSEBUUEhQWFBUUGBgWGBgYFhcXHBcWFRgXFxUYGBoYHCYeGBokHBYVIC8gJCcpLCwsFx4xNTAqNSYrLCkBCQoKDgwOGg8PGiwkHyQqLiwsLCwsLSwpLCwsLCwsLCwsLCwsLCksLCwsLCwsLCwsLCwsLCwsLCwpLCwpKSwsLP/AABEIALUBFgMBIgACEQEDEQH/xAAbAAABBQEBAAAAAAAAAAAAAAAAAQIEBQYDB//EAEwQAAIBAgQDBQQGBAsHAwUAAAECEQADBBIhMQUiQQYTUWFxIzKBkUJSobHB0RQzQ2IHFRZTVHKCkpPS8CRjosLD4fGDo9QXNHSUsv/EABoBAQADAQEBAAAAAAAAAAAAAAABAgQDBQb/xAA0EQACAQMCAgcFCAMAAAAAAAAAAQIDBBESITFBBRMUIlFhoVJxkbHhFTJCgcHR8PEjM2L/2gAMAwEAAhEDEQA/APZaKU0UAlFBNJQC0kUtJQCRSiiloBIoilpYoBsUsUopwFAMiiKfFJQCRRFOoigG5aXLTopYoBmWjLT4pwFAMCUZa6RSRQHMrTStdoppFAcooiukU2KAZFEU4ikNANiiKruI8TdLgRFXVQ2Zs0STGUZevXU9a7YzHhRCshuHYEzt7xIUzA8fMVGQSooiuWCusyAvlnX3ZjQ7ida7RUgYRSV0pIoBkUlPiigOsUuWliligGFaZNQO01zLhLxE+74x1A36V5pxjH2rhXubRtACDNwvmOmvl1+fSqSngzXFwqK3PWi4o7weIrxI2wdwD8BTTh0+qvyFV6x+Bg+1P+fX6Ht+ceI+YphxKDd0Hq6j8a8T7hPqp8lpwsL9VfkPyp1jIfSjX4PX6HszcUsje9aHrcT865Nx/DDfEWB/61v/ADV5AEHgPkKdFR1jI+1H7Pqes/yown9Kw3+Pa/zU8dpsJ/SsP/jW/wA682sWZw/SObWNjmB8f93vpGaNazOGxLknmY+RJGkiTvv0+NTrfI9ChUqVVlrGx7ce0+F/pNn4XFP3GuX8r8H/AEm1p4NP3V4m2JbvABcbfUSdPKK1WEc933zOcrquQgKxLKzCCXtiCczEHU66nQVDm0stHWfWJpRwehHtjg/6Qn2/lSp2wwhMC8pJ0gK5MnQaBfGvM+NXhnRQ5dfaQYQRkNufcUTOfrOq1DXH3FazbDxbe/azLCaxcVhzZcw1UHQ/jUqeTzql9OnV6uSR7Ae0FkdX/wAG9/krk3anDjdm+Ntx94ryC7aGY6Dc9B40gUeAprZnfSsk8aV8T109r8MP2g+MD7yKae2uF/nU/wAS0PvevJqSaayr6Vn7KPWf5bYX+dT/ABLP+ekPbnCfzq/37Z/568nmgNU6yPtWp4I9Ubt7hfrz6FP81NXt7hyYXMxOwGST5Dmryw12wTkXUP7yj5kCo1MldKVG8NI9BP8ACZh+lu8fgn4vRY/hIsu2VbV4mJiLe3TQPJ+VYW4thGIKYiIaNE1FskOd9QNNemu9WXBsAtk9+t7M2VlCqjKWI0AJFzUZoMRuBtFTlmqjc1pTxPh5GrtfwgWmu913V0NJXXuokCd8/hVxwnjSYguFVlNsqDmy65gSCCpOmhrzzjXAUW3cuPcLPq2oUCNkUIo00jbX1o7K4l1uOqNE2zGU3FkqD4glvGIHrU95bmlVpKpok+PDgXl/jyX8SAk8vegag5hmtCdNvcHrPSKtixRZVFI+l7Q2yPMAW2DH1IrD4XHo+KRlzKxJXW2uVuUn3g0zoumXrvWw7y8VAFtukEI/37VSMjXCWpZLDhWKuO5AMW12EDb1iauK44O2yoA7Fm6yZrvFdUWGxSU6KSKkDaWiKWgOtBFMD0F6Ape2rxgrvnlHzZa8siSANSTA9ToK9L7dXP8AYmHiyD/iB/CvNAeYeo+8VxazPB4XSb769xIv8Nup79tlgxqOvh6124XfFpmZgQSjKrgKxtuYhwrEA9RvInSr48Qsd1BAIGGRTFs6PnYEidjqBm/Kn2buGS8Str3b6BZAbkNoaavEls2uw0r0o2sFxUjJ1SUlKnOP5/T6FZhsQ1zD3LVtXe5mZ3cD9YGIy5yLgjY6MG8utVGJwj22y3FKN4GJ/wBa1pjjLBtqGtzCYrLoghmuShkNOmunymqftTiw122VEeyVT7u4A+qSNiP+1c6tulFywyayTgu8m14fz9SpvXMqk+AqBg+JlnhyLQnc27j6SANLYPiTrGgqZicK7WLjhZVZBOZRqMpOhMnQjYfcap7SgW1MQSXnbWGI6elYopczb0fbwnBynHO5efxmpt93+lKEeQwGExHunOJMxJg7CDzDwoXjrtH+2vJiZw20gncxOwHT3vKqgYVyhuBZUGJkbgFtpnYb1KHZ+9JU5AQxQyxIDLlkFkBA95SNevjpXReSPXjFRWESR2ju5ZGLuTrp+jIIhc2+fXXTp4+VQv49uhWAuMZEwcOjSxBbdrxKklyM2sRMHakXgV0kABTImefSc5EjJMnu20AO4+FcT5RUMnCZMwXHbl+6O8EBSyqOUHUKrEhRp+rWp2MuZcjn6Dq3yM/hVRZSMUsMqBhZOugGa1ZJJ9SW186teKpKsgIfUCVIIOh2Mx18apJbnhdIQ01YyQzG8UIvXlCe5dupv1S46+H7tR240w+h9tVl7iJZ3f8AnLlx+n7R2c/a1c2vkwCfPpXTSjerSg99JajjZ+p9tOXizHZB8zVMb2u/prSd7+9v5700onstD2UWv8en6g+Zo/jpuiiq1iPoz1+QpusiATqNACZmY29D8jTSiezUfZRZvxd/Bab/AB086QD6eFQrjsxK6swJlY1WJLaDUAAGuLIxUtlbKoktBgD16xufAa00ot2ej7K+Bsuz3FbuIW8mW2zJDICluc98uHAzDXMAwjyNTsTj0TPbEjIbmUhgF5+sbaVluEi4iBiilTcS7zJqRbkKwndRmePVvE1ecJ9p7AJbGl1VZbWZphyBBaPpDWNMq+FU54PPuaidTEHh8B5xveszjYtprOwFXvY+1ba8wuW1eBK5rbuVOoMFPd0PxqhM53J+mxfQfXOcan3tGGtWHA8f3N9X5deUly6gBvNNRrHlrr419Dp122F4Hh05ulfJy8fmSMTwgYdZK/q77XFiVATNmEAiYyKFjpO+lelcOaba/KsdiUNy3j1ZFzrlcKHkQAje/OzBSTr1NabstezYdZ3gT6xrXz0eJ9xgtQKWliiugG00inkUkUAyilooBIpppTSGgMx2/eMKo8bqj/guH8K89I1mvRu2qg2rcgEK1x4IBEpZcAkMCDBcHUGsZaxOblt2wGksIWyvKFJiFtCSDrPlFcX97J4l/FSqbvkchbGk4gLI1BZhlbSJ193eT4beFLctKGj9JtGfqszbAZtidJJg+WtTbmJeyPaW4KgSf0gLrDmYWBrpoPq+dQbmNvhipuvKzMXGjQSdZ6fhWvtlTxMThTit16P9x9oIZm+Bqd9CR9GJJ+Omv7u9R+PoLdtCD3ksRKiAzQJyjMTl0nrHiSas7LXkeXvAgBiV74sT7J2HLP7s/CsiLUXFmSdJMk5iJBM9PQbVSpcTksNkySjH7v8APiyPdkhmeCY0GsLrqB4nx/OldfZoPBro6D9ow+Hzrpd0Vx4ATGnXSR1H7uwnqaZeHIv9a91B/at4afEb71xjwPW6P/1v3nQWBbuN3hRxaNslRDK5dA0LOhyyQSRuPOr7Em0kNGHysdCVUAhi4LZmygwAGOswOpKiqrgmIw9rmvg3JIJQWbdwFAWD22N7SHUgjKRqOYwIq2v9uEuKUfDhF7t1RlCXWS4Qq2myvkDZRPNmzfM10WDcyFjjYdVT9KwtuCOYFJKqLgJMNrOeTsNE1BBFUWIsIoUpcDzMxkMRlI1R2Gskb7oSJBBOwPbbCy04a7DZSALdgBCEKmCt5W94q2YQZXYGDWV4riVuYi5cRMiOVKqQAQAiIZCyJJUtp9bqZJh4JWTjiG5rWp9y0Y1iRyzHjFvfyq0vKMh9V+1gPxqjxre4fCyPLVb2MHp9Her7FCEfy/BgR91c5Hi9J7Tiyxv3cO9hfYo1y5bVLspEgqCxDKQ2bN13HQ6UxcWkk/o9rVxdjKYzqoQHLOUcoGkQdzrrVTZxRWAeusT4/V8P6v3VNR5EjUf60PgfKmowSuq3HOx1DIBC2bajLct7H3Lzi5cGp6sAQd12EDSlxHF3WSEtaG02ttfeRsinygH08ZrnUbH+439Un+6Vb8KjUyI3VVveTLS1xRTbK9ymcNcSSilMt1puCBLHMMh9ZiOpxJb6gsioYKBwtu4uZEF1VDSDycoEj68b1W2veuRpzAj4ov4g1oTxq1GZwzELuXvZhoSwnPsfKKsp43NdCu5VMTljGCltXr9mVZAuYm4AQ2guKqMRMe9kM77inHA4m8QqglbiqtslXKoCjKTaMwscuvTux4CjiGNR3UoH2nMQ0EGIAJdtQc87bjfep1ni1oWwuQ+LA2A6ltOYe1Qk8u7A9NBGpzwXhXxXlqlt+ZCxXthcdnCNDBUaWY6EgZoEkszCTrO5qHw54xCkwR3ls6iRDZZkHQjfSrO7j7MCLMmDqbXdAGABC2iS2snmM9JqswthCWDOUYW0KjLmJIz7xsZ7sf2vKoyYZLvbPPPP9lji7YS4QTsFUllCyyezMnMZ/VnTxnUxJZbxQVgQ4EEGQ+U/3l1HqK0/Z/guHxAdrlvvIdgrHPblS7PAUNoAbkDU7Ejerf8AkXg/5gf37n+avWoXkYU9DRoq9Fyr1FWi0uBwwtxDjSGPLi8KCTNsg5cwZgVjMIue8QCYqZ2BxgNkqZkE7xsTnXbT3XWpS8LtC13QT2YBXLmfYggic0xBI361V9kcGLOLu2l90GQPCdAPkteY+Ox9Gs43NtQaa6kVzzmrEnQ0lMFynZqAKSnf66/hRQHI0URTaAzva8A92pOWUva6afqxrJA6+NY44O0ksXS5A92VM5hoQIMkT8xWr7ZIWICiSLT/APFctDrWUwOAdXJYZRlYSQr6+AE7+fSub4nj3m9Rd3Pmdzaw5gxYQaGFYgawYPLJ8wSRvXHFXsOsgLbbOS3IVOSOgzLyjXYacvpUm7YLM3OG97azbUGbYUcvQGWG3SajYm65Yg3UyyGnNh1OYIqkkZ+kRvsBUGaey4L0FGPtXGhUykJeIy5BvZcc0CSNPGs5fs8+YE6NBBiNQsZRuTrJrW4i93jSb/eZUuwC9jrZuZoCOWOy9PHwrKXhr/b/AORKiQmu5v8AzgQr6ybw8l+8UuDdbqkIwOW7d0CxGe4WAhNBoyiBIB0FSLJdu/tW7aO7+4Ssv3jKgQKZ05lEf1jPSLLguCNtM+W/auG3mCiy36wlWyEFSQZHrIq8Fk32LUYNZ5lb/E7Ho3+G56T0HgCfQGhuAvqSLmm8Wbmm2/huPmPGtWzgoA3e5gbeWVPiyXCRl1GQ/Ksn2mu3la2bAZgbWe7mVTluCA8SBEgDl19zTer4RvUk+A5uAN17wetm4NZKgfMEeoimHhwUe8duqEaQWnU+Ck1e2rCsqMe8VzafMA7D2vd2msxDAQL3emNtBOgFdnse5BvGFt5gGJDlT7QybnKAubSIg6RU4RGtGHxzrJQBpS23MQYIz3m3mAZu/ZUx7SzI6k/Pf4V2xuDcC2j2yt2DnJYHOdCzFdeaSfUdJqTxXFteYNcbUQoMACBmKrAgASx1rlM8jpCUamIriRGI0VogqOg38dPtNLaDq2nNPXy8GHX1GvhO1dyuh21jQbEdIjpqSI8eu1cdg0dAPOJI+BBFczy86WTbF8N5HePLxHiKTFLKkfWDD5qT+FcracwnyPz6+uhE+dSbugBgmDrGpgqwJA670KY0y2I+FaWJ+slpvsafwqTXHD4RDbBN5rbgZVy2nuK6qAUaUUwSSRBiI9JscHgbBtyz3ncGDz27I+gZQXcrFSM+pEz4aGpwaI2zqPOpL3srf0NegI9GYD5AxVnguzHeWw4Y8xICjOxgBjmJziNUbTfSfKufEbNlTFvvRyZtT3oLZmAWbbwGiDvAESZMVGbjF21aFvImS4GnvLRnfWGzNIBE6KSKsvMvC3xPE3leTIFi5afaRqBzM25BMDXX3W+VPwOJTMSZZQSFykbPbzLqfogx8qp7dxRud7aMuiiAzsYMjUlVE7+8NqueEcMuXe8uIihC0gZkUDKCzhFLTAX8qnSa69nGnHVF58j0fsqyxlT3QJEkEiZJmOuwrRZaxPYw6nyYx5yEn7DW2qyPVtpaqUWEVU4W73fEj4XLeb4oyD/qP8qthVJxw5cRh38WZD8Ucj7YozQbdhIqO1qKW1c0BpztViBirSlKUfGloBkUtOooDgwphp5/1/qKbQGR7YYgi5ysqt3QyyyrJN1SYzkDZTWXus1zS9eQiD9K2x19Pvq67en26f1PxNZRn13rg3ufPXtXFVotsSy6lcSSdAM+ugzLrltH6GWI8WmoKWlLc91Nd4F+dTrvZjxrgBQEPgTt08dvnUZ8jG6jly+ZYXbuHSWR2nLcXUOZa4pRAJQZfe3JqjO3pc/6f/au+JXYHTntj/3FpiW9x+//ANN/ypnJ3hJyjwwMwOA767fQHLohmJ2ZOkjx8elanA2+7AFooWIAY902o8DnAB3212rN8NxLWr950OUwATp7sBjufFVPwOh2p9+673GZjzFpPTmuMdQPMzp5RU54YO1KrGmvu5ZJvX7YJAW3pInIOgAMSPEVV8Twdx7me3aL23QryKYZ++50OUZQxAXU7g+eva6kAfW5tP6qyYHxE/hUqzx32F2ySotAZpEibfeZkuSDGU8xzCAcp1NXjLxOtGrPOXFnW7fWy3dlVm3cNv8AVJupdQRI2OUkHwNJh+MBQCBBGkhVEBSxPTy3qsxAJzTnLgpplaRccubasI95tIHXNpTFR5gW7hLNkVe6uHNcAm/aAy6spzyu4g+dMs4ylWztF/AlYvineMuxhmWQoE6DWRv8qjNb5dROsx6KY+2K5BNEZEuFWDXQRbuEG0sK1xTl1QErr0zCut9mBPJdAXu/2Tj9cVFs6j6ZZQPHy3qu7Obp1pPLi/gBXmI9D/d7z/tTLiTnj6qiI8AoHrMN8q6OpUkEEEMVIIKkMM0ggwRqh3/GuiiI+B+WtQcJJraSG28LdZcyW3cKiBiqk5ffMnTTYVZcN4ZevCQhjXmIIBKgyPHNynT0rhh7VshhcbEqCD/9uAZi4VOcHcarp6+FWnBBnJZUuXmYWsz3VdlblhlV5YBxmiDuG31irYWDXb28KuNQ1+xdyTKpJn6REkCfSTVdxHgvcznQZRJLLLCFME6awCIrXNw/URg7e43bfcmZB6aH7ap+0dnTmsd2chAKgsqtOYK0iIJJJ6zG9c4ttm+5sKNOnmOc+8qsDwEXWjKiDTV2VTzRl5C2eDO5AGh1q2w/ZXC5VzlSxBMi8yAZgzCAJiNNh0PvTpG7P3BoQqmEUlmuIqk5lMBYGZCF5SJgg76VoVsOpU93hRBUTmnZsnRf3qmTa4FrG1pNZaz78/sZgdi8Kqtma71IZG7wsoVTv+jquklfRR1JAqeMcFGGvlUV1VkJHeCGJULmJHmQfAeAFaftDg8wAazbuEKwBtuwyZI/VgI0mVZiPCBvrVNxKw5SzcOHdFzBe8Z2fPnQ9D+rBKkx4+uvRSyjhfcXEtuzWOh43Ahh/aBU/Zl+VbdeLIdIM/1lHx3rF9ieEtfc5SFKIASZ0J0Gg31U+lbTC9mrtssRiFUnfKpHL0nn1qUarLPVLI1+LIpGaBP7wPrtVL2m4opVSokI4fNrqqQX0j1+VXt3stde4C+KDADRTbYnXrJu+nToKzXF8M5u3ENq8UUG0HFm4VII5mBAIiTG/wBGpZtN3w1ptr6R8qlMKpOyeIL4S2WnMVB16yJkTuN6udalcAOUUtIlOipAgooooCOaaTTnNMoDC9vm9ug8Lf3sfyqjfjbKmULaUZAhOSTlAYDVideZtRvNX/a1FbHW1bVSqKdY95nGpGoAME+QrL9p8IltEKqQZOYlyd8oVcssoPNO86+lcHs2eFcQqSqTlD3DsL2iNvRTbPMG9wDUCBAt5QPUCfONK7N2nuwRn0IQaIf2ZJX46/lFURx9k2MqWiLpibhd+jZmhRoAVBXbrPSoiX42GsA/S1J1E8uw8OvWal6jmra6W2/xLe/i8zhmzEl1djlPRgxJnTptVjawwN0AQQ0nQz0xI/5RWUbijD6PhuenUnzPy8qVeOspzKoUjYyTB6HbzPzPiZjSzrStq0OMfUncTswLxj9og/8Abf8AKtBwnC+1usMpNpsPGYMYE35IgxPKDLSNNqzuJxneYa7cIiby6Dp7O7+VXt7H91fuArmFzE4dNyI5sRr5+h0qFk50oqFfvrb+yTguNd3iRZuZEW294G42YyMTaDwVXKFgFFEeE9a5sRdwxXvVm7hP0N/9muFlVDd10eJLOsaddqquLcSa1ir120cl1TYgjX3sJazGGBGzdB5713w/aI5GXv5CvCQVGkqWABjdc4k9a6KW256lSv1WElyJ3EuM3Yxd0pmZLy7WLihhhVS7aaS0LIuMCpIOm4kV14nx02mW7btu3d3zfBaxcTW/CXt/eEXQQPFV30qivcTZu89rHeFX98e/kVLhIHU5BselNvY8suV7inpOg05D46GUGoip1GZ3z5L0JdvijK9pFtEKjX8GOT9lfZWzCV/WSo0O0nTaqd+P32tozIo7y1bDwqEA4W4Gt5QwOgASSZO/hpIuY1JzZxOcXNDPMo169dfOoGLdShAIO5UKejZZA/dIjfUQajPLBEbutKS29CViMQXxDszZi94FmgCT3aQYUADVnOg1makXWAEnSeUepB/I1FsFWa4dDBQiDs2UA7HpFT2t6gfP4gj8aqYriP8All7yRw7EYhSWs98skSbaudZ3QhSGgtqhn3vnFwmLvlyUV7oEW2BFxgotmVbNbKssQdSdiQZmr7sgcyEAxzmJVGJzCzcIBYSssxfSNVFYy/xC7Yu3BbuFJZSwVis5lFwHTWOaJqVvsaqNtNqLjJpM0OE4szicqzodHxH0lDDe8ejUt++XiQBExGbqMpkliTppvtWR/TiPdDbEaA9dQNG2FJcxTtsboMdM0ffU6WTOyrTe9T5musYhkACkgKCoU8y5TMrlaRl1OkVIwU3bmVjbEAGf0fDtu6L1t+Lgz5VhBcvf70/F6veyFzLiPazlZWXUkSdCslgY5gupBiDvUOLKxs50+9KeUuW5pr3Dz3ebvY5syBbNpM2f9oe7UEnKgaZ0FVONhVbUkW7pXWASyahoG2isPiBVxdvIFcAybdsqCCh5DaVBk2znKTOWI8PCFjcQ1lzcRbdwC5zZlLSzpcK8pImIcfAb13owWmWrwM904tx0+O+7fiaPsBfQK5aAVuLzDeSxCoT4Gdq3eMtrmkgyRGxIAUzJG25HyryzgTNib6/q1Kmw4hXVdC06AlQZjwEAR1B9acK0Eicuu1UR7Fpjqlgi4MgFSpLBpEwIJXQmQNBpsNKsa4rcWdBr6fD8BSXMai+8yjSdSBp4x8Kk1FPcw7Pgb9tWFtl75VYfQIZijRB2GUxFYLiVvKLJPEjbleaLbubm0tlhcg0aPGa2icbsW2xYZlIcpcABnN3lsWyoHXW03zqm/irBxy4CB/8Aig/fVWSVfD8TYGJRrfELhKkZUay3MZghmJAgyB0r02zczKG8QD8xWHThNn9ngyrdP9nVYPQyNta2+Es5baqdwADURDH0tBFFXII7imRT7lMAoDz3tJilOPJZsqoVBbwCAkn5zVVxrEres2lt3BzXnOeGgMWVhoFaYAXYGfnB2nDNcxDhSR7UkgjlUEgkyZPoJMCYqhyOMOkAgm5mWDBiDBHVdt9K4JLi0eM61Sm5bbN5+A+12fUlA1zKTce0eW+xXIGjTuJJMDToDJ2p1ns5bYKRcYl7b3Aot3N7eUFJKKPpav7oikS8yBeZiyl399oLMACx8MoHvf8Aimd+31m6HdgPIwDKr4KOZjvV9SOivvI6Hs1bhmDFgLSXQe5uwyuSPrCAOUz1zdKkP2WVWYHvOV0TTD3RyuFObmu6akiNuXfWjA8VW0Dnsrd5pJuM2mmiwu7HXQGFG+tdBxAv3WW1aXvkxUAnNka13hReaJUi4CZ3yDbap1eBpo3HWvC4lRxLBm1bv24aFug6qV0yXFDESY3AmSNd6suN3Pbg+OKsMB5A3STHh7VPWa5X+MlrDlLVgd5gkxiqUDc6XFD2zpPdgbA9etS7GRsVZfKpDGzcAKhlK3bVtoyQARmcwdNIjaq6cs5ytcyc2x+NuWlxBuFLQIKKzM91c84aygzZXGUKVnTU+HUwbNwRbGdT7E2TmW4TnZswYjNAuQAFUaSW5YiLxeNXHGTu7KqVXVbQQlossdZABlzULDY0nPnuC2FynNkL6QCsiYAkk5umWrKXIp2t50/oQr15SkwpDLZVj3NyQbYZnKmTzMe6DHXMGMAVxv27Ra4wtooNy1eAGHZRlUL3iaoYt588oSSdTOpqbib1y2/dOYlc4mJUjcEQBlEAjymehrph+MX7UlGAYoRIUHmVpUAHxBqdSTFS6lCWllYLUZctq2yrcvMCbQEm6Myq2YA5QG5Z92AOlV2J7yO7VUjuXsOMilsgzFiWMTcJkBhB23O+nv8AFHe/hyxBzOj3VMx3b4SwWkBxCd666QNbm+pBo8E82rUhjee3dF0lGkXXsu1tSCdXL92QIGu1MvkbYttJ54khbTuzOVMd2v0VGipcCyEEST8TFSsQCp1BBzAQQQdWjY+f3VFwD3yIRWzPhbVoAifbIQLq8wjP3dxQc2ysdSCauEwlzEL3pdWiSczAHQhyQug95htpLegNGjzLqliWVu2ROH8RazmyKjZSGGcOYZLa/UddOSkPELdtkDLbYq5L5rVxtBaKINLoDCcrQAIOs6RUm3wJ+8VDHMM09PpwJOkkKT6MOlQsZgDbaHRcxUP0OhE6mNxsfCKZaMyq1ae6E71cqt3dpmW1cAHdyr3LjAgtL6hQsKdCM5GtLeW0wf2dtcyIo9jb3UkudzBII1GpjWkwSRdtEqMouW86lREF1zAjbbpqPx0yYNMltmS0t+bgVCiguAmYcsLOoMMASJgbyLLLNNKtVqLOUjPjGWw5Pd28puh/1FnRVVVA8AdNtj8Yppxo5QFVId7ki3bTnuXGaJTWNdiY8DVnxpbYspyol8ugIAKnIVZZIO3MvxEVngwI9Z032iR5iI0/8VDZwuLios03IuGx7y5JEuuVtJEZcv0iTMdSafjOJWnt93zFhkKk5d1GVc7KBmMMwEn4eFVhMWyOuUg5WUidYgypGkkabSdo0rtiLru19HXNlLANsQkDmYFs9uCZ5hOgIMVMcnO3pOerU9sFr2Pxn6PfzsYXIyHQnZj0UE+HSt//ACnEQEfx1S8Pvt15jh8TrB1JDnTUAFhAnx3rS/ygD3XZ5KFEVbZMQ0EO4KhipELBBBG4G8wmbLOsknFywjQ3O1yKcpUz1EOD8cyCsn2iw1m+z4hvfa4FhjqLfcoAFH1Qyt/eqJjsdmIIJJygFj1IEEjrGgidaMLiiRkYFgddiYjxjYRU6jpSu3Kt1beUT+zeHQYvDkKCCtxdQNCsFTr1lmr01TXl3BMYFxlkDbvCJ8ijEfaq16qRUxZ6FN5Qi0s+NNJptWOh0ormDRQDLlMHSnNNNNAeXYpf1svkS6LqMG7wHN3jHOkAq+hGm8iqzE4cG4wtEuBIDZXjKseInw5eumu1XvHbXeLdSY1BHkxyQaiWcIVuXSWHPdUAeChQAPXT7KwSuM8jNUs+sSTZS/oLb5TsG90k+Wkczfu+6sU8cOefdOmugJJLb5TGp8X6aAVf21ll1/buPgBT+EYcl7Gh926TodNVAnw2rn1z8DP9lx9plBh+CsXBuW7mQTyqvkYAkiNYk7+tXGGtWlyj9GyDM6tocwtEcpDK2rlgpYgCdQZ3rYrgvI/I1X4rhz5mhHOg+g35V0VWceRNGx6vhIorLggTayt3TZuUx36n2WUZzFs5n5dpNNusRb5EhzatxAA7vEad6wmZ91AOgyyKvDwx5Ps33H0G/Kl/im5/Nt7x+idqt18/A09n2xqZibGBa9bVwVFs8oYnLmZZEAbkyp0AJ5Z6aSBwIqpF0K1llNtxna2QrRPMy6CYOoK6VsOxPDXs27K3FyODdOWVJgm5ryk/WGvnVh20wjXMMyrGYhgMzBRJAjVjFXjq0auZmXR1NVNWpmE7QkFS0El21c3FZgTbuW1QqqwF9pI189oAr8IuV1lQ4D9zkaSrXEkw37sD47Vc43gbHvJa1BNgib1se4Dn+l6etPXhHPPeWIGL739fb/VkGT72+u1cXOpngaJ2VKctcm8nPC9q2AQC2uXM5Cguim3bTIbeUbAFAw1ImdBNPudqTHeFQRlZ8ktonLlI1jTL9reNMtcEjIO8s6NemLqnS5OXb11rnb7M3CsZrc/o5tGCx5yxI2XbXf7KuqtXHA7KhBczliOPkow7tAVVdY+lfBUOPACQY6ECPKrFgq2UGPbjD7DRiCcwn6JiI860b9kLpVxyy1uyBy3ozWyC21o6bwa7Xey1wuzaQcTbvj2eI91VAcGLXvbxuKq51fA5ztKM3mXzMnbsZyukFmux1ymxmkeYaB6edcDAUkLp3BvxPSSMm3SNG89q2+G7JuGtncLdvXD7K8DkuiMolNwSflXG12BuhEBacuHey0Wn1LGQwmNBrp18qZqsorC2T4erMfdtQGG4VbfxW/Op9K6rhAGyxobww5+CllbbflA+Nax+wtwqwlpa1atyLX0rZ97W4NDrp9tdz2Lcsx5xN61eHsk07uAw/XCcwnXpOxpiqW7Fbez8zHYSxmyaRmN7bo9mYA9YmuRTlzAa9z34HmTDL6QorfYPsQVZSe8OW7cuxlsiRcEFP13rrTU7AwFEXiFtPZ3sCQ5mTznUdKaKpKs7ZfhRhjh1BYRovdRJ+hekN6HfWttgOFPcAXv7v1ASzHlM6MQQzjXYt4bV1PYCVIi7rbt2yS9oH2WobQHm/OtHw3gbowOgEgmXk6eACAa+tXjGomT2ejFd2JRf/T3/AHg/wrv/AMiuifweJ1Yf4TD77prcZaQ2614RXs9L2UZKz/B3hzvr/ZH5mrHD9kLFpXyj3lK7LpPUab+dXiWwKcRTBaNGnF5SR5/xLs8tpe9tnmtsj6ge6rqX2/dzVvbbSoPiAaoeMWAcPdB27twf7pq14VczWEJ+qB8tKY3OqWCSBSlRSA06pA3LRSmigORFMyeVdJpQaAqrvAlJJzXBJ2DKAPTln7afb4Mo63T/AOqw/wD5IqzyzQF/1NRpQK88GU9bv/7F7/PSrwNP958b94/e9WIFKBTCBCXhNsdD8Xc/eaR+D2juin1k/jU+imECs/iGx/NWz/ZB++uicEsDa1a/w1/Kp9LTCBGt4NFnIirO5VQPnArocOCIIkeBAP311oqQcFwqjYAegAp+TzNdKKAZk9fnR3fr8zT6KAZ3Q/0TQLQ8KfRQDO6HgKBaHgKfRQDcg8BS5RS0UAkUtFFAFEUUUAUUUUAhNANBFAFAUvGrM2rq/WRxp5qfH1qbwZgcPaI2ZFYf2hP40uPTY/68q48BTLYC6QpZViQMoYwBJOg2+FQCeKdNMFOqQBFJSzRQHMUtJSgUAopRSRThQCiiKSloApaKKABS0UUAlLRRQBRRRQBRRRQBRRRQBRRRQBRRRQBRRRQBRRRQBRRRQBTXWadRQHG5h8ywxMfI/OlywAAAANB6DaulIRQDAtOpQKCaAKSiigGUClooBSKUUUUAsUsUUUARRRRQC0UUUAUUUUAUUUUAUUUUAUUUUAUUUUAUUUUAUUUUAUUUUAUUUUAUUUUAlFFFAIaKKKASiiigP//Z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4098" name="Picture 2" descr="http://www.allsyllabus.com/aj/note/ECE/Computer%20Networks/s2/Token%20Ring%20802.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88" y="2438400"/>
            <a:ext cx="763838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1106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1225</TotalTime>
  <Words>2001</Words>
  <Application>Microsoft Office PowerPoint</Application>
  <PresentationFormat>นำเสนอทางหน้าจอ (4:3)</PresentationFormat>
  <Paragraphs>151</Paragraphs>
  <Slides>46</Slides>
  <Notes>2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46</vt:i4>
      </vt:variant>
    </vt:vector>
  </HeadingPairs>
  <TitlesOfParts>
    <vt:vector size="47" baseType="lpstr">
      <vt:lpstr>Median</vt:lpstr>
      <vt:lpstr>บทที่ 4 ระบบเครือข่ายท้องถิ่น (Local  Area Networks System)</vt:lpstr>
      <vt:lpstr>ระบบเครือข่ายท้องถิ่น (Local Area Network : LAN)</vt:lpstr>
      <vt:lpstr>Ethernet</vt:lpstr>
      <vt:lpstr>Ethernet</vt:lpstr>
      <vt:lpstr>ARCnet (Attached ARCnet Resource Computing Network)</vt:lpstr>
      <vt:lpstr>ARCnet (Attached ARCnet Resource Computing Network)</vt:lpstr>
      <vt:lpstr>Token-Ring</vt:lpstr>
      <vt:lpstr>Token Ring</vt:lpstr>
      <vt:lpstr>Token Ring</vt:lpstr>
      <vt:lpstr>Token Ring</vt:lpstr>
      <vt:lpstr>การเปรียบเทียบมาตรฐาน 802.3, 802.4 และ 802.5</vt:lpstr>
      <vt:lpstr>การเปรียบเทียบมาตรฐาน 802.3, 802.4 และ 802.5</vt:lpstr>
      <vt:lpstr>การเปรียบเทียบมาตรฐาน 802.3, 802.4 และ 802.5</vt:lpstr>
      <vt:lpstr>Ethernet</vt:lpstr>
      <vt:lpstr>Ethernet</vt:lpstr>
      <vt:lpstr>Ethernet</vt:lpstr>
      <vt:lpstr>Ethernet</vt:lpstr>
      <vt:lpstr>ระบบเครือข่ายความเร็วสูง</vt:lpstr>
      <vt:lpstr>FDDI (Fiber Distributed Data Interface)</vt:lpstr>
      <vt:lpstr>ระบบเครือข่ายความเร็วสูง</vt:lpstr>
      <vt:lpstr>ATM (Asynchronous Transfer Mode)</vt:lpstr>
      <vt:lpstr>ระบบเครือข่ายความเร็วสูง</vt:lpstr>
      <vt:lpstr>Fast Ethernet</vt:lpstr>
      <vt:lpstr>ระบบเครือข่ายความเร็วสูง</vt:lpstr>
      <vt:lpstr>กิกะบิตอีเธอร์เน็ต (Gigabit Ethernet)</vt:lpstr>
      <vt:lpstr>ส่วนประกอบของระบบเครือข่าย</vt:lpstr>
      <vt:lpstr>ส่วนประกอบของระบบเครือข่าย</vt:lpstr>
      <vt:lpstr>ส่วนประกอบของระบบเครือข่าย</vt:lpstr>
      <vt:lpstr>ส่วนประกอบของระบบเครือข่าย</vt:lpstr>
      <vt:lpstr>ส่วนประกอบของระบบเครือข่าย</vt:lpstr>
      <vt:lpstr>ตัวอย่างระบบปฏิบัติการเครือข่าย </vt:lpstr>
      <vt:lpstr>ตัวอย่างระบบปฏิบัติการเครือข่าย </vt:lpstr>
      <vt:lpstr>ตัวอย่างระบบปฏิบัติการเครือข่าย </vt:lpstr>
      <vt:lpstr>ตัวอย่างระบบปฏิบัติการเครือข่าย </vt:lpstr>
      <vt:lpstr>ตัวอย่างระบบปฏิบัติการเครือข่าย </vt:lpstr>
      <vt:lpstr>ตัวอย่างระบบปฏิบัติการเครือข่าย </vt:lpstr>
      <vt:lpstr>ตัวอย่างระบบปฏิบัติการเครือข่าย </vt:lpstr>
      <vt:lpstr>ตัวอย่างระบบปฏิบัติการเครือข่าย </vt:lpstr>
      <vt:lpstr>ตัวอย่างระบบปฏิบัติการเครือข่าย </vt:lpstr>
      <vt:lpstr>ตัวอย่างระบบปฏิบัติการเครือข่าย </vt:lpstr>
      <vt:lpstr>ระบบแลนไร้สาย (Wireless LAN)</vt:lpstr>
      <vt:lpstr>ระบบแลนไร้สาย (Wireless LAN)</vt:lpstr>
      <vt:lpstr>บลูธูท (Bluetooth)</vt:lpstr>
      <vt:lpstr>บลูธูท (Bluetooth)</vt:lpstr>
      <vt:lpstr>ข้อพิจารณาในการใช้งานระบบเครือข่ายไร้สาย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บทที่ 1</dc:title>
  <dc:creator>MAC</dc:creator>
  <cp:lastModifiedBy>lab11</cp:lastModifiedBy>
  <cp:revision>195</cp:revision>
  <dcterms:created xsi:type="dcterms:W3CDTF">2010-10-23T15:07:00Z</dcterms:created>
  <dcterms:modified xsi:type="dcterms:W3CDTF">2015-06-19T02:33:01Z</dcterms:modified>
</cp:coreProperties>
</file>